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3"/>
  </p:notesMasterIdLst>
  <p:handoutMasterIdLst>
    <p:handoutMasterId r:id="rId54"/>
  </p:handoutMasterIdLst>
  <p:sldIdLst>
    <p:sldId id="522" r:id="rId2"/>
    <p:sldId id="592" r:id="rId3"/>
    <p:sldId id="525" r:id="rId4"/>
    <p:sldId id="572" r:id="rId5"/>
    <p:sldId id="573" r:id="rId6"/>
    <p:sldId id="528" r:id="rId7"/>
    <p:sldId id="613" r:id="rId8"/>
    <p:sldId id="568" r:id="rId9"/>
    <p:sldId id="571" r:id="rId10"/>
    <p:sldId id="574" r:id="rId11"/>
    <p:sldId id="530" r:id="rId12"/>
    <p:sldId id="575" r:id="rId13"/>
    <p:sldId id="532" r:id="rId14"/>
    <p:sldId id="588" r:id="rId15"/>
    <p:sldId id="586" r:id="rId16"/>
    <p:sldId id="587" r:id="rId17"/>
    <p:sldId id="576" r:id="rId18"/>
    <p:sldId id="577" r:id="rId19"/>
    <p:sldId id="535" r:id="rId20"/>
    <p:sldId id="578" r:id="rId21"/>
    <p:sldId id="537" r:id="rId22"/>
    <p:sldId id="579" r:id="rId23"/>
    <p:sldId id="539" r:id="rId24"/>
    <p:sldId id="540" r:id="rId25"/>
    <p:sldId id="589" r:id="rId26"/>
    <p:sldId id="603" r:id="rId27"/>
    <p:sldId id="543" r:id="rId28"/>
    <p:sldId id="544" r:id="rId29"/>
    <p:sldId id="545" r:id="rId30"/>
    <p:sldId id="546" r:id="rId31"/>
    <p:sldId id="547" r:id="rId32"/>
    <p:sldId id="548" r:id="rId33"/>
    <p:sldId id="549" r:id="rId34"/>
    <p:sldId id="611" r:id="rId35"/>
    <p:sldId id="612" r:id="rId36"/>
    <p:sldId id="606" r:id="rId37"/>
    <p:sldId id="607" r:id="rId38"/>
    <p:sldId id="609" r:id="rId39"/>
    <p:sldId id="610" r:id="rId40"/>
    <p:sldId id="584" r:id="rId41"/>
    <p:sldId id="555" r:id="rId42"/>
    <p:sldId id="556" r:id="rId43"/>
    <p:sldId id="557" r:id="rId44"/>
    <p:sldId id="558" r:id="rId45"/>
    <p:sldId id="559" r:id="rId46"/>
    <p:sldId id="560" r:id="rId47"/>
    <p:sldId id="561" r:id="rId48"/>
    <p:sldId id="598" r:id="rId49"/>
    <p:sldId id="563" r:id="rId50"/>
    <p:sldId id="567" r:id="rId51"/>
    <p:sldId id="604"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1" userDrawn="1">
          <p15:clr>
            <a:srgbClr val="A4A3A4"/>
          </p15:clr>
        </p15:guide>
        <p15:guide id="2" pos="2159" userDrawn="1">
          <p15:clr>
            <a:srgbClr val="A4A3A4"/>
          </p15:clr>
        </p15:guide>
        <p15:guide id="3" orient="horz" pos="2928" userDrawn="1">
          <p15:clr>
            <a:srgbClr val="A4A3A4"/>
          </p15:clr>
        </p15:guide>
        <p15:guide id="4"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CF2"/>
    <a:srgbClr val="4D78F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66" autoAdjust="0"/>
    <p:restoredTop sz="94469" autoAdjust="0"/>
  </p:normalViewPr>
  <p:slideViewPr>
    <p:cSldViewPr>
      <p:cViewPr>
        <p:scale>
          <a:sx n="28" d="100"/>
          <a:sy n="28" d="100"/>
        </p:scale>
        <p:origin x="968" y="123"/>
      </p:cViewPr>
      <p:guideLst>
        <p:guide orient="horz" pos="2160"/>
        <p:guide pos="2880"/>
      </p:guideLst>
    </p:cSldViewPr>
  </p:slideViewPr>
  <p:outlineViewPr>
    <p:cViewPr>
      <p:scale>
        <a:sx n="33" d="100"/>
        <a:sy n="33" d="100"/>
      </p:scale>
      <p:origin x="0" y="45996"/>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6" d="100"/>
          <a:sy n="56" d="100"/>
        </p:scale>
        <p:origin x="-2874" y="-96"/>
      </p:cViewPr>
      <p:guideLst>
        <p:guide orient="horz" pos="2861"/>
        <p:guide pos="2159"/>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43" cy="464658"/>
          </a:xfrm>
          <a:prstGeom prst="rect">
            <a:avLst/>
          </a:prstGeom>
        </p:spPr>
        <p:txBody>
          <a:bodyPr vert="horz" lIns="93530" tIns="46764" rIns="93530" bIns="46764" rtlCol="0"/>
          <a:lstStyle>
            <a:lvl1pPr algn="l">
              <a:defRPr sz="1200"/>
            </a:lvl1pPr>
          </a:lstStyle>
          <a:p>
            <a:endParaRPr lang="en-US"/>
          </a:p>
        </p:txBody>
      </p:sp>
      <p:sp>
        <p:nvSpPr>
          <p:cNvPr id="3" name="Date Placeholder 2"/>
          <p:cNvSpPr>
            <a:spLocks noGrp="1"/>
          </p:cNvSpPr>
          <p:nvPr>
            <p:ph type="dt" sz="quarter" idx="1"/>
          </p:nvPr>
        </p:nvSpPr>
        <p:spPr>
          <a:xfrm>
            <a:off x="3970233" y="0"/>
            <a:ext cx="3038543" cy="464658"/>
          </a:xfrm>
          <a:prstGeom prst="rect">
            <a:avLst/>
          </a:prstGeom>
        </p:spPr>
        <p:txBody>
          <a:bodyPr vert="horz" lIns="93530" tIns="46764" rIns="93530" bIns="46764" rtlCol="0"/>
          <a:lstStyle>
            <a:lvl1pPr algn="r">
              <a:defRPr sz="1200"/>
            </a:lvl1pPr>
          </a:lstStyle>
          <a:p>
            <a:fld id="{6F6FDBC0-983F-45DF-AAA5-B8AF08C1344D}" type="datetimeFigureOut">
              <a:rPr lang="en-US" smtClean="0"/>
              <a:t>1/15/2020</a:t>
            </a:fld>
            <a:endParaRPr lang="en-US"/>
          </a:p>
        </p:txBody>
      </p:sp>
      <p:sp>
        <p:nvSpPr>
          <p:cNvPr id="4" name="Footer Placeholder 3"/>
          <p:cNvSpPr>
            <a:spLocks noGrp="1"/>
          </p:cNvSpPr>
          <p:nvPr>
            <p:ph type="ftr" sz="quarter" idx="2"/>
          </p:nvPr>
        </p:nvSpPr>
        <p:spPr>
          <a:xfrm>
            <a:off x="0" y="8830119"/>
            <a:ext cx="3038543" cy="464658"/>
          </a:xfrm>
          <a:prstGeom prst="rect">
            <a:avLst/>
          </a:prstGeom>
        </p:spPr>
        <p:txBody>
          <a:bodyPr vert="horz" lIns="93530" tIns="46764" rIns="93530" bIns="46764" rtlCol="0" anchor="b"/>
          <a:lstStyle>
            <a:lvl1pPr algn="l">
              <a:defRPr sz="1200"/>
            </a:lvl1pPr>
          </a:lstStyle>
          <a:p>
            <a:endParaRPr lang="en-US"/>
          </a:p>
        </p:txBody>
      </p:sp>
      <p:sp>
        <p:nvSpPr>
          <p:cNvPr id="5" name="Slide Number Placeholder 4"/>
          <p:cNvSpPr>
            <a:spLocks noGrp="1"/>
          </p:cNvSpPr>
          <p:nvPr>
            <p:ph type="sldNum" sz="quarter" idx="3"/>
          </p:nvPr>
        </p:nvSpPr>
        <p:spPr>
          <a:xfrm>
            <a:off x="3970233" y="8830119"/>
            <a:ext cx="3038543" cy="464658"/>
          </a:xfrm>
          <a:prstGeom prst="rect">
            <a:avLst/>
          </a:prstGeom>
        </p:spPr>
        <p:txBody>
          <a:bodyPr vert="horz" lIns="93530" tIns="46764" rIns="93530" bIns="46764" rtlCol="0" anchor="b"/>
          <a:lstStyle>
            <a:lvl1pPr algn="r">
              <a:defRPr sz="1200"/>
            </a:lvl1pPr>
          </a:lstStyle>
          <a:p>
            <a:fld id="{477CED45-29A3-4D47-B807-DBDC84D86A2C}" type="slidenum">
              <a:rPr lang="en-US" smtClean="0"/>
              <a:t>‹#›</a:t>
            </a:fld>
            <a:endParaRPr lang="en-US"/>
          </a:p>
        </p:txBody>
      </p:sp>
    </p:spTree>
    <p:extLst>
      <p:ext uri="{BB962C8B-B14F-4D97-AF65-F5344CB8AC3E}">
        <p14:creationId xmlns:p14="http://schemas.microsoft.com/office/powerpoint/2010/main" val="2872681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543" cy="464658"/>
          </a:xfrm>
          <a:prstGeom prst="rect">
            <a:avLst/>
          </a:prstGeom>
          <a:noFill/>
          <a:ln w="9525">
            <a:noFill/>
            <a:miter lim="800000"/>
            <a:headEnd/>
            <a:tailEnd/>
          </a:ln>
          <a:effectLst/>
        </p:spPr>
        <p:txBody>
          <a:bodyPr vert="horz" wrap="square" lIns="93530" tIns="46764" rIns="93530" bIns="46764"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970233" y="0"/>
            <a:ext cx="3038543" cy="464658"/>
          </a:xfrm>
          <a:prstGeom prst="rect">
            <a:avLst/>
          </a:prstGeom>
          <a:noFill/>
          <a:ln w="9525">
            <a:noFill/>
            <a:miter lim="800000"/>
            <a:headEnd/>
            <a:tailEnd/>
          </a:ln>
          <a:effectLst/>
        </p:spPr>
        <p:txBody>
          <a:bodyPr vert="horz" wrap="square" lIns="93530" tIns="46764" rIns="93530" bIns="46764" numCol="1" anchor="t" anchorCtr="0" compatLnSpc="1">
            <a:prstTxWarp prst="textNoShape">
              <a:avLst/>
            </a:prstTxWarp>
          </a:bodyPr>
          <a:lstStyle>
            <a:lvl1pPr algn="r">
              <a:defRPr sz="1200"/>
            </a:lvl1pPr>
          </a:lstStyle>
          <a:p>
            <a:endParaRPr lang="en-US" altLang="en-US"/>
          </a:p>
        </p:txBody>
      </p:sp>
      <p:sp>
        <p:nvSpPr>
          <p:cNvPr id="52228"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203" y="4415873"/>
            <a:ext cx="5607996" cy="4183543"/>
          </a:xfrm>
          <a:prstGeom prst="rect">
            <a:avLst/>
          </a:prstGeom>
          <a:noFill/>
          <a:ln w="9525">
            <a:noFill/>
            <a:miter lim="800000"/>
            <a:headEnd/>
            <a:tailEnd/>
          </a:ln>
          <a:effectLst/>
        </p:spPr>
        <p:txBody>
          <a:bodyPr vert="horz" wrap="square" lIns="93530" tIns="46764" rIns="93530" bIns="467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0119"/>
            <a:ext cx="3038543" cy="464658"/>
          </a:xfrm>
          <a:prstGeom prst="rect">
            <a:avLst/>
          </a:prstGeom>
          <a:noFill/>
          <a:ln w="9525">
            <a:noFill/>
            <a:miter lim="800000"/>
            <a:headEnd/>
            <a:tailEnd/>
          </a:ln>
          <a:effectLst/>
        </p:spPr>
        <p:txBody>
          <a:bodyPr vert="horz" wrap="square" lIns="93530" tIns="46764" rIns="93530" bIns="46764"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970233" y="8830119"/>
            <a:ext cx="3038543" cy="464658"/>
          </a:xfrm>
          <a:prstGeom prst="rect">
            <a:avLst/>
          </a:prstGeom>
          <a:noFill/>
          <a:ln w="9525">
            <a:noFill/>
            <a:miter lim="800000"/>
            <a:headEnd/>
            <a:tailEnd/>
          </a:ln>
          <a:effectLst/>
        </p:spPr>
        <p:txBody>
          <a:bodyPr vert="horz" wrap="square" lIns="93530" tIns="46764" rIns="93530" bIns="46764" numCol="1" anchor="b" anchorCtr="0" compatLnSpc="1">
            <a:prstTxWarp prst="textNoShape">
              <a:avLst/>
            </a:prstTxWarp>
          </a:bodyPr>
          <a:lstStyle>
            <a:lvl1pPr algn="r">
              <a:defRPr sz="1200"/>
            </a:lvl1pPr>
          </a:lstStyle>
          <a:p>
            <a:fld id="{708B0343-2FB7-460B-8637-6CD0A3FCD4E5}" type="slidenum">
              <a:rPr lang="en-US" altLang="en-US"/>
              <a:pPr/>
              <a:t>‹#›</a:t>
            </a:fld>
            <a:endParaRPr lang="en-US" altLang="en-US"/>
          </a:p>
        </p:txBody>
      </p:sp>
    </p:spTree>
    <p:extLst>
      <p:ext uri="{BB962C8B-B14F-4D97-AF65-F5344CB8AC3E}">
        <p14:creationId xmlns:p14="http://schemas.microsoft.com/office/powerpoint/2010/main" val="396791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9779BF92-A78F-4E9E-9B18-982417C7A278}" type="slidenum">
              <a:rPr lang="en-US" altLang="en-US"/>
              <a:pPr eaLnBrk="1" hangingPunct="1"/>
              <a:t>1</a:t>
            </a:fld>
            <a:endParaRPr lang="en-US" altLang="en-US"/>
          </a:p>
        </p:txBody>
      </p:sp>
      <p:sp>
        <p:nvSpPr>
          <p:cNvPr id="53251" name="Rectangle 2"/>
          <p:cNvSpPr>
            <a:spLocks noGrp="1" noRot="1" noChangeAspect="1" noChangeArrowheads="1" noTextEdit="1"/>
          </p:cNvSpPr>
          <p:nvPr>
            <p:ph type="sldImg"/>
          </p:nvPr>
        </p:nvSpPr>
        <p:spPr>
          <a:xfrm>
            <a:off x="1179513" y="698500"/>
            <a:ext cx="4649787" cy="3486150"/>
          </a:xfrm>
          <a:ln/>
        </p:spPr>
      </p:sp>
      <p:sp>
        <p:nvSpPr>
          <p:cNvPr id="53252" name="Rectangle 3"/>
          <p:cNvSpPr>
            <a:spLocks noGrp="1" noChangeArrowheads="1"/>
          </p:cNvSpPr>
          <p:nvPr>
            <p:ph type="body" idx="1"/>
          </p:nvPr>
        </p:nvSpPr>
        <p:spPr>
          <a:xfrm>
            <a:off x="701203" y="4415872"/>
            <a:ext cx="5607996" cy="418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7332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39077131-44DA-4221-8732-69B8A10CE638}" type="slidenum">
              <a:rPr lang="en-US" altLang="en-US">
                <a:solidFill>
                  <a:prstClr val="black"/>
                </a:solidFill>
              </a:rPr>
              <a:pPr eaLnBrk="1" hangingPunct="1"/>
              <a:t>10</a:t>
            </a:fld>
            <a:endParaRPr lang="en-US" altLang="en-US">
              <a:solidFill>
                <a:prstClr val="black"/>
              </a:solidFill>
            </a:endParaRPr>
          </a:p>
        </p:txBody>
      </p:sp>
    </p:spTree>
    <p:extLst>
      <p:ext uri="{BB962C8B-B14F-4D97-AF65-F5344CB8AC3E}">
        <p14:creationId xmlns:p14="http://schemas.microsoft.com/office/powerpoint/2010/main" val="70236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82F40F40-C741-46DC-BB68-7E6EEBCABCB5}" type="slidenum">
              <a:rPr lang="en-US" altLang="en-US"/>
              <a:pPr eaLnBrk="1" hangingPunct="1"/>
              <a:t>11</a:t>
            </a:fld>
            <a:endParaRPr lang="en-US" altLang="en-US"/>
          </a:p>
        </p:txBody>
      </p:sp>
    </p:spTree>
    <p:extLst>
      <p:ext uri="{BB962C8B-B14F-4D97-AF65-F5344CB8AC3E}">
        <p14:creationId xmlns:p14="http://schemas.microsoft.com/office/powerpoint/2010/main" val="364196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82F40F40-C741-46DC-BB68-7E6EEBCABCB5}" type="slidenum">
              <a:rPr lang="en-US" altLang="en-US">
                <a:solidFill>
                  <a:prstClr val="black"/>
                </a:solidFill>
              </a:rPr>
              <a:pPr eaLnBrk="1" hangingPunct="1"/>
              <a:t>12</a:t>
            </a:fld>
            <a:endParaRPr lang="en-US" altLang="en-US">
              <a:solidFill>
                <a:prstClr val="black"/>
              </a:solidFill>
            </a:endParaRPr>
          </a:p>
        </p:txBody>
      </p:sp>
    </p:spTree>
    <p:extLst>
      <p:ext uri="{BB962C8B-B14F-4D97-AF65-F5344CB8AC3E}">
        <p14:creationId xmlns:p14="http://schemas.microsoft.com/office/powerpoint/2010/main" val="4019419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075445E7-CB31-488B-AE85-E65008C183F3}" type="slidenum">
              <a:rPr lang="en-US" altLang="en-US"/>
              <a:pPr eaLnBrk="1" hangingPunct="1"/>
              <a:t>13</a:t>
            </a:fld>
            <a:endParaRPr lang="en-US" altLang="en-US"/>
          </a:p>
        </p:txBody>
      </p:sp>
    </p:spTree>
    <p:extLst>
      <p:ext uri="{BB962C8B-B14F-4D97-AF65-F5344CB8AC3E}">
        <p14:creationId xmlns:p14="http://schemas.microsoft.com/office/powerpoint/2010/main" val="284098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0343-2FB7-460B-8637-6CD0A3FCD4E5}" type="slidenum">
              <a:rPr lang="en-US" altLang="en-US" smtClean="0"/>
              <a:pPr/>
              <a:t>14</a:t>
            </a:fld>
            <a:endParaRPr lang="en-US" altLang="en-US"/>
          </a:p>
        </p:txBody>
      </p:sp>
    </p:spTree>
    <p:extLst>
      <p:ext uri="{BB962C8B-B14F-4D97-AF65-F5344CB8AC3E}">
        <p14:creationId xmlns:p14="http://schemas.microsoft.com/office/powerpoint/2010/main" val="3089437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37735912-55DB-4290-BA90-B03ACBF37C69}" type="slidenum">
              <a:rPr lang="en-US" altLang="en-US"/>
              <a:pPr eaLnBrk="1" hangingPunct="1"/>
              <a:t>15</a:t>
            </a:fld>
            <a:endParaRPr lang="en-US" altLang="en-US"/>
          </a:p>
        </p:txBody>
      </p:sp>
    </p:spTree>
    <p:extLst>
      <p:ext uri="{BB962C8B-B14F-4D97-AF65-F5344CB8AC3E}">
        <p14:creationId xmlns:p14="http://schemas.microsoft.com/office/powerpoint/2010/main" val="1474693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0343-2FB7-460B-8637-6CD0A3FCD4E5}" type="slidenum">
              <a:rPr lang="en-US" altLang="en-US" smtClean="0"/>
              <a:pPr/>
              <a:t>16</a:t>
            </a:fld>
            <a:endParaRPr lang="en-US" altLang="en-US"/>
          </a:p>
        </p:txBody>
      </p:sp>
    </p:spTree>
    <p:extLst>
      <p:ext uri="{BB962C8B-B14F-4D97-AF65-F5344CB8AC3E}">
        <p14:creationId xmlns:p14="http://schemas.microsoft.com/office/powerpoint/2010/main" val="249818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82F40F40-C741-46DC-BB68-7E6EEBCABCB5}" type="slidenum">
              <a:rPr lang="en-US" altLang="en-US">
                <a:solidFill>
                  <a:prstClr val="black"/>
                </a:solidFill>
              </a:rPr>
              <a:pPr eaLnBrk="1" hangingPunct="1"/>
              <a:t>17</a:t>
            </a:fld>
            <a:endParaRPr lang="en-US" altLang="en-US">
              <a:solidFill>
                <a:prstClr val="black"/>
              </a:solidFill>
            </a:endParaRPr>
          </a:p>
        </p:txBody>
      </p:sp>
    </p:spTree>
    <p:extLst>
      <p:ext uri="{BB962C8B-B14F-4D97-AF65-F5344CB8AC3E}">
        <p14:creationId xmlns:p14="http://schemas.microsoft.com/office/powerpoint/2010/main" val="388934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82F40F40-C741-46DC-BB68-7E6EEBCABCB5}" type="slidenum">
              <a:rPr lang="en-US" altLang="en-US">
                <a:solidFill>
                  <a:prstClr val="black"/>
                </a:solidFill>
              </a:rPr>
              <a:pPr eaLnBrk="1" hangingPunct="1"/>
              <a:t>18</a:t>
            </a:fld>
            <a:endParaRPr lang="en-US" altLang="en-US">
              <a:solidFill>
                <a:prstClr val="black"/>
              </a:solidFill>
            </a:endParaRPr>
          </a:p>
        </p:txBody>
      </p:sp>
    </p:spTree>
    <p:extLst>
      <p:ext uri="{BB962C8B-B14F-4D97-AF65-F5344CB8AC3E}">
        <p14:creationId xmlns:p14="http://schemas.microsoft.com/office/powerpoint/2010/main" val="1853490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C294C6F9-89EE-4C5B-BFBB-58447F78D827}" type="slidenum">
              <a:rPr lang="en-US" altLang="en-US"/>
              <a:pPr eaLnBrk="1" hangingPunct="1"/>
              <a:t>19</a:t>
            </a:fld>
            <a:endParaRPr lang="en-US" altLang="en-US"/>
          </a:p>
        </p:txBody>
      </p:sp>
    </p:spTree>
    <p:extLst>
      <p:ext uri="{BB962C8B-B14F-4D97-AF65-F5344CB8AC3E}">
        <p14:creationId xmlns:p14="http://schemas.microsoft.com/office/powerpoint/2010/main" val="73537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E4906A2-D3B7-4E59-94A6-D7B01DC6497B}" type="slidenum">
              <a:rPr lang="en-US" altLang="en-US"/>
              <a:pPr eaLnBrk="1" hangingPunct="1"/>
              <a:t>2</a:t>
            </a:fld>
            <a:endParaRPr lang="en-US" altLang="en-US"/>
          </a:p>
        </p:txBody>
      </p:sp>
      <p:sp>
        <p:nvSpPr>
          <p:cNvPr id="54275" name="Rectangle 2"/>
          <p:cNvSpPr>
            <a:spLocks noGrp="1" noRot="1" noChangeAspect="1" noChangeArrowheads="1" noTextEdit="1"/>
          </p:cNvSpPr>
          <p:nvPr>
            <p:ph type="sldImg"/>
          </p:nvPr>
        </p:nvSpPr>
        <p:spPr>
          <a:xfrm>
            <a:off x="1179513" y="698500"/>
            <a:ext cx="4649787" cy="3486150"/>
          </a:xfrm>
          <a:ln/>
        </p:spPr>
      </p:sp>
      <p:sp>
        <p:nvSpPr>
          <p:cNvPr id="54276" name="Rectangle 3"/>
          <p:cNvSpPr>
            <a:spLocks noGrp="1" noChangeArrowheads="1"/>
          </p:cNvSpPr>
          <p:nvPr>
            <p:ph type="body" idx="1"/>
          </p:nvPr>
        </p:nvSpPr>
        <p:spPr>
          <a:xfrm>
            <a:off x="701203" y="4415872"/>
            <a:ext cx="5607996" cy="418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89409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C294C6F9-89EE-4C5B-BFBB-58447F78D827}" type="slidenum">
              <a:rPr lang="en-US" altLang="en-US">
                <a:solidFill>
                  <a:prstClr val="black"/>
                </a:solidFill>
              </a:rPr>
              <a:pPr eaLnBrk="1" hangingPunct="1"/>
              <a:t>20</a:t>
            </a:fld>
            <a:endParaRPr lang="en-US" altLang="en-US">
              <a:solidFill>
                <a:prstClr val="black"/>
              </a:solidFill>
            </a:endParaRPr>
          </a:p>
        </p:txBody>
      </p:sp>
    </p:spTree>
    <p:extLst>
      <p:ext uri="{BB962C8B-B14F-4D97-AF65-F5344CB8AC3E}">
        <p14:creationId xmlns:p14="http://schemas.microsoft.com/office/powerpoint/2010/main" val="3441447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15ECD7A7-7D7C-4241-9A65-C6115C4FFC87}" type="slidenum">
              <a:rPr lang="en-US" altLang="en-US"/>
              <a:pPr eaLnBrk="1" hangingPunct="1"/>
              <a:t>21</a:t>
            </a:fld>
            <a:endParaRPr lang="en-US" altLang="en-US"/>
          </a:p>
        </p:txBody>
      </p:sp>
    </p:spTree>
    <p:extLst>
      <p:ext uri="{BB962C8B-B14F-4D97-AF65-F5344CB8AC3E}">
        <p14:creationId xmlns:p14="http://schemas.microsoft.com/office/powerpoint/2010/main" val="140570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15ECD7A7-7D7C-4241-9A65-C6115C4FFC87}" type="slidenum">
              <a:rPr lang="en-US" altLang="en-US">
                <a:solidFill>
                  <a:prstClr val="black"/>
                </a:solidFill>
              </a:rPr>
              <a:pPr eaLnBrk="1" hangingPunct="1"/>
              <a:t>22</a:t>
            </a:fld>
            <a:endParaRPr lang="en-US" altLang="en-US">
              <a:solidFill>
                <a:prstClr val="black"/>
              </a:solidFill>
            </a:endParaRPr>
          </a:p>
        </p:txBody>
      </p:sp>
    </p:spTree>
    <p:extLst>
      <p:ext uri="{BB962C8B-B14F-4D97-AF65-F5344CB8AC3E}">
        <p14:creationId xmlns:p14="http://schemas.microsoft.com/office/powerpoint/2010/main" val="3540229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D55B2376-5393-45D4-B2EC-6752F13EBB0E}" type="slidenum">
              <a:rPr lang="en-US" altLang="en-US"/>
              <a:pPr eaLnBrk="1" hangingPunct="1"/>
              <a:t>23</a:t>
            </a:fld>
            <a:endParaRPr lang="en-US" altLang="en-US"/>
          </a:p>
        </p:txBody>
      </p:sp>
    </p:spTree>
    <p:extLst>
      <p:ext uri="{BB962C8B-B14F-4D97-AF65-F5344CB8AC3E}">
        <p14:creationId xmlns:p14="http://schemas.microsoft.com/office/powerpoint/2010/main" val="696956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28F968B0-6948-4B57-8006-9288198BCDA8}" type="slidenum">
              <a:rPr lang="en-US" altLang="en-US"/>
              <a:pPr eaLnBrk="1" hangingPunct="1"/>
              <a:t>24</a:t>
            </a:fld>
            <a:endParaRPr lang="en-US" altLang="en-US"/>
          </a:p>
        </p:txBody>
      </p:sp>
    </p:spTree>
    <p:extLst>
      <p:ext uri="{BB962C8B-B14F-4D97-AF65-F5344CB8AC3E}">
        <p14:creationId xmlns:p14="http://schemas.microsoft.com/office/powerpoint/2010/main" val="3221769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8B0343-2FB7-460B-8637-6CD0A3FCD4E5}" type="slidenum">
              <a:rPr lang="en-US" altLang="en-US" smtClean="0"/>
              <a:pPr/>
              <a:t>25</a:t>
            </a:fld>
            <a:endParaRPr lang="en-US" altLang="en-US"/>
          </a:p>
        </p:txBody>
      </p:sp>
    </p:spTree>
    <p:extLst>
      <p:ext uri="{BB962C8B-B14F-4D97-AF65-F5344CB8AC3E}">
        <p14:creationId xmlns:p14="http://schemas.microsoft.com/office/powerpoint/2010/main" val="3509236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E4906A2-D3B7-4E59-94A6-D7B01DC6497B}" type="slidenum">
              <a:rPr lang="en-US" altLang="en-US"/>
              <a:pPr eaLnBrk="1" hangingPunct="1"/>
              <a:t>26</a:t>
            </a:fld>
            <a:endParaRPr lang="en-US" altLang="en-US"/>
          </a:p>
        </p:txBody>
      </p:sp>
      <p:sp>
        <p:nvSpPr>
          <p:cNvPr id="54275" name="Rectangle 2"/>
          <p:cNvSpPr>
            <a:spLocks noGrp="1" noRot="1" noChangeAspect="1" noChangeArrowheads="1" noTextEdit="1"/>
          </p:cNvSpPr>
          <p:nvPr>
            <p:ph type="sldImg"/>
          </p:nvPr>
        </p:nvSpPr>
        <p:spPr>
          <a:xfrm>
            <a:off x="1179513" y="698500"/>
            <a:ext cx="4649787" cy="3486150"/>
          </a:xfrm>
          <a:ln/>
        </p:spPr>
      </p:sp>
      <p:sp>
        <p:nvSpPr>
          <p:cNvPr id="54276" name="Rectangle 3"/>
          <p:cNvSpPr>
            <a:spLocks noGrp="1" noChangeArrowheads="1"/>
          </p:cNvSpPr>
          <p:nvPr>
            <p:ph type="body" idx="1"/>
          </p:nvPr>
        </p:nvSpPr>
        <p:spPr>
          <a:xfrm>
            <a:off x="701203" y="4415872"/>
            <a:ext cx="5607996" cy="418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22141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9197984A-48CD-430F-BF01-04F4ABA7A7EE}" type="slidenum">
              <a:rPr lang="en-US" altLang="en-US"/>
              <a:pPr eaLnBrk="1" hangingPunct="1"/>
              <a:t>27</a:t>
            </a:fld>
            <a:endParaRPr lang="en-US" altLang="en-US"/>
          </a:p>
        </p:txBody>
      </p:sp>
    </p:spTree>
    <p:extLst>
      <p:ext uri="{BB962C8B-B14F-4D97-AF65-F5344CB8AC3E}">
        <p14:creationId xmlns:p14="http://schemas.microsoft.com/office/powerpoint/2010/main" val="1549815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Draw this on the board.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694A0D3-5DB8-414B-917F-6ECEC4C0D95B}" type="slidenum">
              <a:rPr lang="en-US" altLang="en-US"/>
              <a:pPr eaLnBrk="1" hangingPunct="1"/>
              <a:t>28</a:t>
            </a:fld>
            <a:endParaRPr lang="en-US" altLang="en-US"/>
          </a:p>
        </p:txBody>
      </p:sp>
    </p:spTree>
    <p:extLst>
      <p:ext uri="{BB962C8B-B14F-4D97-AF65-F5344CB8AC3E}">
        <p14:creationId xmlns:p14="http://schemas.microsoft.com/office/powerpoint/2010/main" val="1821205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FF2EDA64-36E8-4738-9B31-D7ECB66C0B9C}" type="slidenum">
              <a:rPr lang="en-US" altLang="en-US"/>
              <a:pPr eaLnBrk="1" hangingPunct="1"/>
              <a:t>29</a:t>
            </a:fld>
            <a:endParaRPr lang="en-US" altLang="en-US"/>
          </a:p>
        </p:txBody>
      </p:sp>
    </p:spTree>
    <p:extLst>
      <p:ext uri="{BB962C8B-B14F-4D97-AF65-F5344CB8AC3E}">
        <p14:creationId xmlns:p14="http://schemas.microsoft.com/office/powerpoint/2010/main" val="229420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E4906A2-D3B7-4E59-94A6-D7B01DC6497B}" type="slidenum">
              <a:rPr lang="en-US" altLang="en-US"/>
              <a:pPr eaLnBrk="1" hangingPunct="1"/>
              <a:t>3</a:t>
            </a:fld>
            <a:endParaRPr lang="en-US" altLang="en-US"/>
          </a:p>
        </p:txBody>
      </p:sp>
      <p:sp>
        <p:nvSpPr>
          <p:cNvPr id="54275" name="Rectangle 2"/>
          <p:cNvSpPr>
            <a:spLocks noGrp="1" noRot="1" noChangeAspect="1" noChangeArrowheads="1" noTextEdit="1"/>
          </p:cNvSpPr>
          <p:nvPr>
            <p:ph type="sldImg"/>
          </p:nvPr>
        </p:nvSpPr>
        <p:spPr>
          <a:xfrm>
            <a:off x="1179513" y="698500"/>
            <a:ext cx="4649787" cy="3486150"/>
          </a:xfrm>
          <a:ln/>
        </p:spPr>
      </p:sp>
      <p:sp>
        <p:nvSpPr>
          <p:cNvPr id="54276" name="Rectangle 3"/>
          <p:cNvSpPr>
            <a:spLocks noGrp="1" noChangeArrowheads="1"/>
          </p:cNvSpPr>
          <p:nvPr>
            <p:ph type="body" idx="1"/>
          </p:nvPr>
        </p:nvSpPr>
        <p:spPr>
          <a:xfrm>
            <a:off x="701203" y="4415872"/>
            <a:ext cx="5607996" cy="418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89409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86545C9C-49CD-42B2-8975-7F5501F3A690}" type="slidenum">
              <a:rPr lang="en-US" altLang="en-US"/>
              <a:pPr eaLnBrk="1" hangingPunct="1"/>
              <a:t>30</a:t>
            </a:fld>
            <a:endParaRPr lang="en-US" altLang="en-US"/>
          </a:p>
        </p:txBody>
      </p:sp>
    </p:spTree>
    <p:extLst>
      <p:ext uri="{BB962C8B-B14F-4D97-AF65-F5344CB8AC3E}">
        <p14:creationId xmlns:p14="http://schemas.microsoft.com/office/powerpoint/2010/main" val="2823675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855047F-66FD-468E-B3BE-DA1B1D25CEBE}" type="slidenum">
              <a:rPr lang="en-US" altLang="en-US"/>
              <a:pPr eaLnBrk="1" hangingPunct="1"/>
              <a:t>31</a:t>
            </a:fld>
            <a:endParaRPr lang="en-US" altLang="en-US"/>
          </a:p>
        </p:txBody>
      </p:sp>
    </p:spTree>
    <p:extLst>
      <p:ext uri="{BB962C8B-B14F-4D97-AF65-F5344CB8AC3E}">
        <p14:creationId xmlns:p14="http://schemas.microsoft.com/office/powerpoint/2010/main" val="1742740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58CAE0A8-BFE7-4F94-A403-4CD3DBE22630}" type="slidenum">
              <a:rPr lang="en-US" altLang="en-US"/>
              <a:pPr eaLnBrk="1" hangingPunct="1"/>
              <a:t>32</a:t>
            </a:fld>
            <a:endParaRPr lang="en-US" altLang="en-US"/>
          </a:p>
        </p:txBody>
      </p:sp>
    </p:spTree>
    <p:extLst>
      <p:ext uri="{BB962C8B-B14F-4D97-AF65-F5344CB8AC3E}">
        <p14:creationId xmlns:p14="http://schemas.microsoft.com/office/powerpoint/2010/main" val="2824711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AA7219CC-94E8-4B57-A072-7F58916184C6}" type="slidenum">
              <a:rPr lang="en-US" altLang="en-US"/>
              <a:pPr eaLnBrk="1" hangingPunct="1"/>
              <a:t>33</a:t>
            </a:fld>
            <a:endParaRPr lang="en-US" altLang="en-US"/>
          </a:p>
        </p:txBody>
      </p:sp>
    </p:spTree>
    <p:extLst>
      <p:ext uri="{BB962C8B-B14F-4D97-AF65-F5344CB8AC3E}">
        <p14:creationId xmlns:p14="http://schemas.microsoft.com/office/powerpoint/2010/main" val="4168043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4F396E7-03E8-43B9-B9EF-CA10114AC83A}" type="slidenum">
              <a:rPr lang="en-US" altLang="en-US"/>
              <a:pPr eaLnBrk="1" hangingPunct="1"/>
              <a:t>34</a:t>
            </a:fld>
            <a:endParaRPr lang="en-US" altLang="en-US"/>
          </a:p>
        </p:txBody>
      </p:sp>
    </p:spTree>
    <p:extLst>
      <p:ext uri="{BB962C8B-B14F-4D97-AF65-F5344CB8AC3E}">
        <p14:creationId xmlns:p14="http://schemas.microsoft.com/office/powerpoint/2010/main" val="3045418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A0F20764-3239-4CC1-96A4-464FA897C7F4}" type="slidenum">
              <a:rPr lang="en-US" altLang="en-US"/>
              <a:pPr eaLnBrk="1" hangingPunct="1"/>
              <a:t>35</a:t>
            </a:fld>
            <a:endParaRPr lang="en-US" altLang="en-US"/>
          </a:p>
        </p:txBody>
      </p:sp>
    </p:spTree>
    <p:extLst>
      <p:ext uri="{BB962C8B-B14F-4D97-AF65-F5344CB8AC3E}">
        <p14:creationId xmlns:p14="http://schemas.microsoft.com/office/powerpoint/2010/main" val="182588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A7600FCF-6DF1-43CE-981A-5675F11BDDF5}" type="slidenum">
              <a:rPr lang="en-US" altLang="en-US"/>
              <a:pPr eaLnBrk="1" hangingPunct="1"/>
              <a:t>36</a:t>
            </a:fld>
            <a:endParaRPr lang="en-US" altLang="en-US"/>
          </a:p>
        </p:txBody>
      </p:sp>
    </p:spTree>
    <p:extLst>
      <p:ext uri="{BB962C8B-B14F-4D97-AF65-F5344CB8AC3E}">
        <p14:creationId xmlns:p14="http://schemas.microsoft.com/office/powerpoint/2010/main" val="1572723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1240069F-4C7E-4653-920C-21E8F6C28DC9}" type="slidenum">
              <a:rPr lang="en-US" altLang="en-US"/>
              <a:pPr eaLnBrk="1" hangingPunct="1"/>
              <a:t>37</a:t>
            </a:fld>
            <a:endParaRPr lang="en-US" altLang="en-US"/>
          </a:p>
        </p:txBody>
      </p:sp>
    </p:spTree>
    <p:extLst>
      <p:ext uri="{BB962C8B-B14F-4D97-AF65-F5344CB8AC3E}">
        <p14:creationId xmlns:p14="http://schemas.microsoft.com/office/powerpoint/2010/main" val="1370889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CDC8553F-8319-4DA6-A871-3A445D15E5B1}" type="slidenum">
              <a:rPr lang="en-US" altLang="en-US"/>
              <a:pPr eaLnBrk="1" hangingPunct="1"/>
              <a:t>38</a:t>
            </a:fld>
            <a:endParaRPr lang="en-US" altLang="en-US"/>
          </a:p>
        </p:txBody>
      </p:sp>
    </p:spTree>
    <p:extLst>
      <p:ext uri="{BB962C8B-B14F-4D97-AF65-F5344CB8AC3E}">
        <p14:creationId xmlns:p14="http://schemas.microsoft.com/office/powerpoint/2010/main" val="830217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D6567557-DE72-4B18-8CBA-94F74D98B83A}" type="slidenum">
              <a:rPr lang="en-US" altLang="en-US"/>
              <a:pPr eaLnBrk="1" hangingPunct="1"/>
              <a:t>39</a:t>
            </a:fld>
            <a:endParaRPr lang="en-US" altLang="en-US"/>
          </a:p>
        </p:txBody>
      </p:sp>
    </p:spTree>
    <p:extLst>
      <p:ext uri="{BB962C8B-B14F-4D97-AF65-F5344CB8AC3E}">
        <p14:creationId xmlns:p14="http://schemas.microsoft.com/office/powerpoint/2010/main" val="348537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E4906A2-D3B7-4E59-94A6-D7B01DC6497B}" type="slidenum">
              <a:rPr lang="en-US" altLang="en-US">
                <a:solidFill>
                  <a:prstClr val="black"/>
                </a:solidFill>
              </a:rPr>
              <a:pPr eaLnBrk="1" hangingPunct="1"/>
              <a:t>4</a:t>
            </a:fld>
            <a:endParaRPr lang="en-US" altLang="en-US">
              <a:solidFill>
                <a:prstClr val="black"/>
              </a:solidFill>
            </a:endParaRPr>
          </a:p>
        </p:txBody>
      </p:sp>
      <p:sp>
        <p:nvSpPr>
          <p:cNvPr id="54275" name="Rectangle 2"/>
          <p:cNvSpPr>
            <a:spLocks noGrp="1" noRot="1" noChangeAspect="1" noChangeArrowheads="1" noTextEdit="1"/>
          </p:cNvSpPr>
          <p:nvPr>
            <p:ph type="sldImg"/>
          </p:nvPr>
        </p:nvSpPr>
        <p:spPr>
          <a:xfrm>
            <a:off x="1179513" y="698500"/>
            <a:ext cx="4649787" cy="3486150"/>
          </a:xfrm>
          <a:ln/>
        </p:spPr>
      </p:sp>
      <p:sp>
        <p:nvSpPr>
          <p:cNvPr id="54276" name="Rectangle 3"/>
          <p:cNvSpPr>
            <a:spLocks noGrp="1" noChangeArrowheads="1"/>
          </p:cNvSpPr>
          <p:nvPr>
            <p:ph type="body" idx="1"/>
          </p:nvPr>
        </p:nvSpPr>
        <p:spPr>
          <a:xfrm>
            <a:off x="701203" y="4415872"/>
            <a:ext cx="5607996" cy="418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05911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AA7219CC-94E8-4B57-A072-7F58916184C6}" type="slidenum">
              <a:rPr lang="en-US" altLang="en-US"/>
              <a:pPr eaLnBrk="1" hangingPunct="1"/>
              <a:t>40</a:t>
            </a:fld>
            <a:endParaRPr lang="en-US" altLang="en-US"/>
          </a:p>
        </p:txBody>
      </p:sp>
    </p:spTree>
    <p:extLst>
      <p:ext uri="{BB962C8B-B14F-4D97-AF65-F5344CB8AC3E}">
        <p14:creationId xmlns:p14="http://schemas.microsoft.com/office/powerpoint/2010/main" val="2179992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28FF7EC6-1585-4FA1-90AB-C6622C465D6E}" type="slidenum">
              <a:rPr lang="en-US" altLang="en-US"/>
              <a:pPr eaLnBrk="1" hangingPunct="1"/>
              <a:t>41</a:t>
            </a:fld>
            <a:endParaRPr lang="en-US" altLang="en-US"/>
          </a:p>
        </p:txBody>
      </p:sp>
    </p:spTree>
    <p:extLst>
      <p:ext uri="{BB962C8B-B14F-4D97-AF65-F5344CB8AC3E}">
        <p14:creationId xmlns:p14="http://schemas.microsoft.com/office/powerpoint/2010/main" val="3475607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F585AEFA-35A5-4592-A563-BECB8F6910E0}" type="slidenum">
              <a:rPr lang="en-US" altLang="en-US"/>
              <a:pPr eaLnBrk="1" hangingPunct="1"/>
              <a:t>42</a:t>
            </a:fld>
            <a:endParaRPr lang="en-US" altLang="en-US"/>
          </a:p>
        </p:txBody>
      </p:sp>
    </p:spTree>
    <p:extLst>
      <p:ext uri="{BB962C8B-B14F-4D97-AF65-F5344CB8AC3E}">
        <p14:creationId xmlns:p14="http://schemas.microsoft.com/office/powerpoint/2010/main" val="2079412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C3395620-81FD-466D-BC17-0420119545B3}" type="slidenum">
              <a:rPr lang="en-US" altLang="en-US"/>
              <a:pPr eaLnBrk="1" hangingPunct="1"/>
              <a:t>43</a:t>
            </a:fld>
            <a:endParaRPr lang="en-US" altLang="en-US"/>
          </a:p>
        </p:txBody>
      </p:sp>
    </p:spTree>
    <p:extLst>
      <p:ext uri="{BB962C8B-B14F-4D97-AF65-F5344CB8AC3E}">
        <p14:creationId xmlns:p14="http://schemas.microsoft.com/office/powerpoint/2010/main" val="3221855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C922961-8A4D-4BFE-B0C8-23D8A194E577}" type="slidenum">
              <a:rPr lang="en-US" altLang="en-US"/>
              <a:pPr eaLnBrk="1" hangingPunct="1"/>
              <a:t>44</a:t>
            </a:fld>
            <a:endParaRPr lang="en-US" altLang="en-US"/>
          </a:p>
        </p:txBody>
      </p:sp>
    </p:spTree>
    <p:extLst>
      <p:ext uri="{BB962C8B-B14F-4D97-AF65-F5344CB8AC3E}">
        <p14:creationId xmlns:p14="http://schemas.microsoft.com/office/powerpoint/2010/main" val="2604341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CC59602D-4ADE-42E3-971A-A7E0A469227D}" type="slidenum">
              <a:rPr lang="en-US" altLang="en-US"/>
              <a:pPr eaLnBrk="1" hangingPunct="1"/>
              <a:t>45</a:t>
            </a:fld>
            <a:endParaRPr lang="en-US" altLang="en-US"/>
          </a:p>
        </p:txBody>
      </p:sp>
    </p:spTree>
    <p:extLst>
      <p:ext uri="{BB962C8B-B14F-4D97-AF65-F5344CB8AC3E}">
        <p14:creationId xmlns:p14="http://schemas.microsoft.com/office/powerpoint/2010/main" val="2609878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33960270-63B6-45AF-8F00-88F55ECA2E35}" type="slidenum">
              <a:rPr lang="en-US" altLang="en-US"/>
              <a:pPr eaLnBrk="1" hangingPunct="1"/>
              <a:t>46</a:t>
            </a:fld>
            <a:endParaRPr lang="en-US" altLang="en-US"/>
          </a:p>
        </p:txBody>
      </p:sp>
    </p:spTree>
    <p:extLst>
      <p:ext uri="{BB962C8B-B14F-4D97-AF65-F5344CB8AC3E}">
        <p14:creationId xmlns:p14="http://schemas.microsoft.com/office/powerpoint/2010/main" val="1383565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ED26CC9A-8A7A-49AB-99A4-799AF3A3F2CC}" type="slidenum">
              <a:rPr lang="en-US" altLang="en-US"/>
              <a:pPr eaLnBrk="1" hangingPunct="1"/>
              <a:t>47</a:t>
            </a:fld>
            <a:endParaRPr lang="en-US" altLang="en-US"/>
          </a:p>
        </p:txBody>
      </p:sp>
    </p:spTree>
    <p:extLst>
      <p:ext uri="{BB962C8B-B14F-4D97-AF65-F5344CB8AC3E}">
        <p14:creationId xmlns:p14="http://schemas.microsoft.com/office/powerpoint/2010/main" val="2902085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ED26CC9A-8A7A-49AB-99A4-799AF3A3F2CC}" type="slidenum">
              <a:rPr lang="en-US" altLang="en-US"/>
              <a:pPr eaLnBrk="1" hangingPunct="1"/>
              <a:t>48</a:t>
            </a:fld>
            <a:endParaRPr lang="en-US" altLang="en-US"/>
          </a:p>
        </p:txBody>
      </p:sp>
    </p:spTree>
    <p:extLst>
      <p:ext uri="{BB962C8B-B14F-4D97-AF65-F5344CB8AC3E}">
        <p14:creationId xmlns:p14="http://schemas.microsoft.com/office/powerpoint/2010/main" val="2902085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A62DAE65-B9E1-4B4F-BF85-FD914FEE3F54}" type="slidenum">
              <a:rPr lang="en-US" altLang="en-US"/>
              <a:pPr eaLnBrk="1" hangingPunct="1"/>
              <a:t>49</a:t>
            </a:fld>
            <a:endParaRPr lang="en-US" altLang="en-US"/>
          </a:p>
        </p:txBody>
      </p:sp>
    </p:spTree>
    <p:extLst>
      <p:ext uri="{BB962C8B-B14F-4D97-AF65-F5344CB8AC3E}">
        <p14:creationId xmlns:p14="http://schemas.microsoft.com/office/powerpoint/2010/main" val="76821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E4906A2-D3B7-4E59-94A6-D7B01DC6497B}" type="slidenum">
              <a:rPr lang="en-US" altLang="en-US">
                <a:solidFill>
                  <a:prstClr val="black"/>
                </a:solidFill>
              </a:rPr>
              <a:pPr eaLnBrk="1" hangingPunct="1"/>
              <a:t>5</a:t>
            </a:fld>
            <a:endParaRPr lang="en-US" altLang="en-US">
              <a:solidFill>
                <a:prstClr val="black"/>
              </a:solidFill>
            </a:endParaRPr>
          </a:p>
        </p:txBody>
      </p:sp>
      <p:sp>
        <p:nvSpPr>
          <p:cNvPr id="54275" name="Rectangle 2"/>
          <p:cNvSpPr>
            <a:spLocks noGrp="1" noRot="1" noChangeAspect="1" noChangeArrowheads="1" noTextEdit="1"/>
          </p:cNvSpPr>
          <p:nvPr>
            <p:ph type="sldImg"/>
          </p:nvPr>
        </p:nvSpPr>
        <p:spPr>
          <a:xfrm>
            <a:off x="1179513" y="698500"/>
            <a:ext cx="4649787" cy="3486150"/>
          </a:xfrm>
          <a:ln/>
        </p:spPr>
      </p:sp>
      <p:sp>
        <p:nvSpPr>
          <p:cNvPr id="54276" name="Rectangle 3"/>
          <p:cNvSpPr>
            <a:spLocks noGrp="1" noChangeArrowheads="1"/>
          </p:cNvSpPr>
          <p:nvPr>
            <p:ph type="body" idx="1"/>
          </p:nvPr>
        </p:nvSpPr>
        <p:spPr>
          <a:xfrm>
            <a:off x="701203" y="4415872"/>
            <a:ext cx="5607996" cy="418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25903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77F45444-D19F-4EF8-A0F9-D63DF35B28EB}" type="slidenum">
              <a:rPr lang="en-US" altLang="en-US"/>
              <a:pPr eaLnBrk="1" hangingPunct="1"/>
              <a:t>50</a:t>
            </a:fld>
            <a:endParaRPr lang="en-US" altLang="en-US"/>
          </a:p>
        </p:txBody>
      </p:sp>
    </p:spTree>
    <p:extLst>
      <p:ext uri="{BB962C8B-B14F-4D97-AF65-F5344CB8AC3E}">
        <p14:creationId xmlns:p14="http://schemas.microsoft.com/office/powerpoint/2010/main" val="4034944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E4906A2-D3B7-4E59-94A6-D7B01DC6497B}" type="slidenum">
              <a:rPr lang="en-US" altLang="en-US"/>
              <a:pPr eaLnBrk="1" hangingPunct="1"/>
              <a:t>51</a:t>
            </a:fld>
            <a:endParaRPr lang="en-US" altLang="en-US"/>
          </a:p>
        </p:txBody>
      </p:sp>
      <p:sp>
        <p:nvSpPr>
          <p:cNvPr id="54275" name="Rectangle 2"/>
          <p:cNvSpPr>
            <a:spLocks noGrp="1" noRot="1" noChangeAspect="1" noChangeArrowheads="1" noTextEdit="1"/>
          </p:cNvSpPr>
          <p:nvPr>
            <p:ph type="sldImg"/>
          </p:nvPr>
        </p:nvSpPr>
        <p:spPr>
          <a:xfrm>
            <a:off x="1179513" y="698500"/>
            <a:ext cx="4649787" cy="3486150"/>
          </a:xfrm>
          <a:ln/>
        </p:spPr>
      </p:sp>
      <p:sp>
        <p:nvSpPr>
          <p:cNvPr id="54276" name="Rectangle 3"/>
          <p:cNvSpPr>
            <a:spLocks noGrp="1" noChangeArrowheads="1"/>
          </p:cNvSpPr>
          <p:nvPr>
            <p:ph type="body" idx="1"/>
          </p:nvPr>
        </p:nvSpPr>
        <p:spPr>
          <a:xfrm>
            <a:off x="701203" y="4415872"/>
            <a:ext cx="5607996" cy="4181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5441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0A078F51-F7AF-48EE-A711-E737BDC2E9EE}" type="slidenum">
              <a:rPr lang="en-US" altLang="en-US"/>
              <a:pPr eaLnBrk="1" hangingPunct="1"/>
              <a:t>6</a:t>
            </a:fld>
            <a:endParaRPr lang="en-US" altLang="en-US"/>
          </a:p>
        </p:txBody>
      </p:sp>
    </p:spTree>
    <p:extLst>
      <p:ext uri="{BB962C8B-B14F-4D97-AF65-F5344CB8AC3E}">
        <p14:creationId xmlns:p14="http://schemas.microsoft.com/office/powerpoint/2010/main" val="369019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7</a:t>
            </a:fld>
            <a:endParaRPr lang="en-US" altLang="en-US"/>
          </a:p>
        </p:txBody>
      </p:sp>
    </p:spTree>
    <p:extLst>
      <p:ext uri="{BB962C8B-B14F-4D97-AF65-F5344CB8AC3E}">
        <p14:creationId xmlns:p14="http://schemas.microsoft.com/office/powerpoint/2010/main" val="241760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610A7501-ABEB-41F9-9721-FE90EF6BEEED}" type="slidenum">
              <a:rPr lang="en-US" altLang="en-US"/>
              <a:pPr eaLnBrk="1" hangingPunct="1"/>
              <a:t>8</a:t>
            </a:fld>
            <a:endParaRPr lang="en-US" altLang="en-US"/>
          </a:p>
        </p:txBody>
      </p:sp>
    </p:spTree>
    <p:extLst>
      <p:ext uri="{BB962C8B-B14F-4D97-AF65-F5344CB8AC3E}">
        <p14:creationId xmlns:p14="http://schemas.microsoft.com/office/powerpoint/2010/main" val="259137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9919" indent="-292276" eaLnBrk="0" hangingPunct="0">
              <a:defRPr>
                <a:solidFill>
                  <a:schemeClr val="tx1"/>
                </a:solidFill>
                <a:latin typeface="Arial" charset="0"/>
              </a:defRPr>
            </a:lvl2pPr>
            <a:lvl3pPr marL="1169106" indent="-233822" eaLnBrk="0" hangingPunct="0">
              <a:defRPr>
                <a:solidFill>
                  <a:schemeClr val="tx1"/>
                </a:solidFill>
                <a:latin typeface="Arial" charset="0"/>
              </a:defRPr>
            </a:lvl3pPr>
            <a:lvl4pPr marL="1636747" indent="-233822" eaLnBrk="0" hangingPunct="0">
              <a:defRPr>
                <a:solidFill>
                  <a:schemeClr val="tx1"/>
                </a:solidFill>
                <a:latin typeface="Arial" charset="0"/>
              </a:defRPr>
            </a:lvl4pPr>
            <a:lvl5pPr marL="2104389" indent="-233822" eaLnBrk="0" hangingPunct="0">
              <a:defRPr>
                <a:solidFill>
                  <a:schemeClr val="tx1"/>
                </a:solidFill>
                <a:latin typeface="Arial" charset="0"/>
              </a:defRPr>
            </a:lvl5pPr>
            <a:lvl6pPr marL="2572032" indent="-233822" eaLnBrk="0" fontAlgn="base" hangingPunct="0">
              <a:spcBef>
                <a:spcPct val="0"/>
              </a:spcBef>
              <a:spcAft>
                <a:spcPct val="0"/>
              </a:spcAft>
              <a:defRPr>
                <a:solidFill>
                  <a:schemeClr val="tx1"/>
                </a:solidFill>
                <a:latin typeface="Arial" charset="0"/>
              </a:defRPr>
            </a:lvl6pPr>
            <a:lvl7pPr marL="3039674" indent="-233822" eaLnBrk="0" fontAlgn="base" hangingPunct="0">
              <a:spcBef>
                <a:spcPct val="0"/>
              </a:spcBef>
              <a:spcAft>
                <a:spcPct val="0"/>
              </a:spcAft>
              <a:defRPr>
                <a:solidFill>
                  <a:schemeClr val="tx1"/>
                </a:solidFill>
                <a:latin typeface="Arial" charset="0"/>
              </a:defRPr>
            </a:lvl7pPr>
            <a:lvl8pPr marL="3507316" indent="-233822" eaLnBrk="0" fontAlgn="base" hangingPunct="0">
              <a:spcBef>
                <a:spcPct val="0"/>
              </a:spcBef>
              <a:spcAft>
                <a:spcPct val="0"/>
              </a:spcAft>
              <a:defRPr>
                <a:solidFill>
                  <a:schemeClr val="tx1"/>
                </a:solidFill>
                <a:latin typeface="Arial" charset="0"/>
              </a:defRPr>
            </a:lvl8pPr>
            <a:lvl9pPr marL="3974958" indent="-233822" eaLnBrk="0" fontAlgn="base" hangingPunct="0">
              <a:spcBef>
                <a:spcPct val="0"/>
              </a:spcBef>
              <a:spcAft>
                <a:spcPct val="0"/>
              </a:spcAft>
              <a:defRPr>
                <a:solidFill>
                  <a:schemeClr val="tx1"/>
                </a:solidFill>
                <a:latin typeface="Arial" charset="0"/>
              </a:defRPr>
            </a:lvl9pPr>
          </a:lstStyle>
          <a:p>
            <a:pPr eaLnBrk="1" hangingPunct="1"/>
            <a:fld id="{39077131-44DA-4221-8732-69B8A10CE638}" type="slidenum">
              <a:rPr lang="en-US" altLang="en-US"/>
              <a:pPr eaLnBrk="1" hangingPunct="1"/>
              <a:t>9</a:t>
            </a:fld>
            <a:endParaRPr lang="en-US" altLang="en-US"/>
          </a:p>
        </p:txBody>
      </p:sp>
    </p:spTree>
    <p:extLst>
      <p:ext uri="{BB962C8B-B14F-4D97-AF65-F5344CB8AC3E}">
        <p14:creationId xmlns:p14="http://schemas.microsoft.com/office/powerpoint/2010/main" val="160251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ctrTitle"/>
          </p:nvPr>
        </p:nvSpPr>
        <p:spPr>
          <a:xfrm>
            <a:off x="0" y="0"/>
            <a:ext cx="9144000" cy="1470025"/>
          </a:xfrm>
        </p:spPr>
        <p:txBody>
          <a:bodyPr/>
          <a:lstStyle>
            <a:lvl1pPr>
              <a:defRPr sz="4800" b="0">
                <a:solidFill>
                  <a:schemeClr val="tx1">
                    <a:lumMod val="95000"/>
                    <a:lumOff val="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905000"/>
            <a:ext cx="9144000" cy="4953000"/>
          </a:xfrm>
        </p:spPr>
        <p:txBody>
          <a:bodyPr/>
          <a:lstStyle>
            <a:lvl1pPr marL="0" indent="0" algn="ctr">
              <a:buNone/>
              <a:defRPr sz="36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F933682A-C7A8-42C4-BDC5-B102B02BE695}" type="slidenum">
              <a:rPr lang="en-US" altLang="en-US"/>
              <a:pPr/>
              <a:t>‹#›</a:t>
            </a:fld>
            <a:endParaRPr lang="en-US" altLang="en-US"/>
          </a:p>
        </p:txBody>
      </p:sp>
    </p:spTree>
    <p:extLst>
      <p:ext uri="{BB962C8B-B14F-4D97-AF65-F5344CB8AC3E}">
        <p14:creationId xmlns:p14="http://schemas.microsoft.com/office/powerpoint/2010/main" val="365444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B654C3D-4463-4F8F-8F45-07DDD57C1CD6}" type="slidenum">
              <a:rPr lang="en-US" altLang="en-US"/>
              <a:pPr/>
              <a:t>‹#›</a:t>
            </a:fld>
            <a:endParaRPr lang="en-US" altLang="en-US"/>
          </a:p>
        </p:txBody>
      </p:sp>
    </p:spTree>
    <p:extLst>
      <p:ext uri="{BB962C8B-B14F-4D97-AF65-F5344CB8AC3E}">
        <p14:creationId xmlns:p14="http://schemas.microsoft.com/office/powerpoint/2010/main" val="124719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8AC0745-5C7E-4916-BB07-07937C87A3E5}" type="slidenum">
              <a:rPr lang="en-US" altLang="en-US"/>
              <a:pPr/>
              <a:t>‹#›</a:t>
            </a:fld>
            <a:endParaRPr lang="en-US" altLang="en-US"/>
          </a:p>
        </p:txBody>
      </p:sp>
    </p:spTree>
    <p:extLst>
      <p:ext uri="{BB962C8B-B14F-4D97-AF65-F5344CB8AC3E}">
        <p14:creationId xmlns:p14="http://schemas.microsoft.com/office/powerpoint/2010/main" val="91413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title"/>
          </p:nvPr>
        </p:nvSpPr>
        <p:spPr>
          <a:xfrm>
            <a:off x="0" y="0"/>
            <a:ext cx="9144000" cy="1143000"/>
          </a:xfrm>
        </p:spPr>
        <p:txBody>
          <a:bodyPr/>
          <a:lstStyle>
            <a:lvl1pPr>
              <a:defRPr baseline="0">
                <a:latin typeface="Century Gothic"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0" y="1981200"/>
            <a:ext cx="9144000" cy="3962400"/>
          </a:xfrm>
        </p:spPr>
        <p:txBody>
          <a:bodyPr/>
          <a:lstStyle>
            <a:lvl1pPr marL="0" indent="0" algn="l">
              <a:buNone/>
              <a:defRPr sz="28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a:xfrm>
            <a:off x="8610600" y="228600"/>
            <a:ext cx="533400" cy="476250"/>
          </a:xfrm>
        </p:spPr>
        <p:txBody>
          <a:bodyPr/>
          <a:lstStyle>
            <a:lvl1pPr>
              <a:defRPr/>
            </a:lvl1pPr>
          </a:lstStyle>
          <a:p>
            <a:fld id="{CBC5D4E4-829B-4006-BA00-3D3725CFC147}" type="slidenum">
              <a:rPr lang="en-US" altLang="en-US"/>
              <a:pPr/>
              <a:t>‹#›</a:t>
            </a:fld>
            <a:endParaRPr lang="en-US" altLang="en-US"/>
          </a:p>
        </p:txBody>
      </p:sp>
    </p:spTree>
    <p:extLst>
      <p:ext uri="{BB962C8B-B14F-4D97-AF65-F5344CB8AC3E}">
        <p14:creationId xmlns:p14="http://schemas.microsoft.com/office/powerpoint/2010/main" val="357246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F6E00AF-F680-443C-9996-BB508DEB1D1A}" type="slidenum">
              <a:rPr lang="en-US" altLang="en-US"/>
              <a:pPr/>
              <a:t>‹#›</a:t>
            </a:fld>
            <a:endParaRPr lang="en-US" altLang="en-US"/>
          </a:p>
        </p:txBody>
      </p:sp>
    </p:spTree>
    <p:extLst>
      <p:ext uri="{BB962C8B-B14F-4D97-AF65-F5344CB8AC3E}">
        <p14:creationId xmlns:p14="http://schemas.microsoft.com/office/powerpoint/2010/main" val="408837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FFF3778-1394-4BEF-AE25-2C83D8F79CDC}" type="slidenum">
              <a:rPr lang="en-US" altLang="en-US"/>
              <a:pPr/>
              <a:t>‹#›</a:t>
            </a:fld>
            <a:endParaRPr lang="en-US" altLang="en-US"/>
          </a:p>
        </p:txBody>
      </p:sp>
    </p:spTree>
    <p:extLst>
      <p:ext uri="{BB962C8B-B14F-4D97-AF65-F5344CB8AC3E}">
        <p14:creationId xmlns:p14="http://schemas.microsoft.com/office/powerpoint/2010/main" val="24859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E5C6DC8-3D12-47BB-AE91-8A2825EA53E8}" type="slidenum">
              <a:rPr lang="en-US" altLang="en-US"/>
              <a:pPr/>
              <a:t>‹#›</a:t>
            </a:fld>
            <a:endParaRPr lang="en-US" altLang="en-US"/>
          </a:p>
        </p:txBody>
      </p:sp>
    </p:spTree>
    <p:extLst>
      <p:ext uri="{BB962C8B-B14F-4D97-AF65-F5344CB8AC3E}">
        <p14:creationId xmlns:p14="http://schemas.microsoft.com/office/powerpoint/2010/main" val="117545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C7D41C47-4767-44B3-88F6-9695351AF2A6}" type="slidenum">
              <a:rPr lang="en-US" altLang="en-US"/>
              <a:pPr/>
              <a:t>‹#›</a:t>
            </a:fld>
            <a:endParaRPr lang="en-US" altLang="en-US"/>
          </a:p>
        </p:txBody>
      </p:sp>
    </p:spTree>
    <p:extLst>
      <p:ext uri="{BB962C8B-B14F-4D97-AF65-F5344CB8AC3E}">
        <p14:creationId xmlns:p14="http://schemas.microsoft.com/office/powerpoint/2010/main" val="208985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DFDC0C71-9913-48EF-BED2-8119BDF988E5}" type="slidenum">
              <a:rPr lang="en-US" altLang="en-US"/>
              <a:pPr/>
              <a:t>‹#›</a:t>
            </a:fld>
            <a:endParaRPr lang="en-US" altLang="en-US"/>
          </a:p>
        </p:txBody>
      </p:sp>
    </p:spTree>
    <p:extLst>
      <p:ext uri="{BB962C8B-B14F-4D97-AF65-F5344CB8AC3E}">
        <p14:creationId xmlns:p14="http://schemas.microsoft.com/office/powerpoint/2010/main" val="53154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A218F3F-DBD8-4845-B48E-D97A050B0599}" type="slidenum">
              <a:rPr lang="en-US" altLang="en-US"/>
              <a:pPr/>
              <a:t>‹#›</a:t>
            </a:fld>
            <a:endParaRPr lang="en-US" altLang="en-US"/>
          </a:p>
        </p:txBody>
      </p:sp>
    </p:spTree>
    <p:extLst>
      <p:ext uri="{BB962C8B-B14F-4D97-AF65-F5344CB8AC3E}">
        <p14:creationId xmlns:p14="http://schemas.microsoft.com/office/powerpoint/2010/main" val="113041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07EC839-3EE8-4225-8906-ECD153E7D3E9}" type="slidenum">
              <a:rPr lang="en-US" altLang="en-US"/>
              <a:pPr/>
              <a:t>‹#›</a:t>
            </a:fld>
            <a:endParaRPr lang="en-US" altLang="en-US"/>
          </a:p>
        </p:txBody>
      </p:sp>
    </p:spTree>
    <p:extLst>
      <p:ext uri="{BB962C8B-B14F-4D97-AF65-F5344CB8AC3E}">
        <p14:creationId xmlns:p14="http://schemas.microsoft.com/office/powerpoint/2010/main" val="365034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4EACF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50791A-2855-4965-B84B-AD5F08E91E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aviddfriedman.com/Laws_Order_draft/laws_order_ch_2.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url%7bhttp:/www.daviddfriedman.com/Laws_Order_draft/laws_order_ch_2.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nickrizzuto.files.wordpress.com/2010/04/hayek.jpg" TargetMode="External"/><Relationship Id="rId7"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cafehayek.com/2010/01/keynes-vs-hayek-rap-video.html" TargetMode="External"/><Relationship Id="rId4" Type="http://schemas.openxmlformats.org/officeDocument/2006/relationships/hyperlink" Target="http://www.ebooks-library.com/images/Authors/EJMK.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ress-pubs.uchicago.edu/founders/documents/v1ch16s23.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france24.com/en/20190405-france-paris-rent-control-controversial-comeback-housing-crisis-rising-living-cost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B77D4B-ED13-4403-BB4A-34BC56EE9A84}" type="slidenum">
              <a:rPr lang="en-US" altLang="en-US"/>
              <a:pPr eaLnBrk="1" hangingPunct="1"/>
              <a:t>1</a:t>
            </a:fld>
            <a:endParaRPr lang="en-US" altLang="en-US"/>
          </a:p>
        </p:txBody>
      </p:sp>
      <p:sp>
        <p:nvSpPr>
          <p:cNvPr id="4099" name="Rectangle 2"/>
          <p:cNvSpPr>
            <a:spLocks noGrp="1" noChangeArrowheads="1"/>
          </p:cNvSpPr>
          <p:nvPr>
            <p:ph type="subTitle" idx="1"/>
          </p:nvPr>
        </p:nvSpPr>
        <p:spPr>
          <a:xfrm>
            <a:off x="152400" y="400050"/>
            <a:ext cx="9220200" cy="5314950"/>
          </a:xfrm>
        </p:spPr>
        <p:txBody>
          <a:bodyPr/>
          <a:lstStyle/>
          <a:p>
            <a:pPr algn="l" eaLnBrk="1" hangingPunct="1"/>
            <a:r>
              <a:rPr lang="en-US" altLang="en-US" b="1" dirty="0" smtClean="0"/>
              <a:t>G406: Business Enterprise and Public Policy</a:t>
            </a:r>
          </a:p>
          <a:p>
            <a:pPr algn="l" eaLnBrk="1" hangingPunct="1"/>
            <a:endParaRPr lang="en-US" altLang="en-US" b="1" dirty="0" smtClean="0"/>
          </a:p>
          <a:p>
            <a:pPr algn="l" eaLnBrk="1" hangingPunct="1"/>
            <a:r>
              <a:rPr lang="en-US" altLang="en-US" dirty="0" smtClean="0"/>
              <a:t>  </a:t>
            </a:r>
            <a:r>
              <a:rPr lang="en-US" altLang="en-US" b="1" dirty="0" smtClean="0"/>
              <a:t> </a:t>
            </a:r>
            <a:r>
              <a:rPr lang="en-US" altLang="en-US" b="1" dirty="0"/>
              <a:t>1-- MARKETS</a:t>
            </a:r>
          </a:p>
          <a:p>
            <a:pPr algn="l" eaLnBrk="1" hangingPunct="1"/>
            <a:endParaRPr lang="en-US" altLang="en-US" b="1" dirty="0" smtClean="0"/>
          </a:p>
          <a:p>
            <a:pPr algn="l" eaLnBrk="1" hangingPunct="1"/>
            <a:r>
              <a:rPr lang="en-US" altLang="en-US" dirty="0" smtClean="0"/>
              <a:t> </a:t>
            </a:r>
          </a:p>
          <a:p>
            <a:pPr algn="l" eaLnBrk="1" hangingPunct="1"/>
            <a:r>
              <a:rPr lang="en-US" altLang="en-US" dirty="0" smtClean="0"/>
              <a:t> </a:t>
            </a:r>
          </a:p>
          <a:p>
            <a:pPr algn="l" eaLnBrk="1" hangingPunct="1"/>
            <a:endParaRPr lang="en-US" altLang="en-US" dirty="0" smtClean="0"/>
          </a:p>
          <a:p>
            <a:pPr algn="l" eaLnBrk="1" hangingPunct="1"/>
            <a:endParaRPr lang="en-US" altLang="en-US" dirty="0" smtClean="0"/>
          </a:p>
          <a:p>
            <a:pPr algn="l" eaLnBrk="1" hangingPunct="1"/>
            <a:r>
              <a:rPr lang="en-US" altLang="en-US" dirty="0" smtClean="0"/>
              <a:t>  </a:t>
            </a:r>
          </a:p>
          <a:p>
            <a:pPr algn="l" eaLnBrk="1" hangingPunct="1"/>
            <a:endParaRPr lang="en-US" altLang="en-US" dirty="0" smtClean="0"/>
          </a:p>
          <a:p>
            <a:pPr algn="l"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90950"/>
            <a:ext cx="45720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76200"/>
            <a:ext cx="9144000" cy="1143000"/>
          </a:xfrm>
        </p:spPr>
        <p:txBody>
          <a:bodyPr/>
          <a:lstStyle/>
          <a:p>
            <a:pPr eaLnBrk="1" hangingPunct="1"/>
            <a:r>
              <a:rPr lang="en-US" altLang="en-US" dirty="0"/>
              <a:t>For the Good of the Group . . .</a:t>
            </a:r>
            <a:endParaRPr lang="en-US" altLang="en-US" dirty="0" smtClean="0"/>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0B9616-F14E-4A3A-8886-6BA5BDA60057}" type="slidenum">
              <a:rPr lang="en-US" altLang="en-US">
                <a:solidFill>
                  <a:srgbClr val="000000"/>
                </a:solidFill>
              </a:rPr>
              <a:pPr eaLnBrk="1" hangingPunct="1"/>
              <a:t>10</a:t>
            </a:fld>
            <a:endParaRPr lang="en-US" altLang="en-US">
              <a:solidFill>
                <a:srgbClr val="0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585628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288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81000"/>
            <a:ext cx="9144000" cy="1143000"/>
          </a:xfrm>
        </p:spPr>
        <p:txBody>
          <a:bodyPr/>
          <a:lstStyle/>
          <a:p>
            <a:pPr eaLnBrk="1" hangingPunct="1"/>
            <a:r>
              <a:rPr lang="en-US" altLang="en-US" dirty="0" smtClean="0"/>
              <a:t>Dollar Amounts of Well-Being</a:t>
            </a:r>
            <a:br>
              <a:rPr lang="en-US" altLang="en-US" dirty="0" smtClean="0"/>
            </a:br>
            <a:endParaRPr lang="en-US" altLang="en-US" dirty="0" smtClean="0"/>
          </a:p>
        </p:txBody>
      </p:sp>
      <p:sp>
        <p:nvSpPr>
          <p:cNvPr id="14339" name="Content Placeholder 2"/>
          <p:cNvSpPr>
            <a:spLocks noGrp="1"/>
          </p:cNvSpPr>
          <p:nvPr>
            <p:ph idx="1"/>
          </p:nvPr>
        </p:nvSpPr>
        <p:spPr>
          <a:xfrm>
            <a:off x="609600" y="1752600"/>
            <a:ext cx="7924800" cy="3962400"/>
          </a:xfrm>
        </p:spPr>
        <p:txBody>
          <a:bodyPr/>
          <a:lstStyle/>
          <a:p>
            <a:pPr eaLnBrk="1" hangingPunct="1"/>
            <a:r>
              <a:rPr lang="en-US" altLang="en-US" dirty="0" smtClean="0"/>
              <a:t>We can not only say that the regulation is a Pareto improvement; we can put a number on the size of the improvement.</a:t>
            </a:r>
          </a:p>
          <a:p>
            <a:pPr eaLnBrk="1" hangingPunct="1"/>
            <a:endParaRPr lang="en-US" altLang="en-US" dirty="0"/>
          </a:p>
          <a:p>
            <a:pPr eaLnBrk="1" hangingPunct="1"/>
            <a:r>
              <a:rPr lang="en-US" altLang="en-US" dirty="0" smtClean="0"/>
              <a:t>In the example, the supporters would pay $100 and the opponents would pay $30, so the surplus rises by $70.</a:t>
            </a:r>
          </a:p>
          <a:p>
            <a:pPr eaLnBrk="1" hangingPunct="1"/>
            <a:endParaRPr lang="en-US" altLang="en-US" dirty="0"/>
          </a:p>
          <a:p>
            <a:pPr eaLnBrk="1" hangingPunct="1"/>
            <a:r>
              <a:rPr lang="en-US" altLang="en-US" dirty="0" smtClean="0"/>
              <a:t>This is the</a:t>
            </a:r>
            <a:r>
              <a:rPr lang="en-US" altLang="en-US" b="1" dirty="0" smtClean="0"/>
              <a:t> value created</a:t>
            </a:r>
            <a:r>
              <a:rPr lang="en-US" altLang="en-US" dirty="0" smtClean="0"/>
              <a:t> by the regulation.</a:t>
            </a:r>
          </a:p>
          <a:p>
            <a:pPr eaLnBrk="1" hangingPunct="1"/>
            <a:endParaRPr lang="en-US" altLang="en-US"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CDB653-1410-40EE-A7C1-3C05630A5E3D}" type="slidenum">
              <a:rPr lang="en-US" altLang="en-US"/>
              <a:pPr eaLnBrk="1" hangingPunct="1"/>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81000"/>
            <a:ext cx="9144000" cy="1143000"/>
          </a:xfrm>
        </p:spPr>
        <p:txBody>
          <a:bodyPr/>
          <a:lstStyle/>
          <a:p>
            <a:pPr eaLnBrk="1" hangingPunct="1"/>
            <a:r>
              <a:rPr lang="en-US" altLang="en-US" dirty="0"/>
              <a:t>Surplus </a:t>
            </a:r>
            <a:r>
              <a:rPr lang="en-US" altLang="en-US" dirty="0" smtClean="0"/>
              <a:t>Maximization</a:t>
            </a:r>
            <a:br>
              <a:rPr lang="en-US" altLang="en-US" dirty="0" smtClean="0"/>
            </a:br>
            <a:endParaRPr lang="en-US" altLang="en-US" dirty="0" smtClean="0"/>
          </a:p>
        </p:txBody>
      </p:sp>
      <p:sp>
        <p:nvSpPr>
          <p:cNvPr id="14339" name="Content Placeholder 2"/>
          <p:cNvSpPr>
            <a:spLocks noGrp="1"/>
          </p:cNvSpPr>
          <p:nvPr>
            <p:ph idx="1"/>
          </p:nvPr>
        </p:nvSpPr>
        <p:spPr>
          <a:xfrm>
            <a:off x="609600" y="1752600"/>
            <a:ext cx="7924800" cy="3962400"/>
          </a:xfrm>
        </p:spPr>
        <p:txBody>
          <a:bodyPr/>
          <a:lstStyle/>
          <a:p>
            <a:pPr eaLnBrk="1" hangingPunct="1"/>
            <a:r>
              <a:rPr lang="en-US" altLang="en-US" dirty="0" smtClean="0"/>
              <a:t>    We </a:t>
            </a:r>
            <a:r>
              <a:rPr lang="en-US" altLang="en-US" dirty="0"/>
              <a:t>are calling this valuation rule of trying to make the sum from adding up each person’s dollar value for an object </a:t>
            </a:r>
            <a:r>
              <a:rPr lang="en-US" altLang="en-US" b="1" dirty="0"/>
              <a:t>“surplus maximization.”</a:t>
            </a:r>
            <a:r>
              <a:rPr lang="en-US" altLang="en-US" dirty="0"/>
              <a:t> </a:t>
            </a:r>
          </a:p>
          <a:p>
            <a:pPr eaLnBrk="1" hangingPunct="1"/>
            <a:endParaRPr lang="en-US" altLang="en-US" dirty="0"/>
          </a:p>
          <a:p>
            <a:pPr eaLnBrk="1" hangingPunct="1"/>
            <a:r>
              <a:rPr lang="en-US" altLang="en-US" dirty="0" smtClean="0"/>
              <a:t>     Not </a:t>
            </a:r>
            <a:r>
              <a:rPr lang="en-US" altLang="en-US" dirty="0"/>
              <a:t>everybody is better off from every surplus-maximizing change. It is not  the same as Pareto optimality.</a:t>
            </a:r>
          </a:p>
          <a:p>
            <a:pPr eaLnBrk="1" hangingPunct="1"/>
            <a:endParaRPr lang="en-US" altLang="en-US" dirty="0"/>
          </a:p>
          <a:p>
            <a:pPr eaLnBrk="1" hangingPunct="1"/>
            <a:r>
              <a:rPr lang="en-US" altLang="en-US" dirty="0" smtClean="0"/>
              <a:t>This </a:t>
            </a:r>
            <a:r>
              <a:rPr lang="en-US" altLang="en-US" dirty="0"/>
              <a:t>is a form of </a:t>
            </a:r>
            <a:r>
              <a:rPr lang="en-US" altLang="en-US" b="1" dirty="0"/>
              <a:t>utilitarianism</a:t>
            </a:r>
            <a:r>
              <a:rPr lang="en-US" altLang="en-US" dirty="0"/>
              <a:t>. </a:t>
            </a:r>
            <a:endParaRPr lang="en-US" altLang="en-US"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CDB653-1410-40EE-A7C1-3C05630A5E3D}" type="slidenum">
              <a:rPr lang="en-US" altLang="en-US">
                <a:solidFill>
                  <a:srgbClr val="000000"/>
                </a:solidFill>
              </a:rPr>
              <a:pPr eaLnBrk="1" hangingPunct="1"/>
              <a:t>12</a:t>
            </a:fld>
            <a:endParaRPr lang="en-US" altLang="en-US">
              <a:solidFill>
                <a:srgbClr val="000000"/>
              </a:solidFill>
            </a:endParaRPr>
          </a:p>
        </p:txBody>
      </p:sp>
    </p:spTree>
    <p:extLst>
      <p:ext uri="{BB962C8B-B14F-4D97-AF65-F5344CB8AC3E}">
        <p14:creationId xmlns:p14="http://schemas.microsoft.com/office/powerpoint/2010/main" val="1188651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eaLnBrk="1" hangingPunct="1"/>
            <a:r>
              <a:rPr lang="en-US" altLang="en-US" dirty="0" smtClean="0"/>
              <a:t>The Surplus from a Single Transaction</a:t>
            </a:r>
            <a:br>
              <a:rPr lang="en-US" altLang="en-US" dirty="0" smtClean="0"/>
            </a:br>
            <a:endParaRPr lang="en-US" altLang="en-US" dirty="0" smtClean="0"/>
          </a:p>
        </p:txBody>
      </p:sp>
      <p:sp>
        <p:nvSpPr>
          <p:cNvPr id="16387" name="Content Placeholder 2"/>
          <p:cNvSpPr>
            <a:spLocks noGrp="1"/>
          </p:cNvSpPr>
          <p:nvPr>
            <p:ph idx="1"/>
          </p:nvPr>
        </p:nvSpPr>
        <p:spPr>
          <a:xfrm>
            <a:off x="609600" y="1905000"/>
            <a:ext cx="7924800" cy="3962400"/>
          </a:xfrm>
        </p:spPr>
        <p:txBody>
          <a:bodyPr/>
          <a:lstStyle/>
          <a:p>
            <a:pPr eaLnBrk="1" hangingPunct="1"/>
            <a:r>
              <a:rPr lang="en-US" altLang="en-US" sz="3200" dirty="0" smtClean="0"/>
              <a:t> Seller Smith offers to sell a bottle of whisky to buyer Brown for $10. </a:t>
            </a:r>
            <a:r>
              <a:rPr lang="en-US" altLang="en-US" sz="3200" dirty="0"/>
              <a:t>Brown </a:t>
            </a:r>
            <a:r>
              <a:rPr lang="en-US" altLang="en-US" sz="3200" dirty="0" smtClean="0"/>
              <a:t>agrees, and the whisky changes hands.</a:t>
            </a:r>
          </a:p>
          <a:p>
            <a:pPr eaLnBrk="1" hangingPunct="1"/>
            <a:endParaRPr lang="en-US" altLang="en-US" sz="3200" dirty="0" smtClean="0"/>
          </a:p>
          <a:p>
            <a:pPr eaLnBrk="1" hangingPunct="1"/>
            <a:r>
              <a:rPr lang="en-US" altLang="en-US" sz="3200" dirty="0" smtClean="0"/>
              <a:t>Is the transfer of the bottle from  Smith </a:t>
            </a:r>
            <a:r>
              <a:rPr lang="en-US" altLang="en-US" sz="3200" dirty="0"/>
              <a:t>to Brown </a:t>
            </a:r>
            <a:r>
              <a:rPr lang="en-US" altLang="en-US" sz="3200" dirty="0" smtClean="0"/>
              <a:t>a good thing?</a:t>
            </a:r>
          </a:p>
          <a:p>
            <a:pPr eaLnBrk="1" hangingPunct="1"/>
            <a:endParaRPr lang="en-US" altLang="en-US" sz="3200" dirty="0" smtClean="0"/>
          </a:p>
          <a:p>
            <a:pPr eaLnBrk="1" hangingPunct="1"/>
            <a:r>
              <a:rPr lang="en-US" altLang="en-US" sz="3200" dirty="0" smtClean="0"/>
              <a:t>Surplus maximization says that it is.</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839724-CC04-41FC-B676-645A391E6520}" type="slidenum">
              <a:rPr lang="en-US" altLang="en-US"/>
              <a:pPr eaLnBrk="1" hangingPunct="1"/>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Put Aside</a:t>
            </a:r>
            <a:endParaRPr lang="en-US" dirty="0"/>
          </a:p>
        </p:txBody>
      </p:sp>
      <p:sp>
        <p:nvSpPr>
          <p:cNvPr id="3" name="Subtitle 2"/>
          <p:cNvSpPr>
            <a:spLocks noGrp="1"/>
          </p:cNvSpPr>
          <p:nvPr>
            <p:ph type="subTitle" idx="1"/>
          </p:nvPr>
        </p:nvSpPr>
        <p:spPr>
          <a:xfrm>
            <a:off x="0" y="1600200"/>
            <a:ext cx="9144000" cy="4343400"/>
          </a:xfrm>
        </p:spPr>
        <p:txBody>
          <a:bodyPr/>
          <a:lstStyle/>
          <a:p>
            <a:r>
              <a:rPr lang="en-US" b="1" smtClean="0"/>
              <a:t>1. Morality</a:t>
            </a:r>
            <a:r>
              <a:rPr lang="en-US" dirty="0" smtClean="0"/>
              <a:t>. “It is immoral to drink whisky.”</a:t>
            </a:r>
          </a:p>
          <a:p>
            <a:endParaRPr lang="en-US" dirty="0" smtClean="0"/>
          </a:p>
          <a:p>
            <a:r>
              <a:rPr lang="en-US" b="1" dirty="0" smtClean="0"/>
              <a:t>2. God. </a:t>
            </a:r>
            <a:r>
              <a:rPr lang="en-US" dirty="0" smtClean="0"/>
              <a:t>“God does not want you to drink whisky, or to profit from the alcoholism of others.”</a:t>
            </a:r>
          </a:p>
          <a:p>
            <a:endParaRPr lang="en-US" dirty="0" smtClean="0"/>
          </a:p>
          <a:p>
            <a:r>
              <a:rPr lang="en-US" b="1" dirty="0" smtClean="0"/>
              <a:t>3. Fairness. </a:t>
            </a:r>
            <a:r>
              <a:rPr lang="en-US" dirty="0" smtClean="0"/>
              <a:t>“Even though Brown is happy to pay that much, he shouldn’t be, because he’s getting ripped off, and we shouldn’t allow that kind of transaction to take place.”</a:t>
            </a:r>
          </a:p>
          <a:p>
            <a:endParaRPr lang="en-US" dirty="0"/>
          </a:p>
          <a:p>
            <a:r>
              <a:rPr lang="en-US" dirty="0" smtClean="0"/>
              <a:t>4. </a:t>
            </a:r>
            <a:r>
              <a:rPr lang="en-US" b="1" dirty="0" smtClean="0"/>
              <a:t>Wrong tastes. </a:t>
            </a:r>
            <a:r>
              <a:rPr lang="en-US" dirty="0" smtClean="0"/>
              <a:t>“You shouldn’t enjoy Justin Bieber; his singing is pitifully bad.” (“De </a:t>
            </a:r>
            <a:r>
              <a:rPr lang="en-US" dirty="0" err="1" smtClean="0"/>
              <a:t>gustibus</a:t>
            </a:r>
            <a:r>
              <a:rPr lang="en-US" dirty="0" smtClean="0"/>
              <a:t> non </a:t>
            </a:r>
            <a:r>
              <a:rPr lang="en-US" dirty="0" err="1" smtClean="0"/>
              <a:t>est</a:t>
            </a:r>
            <a:r>
              <a:rPr lang="en-US" dirty="0" smtClean="0"/>
              <a:t> </a:t>
            </a:r>
            <a:r>
              <a:rPr lang="en-US" dirty="0" err="1" smtClean="0"/>
              <a:t>disputandum</a:t>
            </a:r>
            <a:r>
              <a:rPr lang="en-US" dirty="0" smtClean="0"/>
              <a:t>.”)</a:t>
            </a:r>
            <a:endParaRPr lang="en-US" dirty="0"/>
          </a:p>
        </p:txBody>
      </p:sp>
      <p:sp>
        <p:nvSpPr>
          <p:cNvPr id="4" name="Slide Number Placeholder 3"/>
          <p:cNvSpPr>
            <a:spLocks noGrp="1"/>
          </p:cNvSpPr>
          <p:nvPr>
            <p:ph type="sldNum" sz="quarter" idx="12"/>
          </p:nvPr>
        </p:nvSpPr>
        <p:spPr/>
        <p:txBody>
          <a:bodyPr/>
          <a:lstStyle/>
          <a:p>
            <a:fld id="{CBC5D4E4-829B-4006-BA00-3D3725CFC147}" type="slidenum">
              <a:rPr lang="en-US" altLang="en-US" smtClean="0"/>
              <a:pPr/>
              <a:t>14</a:t>
            </a:fld>
            <a:endParaRPr lang="en-US" altLang="en-US"/>
          </a:p>
        </p:txBody>
      </p:sp>
    </p:spTree>
    <p:extLst>
      <p:ext uri="{BB962C8B-B14F-4D97-AF65-F5344CB8AC3E}">
        <p14:creationId xmlns:p14="http://schemas.microsoft.com/office/powerpoint/2010/main" val="3839346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099" y="0"/>
            <a:ext cx="9144000" cy="1143000"/>
          </a:xfrm>
        </p:spPr>
        <p:txBody>
          <a:bodyPr/>
          <a:lstStyle/>
          <a:p>
            <a:pPr eaLnBrk="1" hangingPunct="1"/>
            <a:r>
              <a:rPr lang="en-US" altLang="en-US" dirty="0" smtClean="0"/>
              <a:t>The Merchant of Venice</a:t>
            </a:r>
          </a:p>
        </p:txBody>
      </p:sp>
      <p:sp>
        <p:nvSpPr>
          <p:cNvPr id="39939" name="Content Placeholder 2"/>
          <p:cNvSpPr>
            <a:spLocks noGrp="1"/>
          </p:cNvSpPr>
          <p:nvPr>
            <p:ph idx="1"/>
          </p:nvPr>
        </p:nvSpPr>
        <p:spPr>
          <a:xfrm>
            <a:off x="0" y="1719262"/>
            <a:ext cx="4191000" cy="4525963"/>
          </a:xfrm>
        </p:spPr>
        <p:txBody>
          <a:bodyPr/>
          <a:lstStyle/>
          <a:p>
            <a:r>
              <a:rPr lang="en-US" sz="1800" b="1" dirty="0"/>
              <a:t>SHYLOCK:</a:t>
            </a:r>
            <a:endParaRPr lang="en-US" sz="1800" dirty="0"/>
          </a:p>
          <a:p>
            <a:r>
              <a:rPr lang="en-US" sz="1800" dirty="0" smtClean="0">
                <a:solidFill>
                  <a:schemeClr val="accent3"/>
                </a:solidFill>
              </a:rPr>
              <a:t>You'll </a:t>
            </a:r>
            <a:r>
              <a:rPr lang="en-US" sz="1800" dirty="0">
                <a:solidFill>
                  <a:schemeClr val="accent3"/>
                </a:solidFill>
              </a:rPr>
              <a:t>ask me, why I rather choose to have</a:t>
            </a:r>
          </a:p>
          <a:p>
            <a:r>
              <a:rPr lang="en-US" sz="1800" dirty="0">
                <a:solidFill>
                  <a:schemeClr val="accent3"/>
                </a:solidFill>
              </a:rPr>
              <a:t>A weight of carrion flesh than to receive</a:t>
            </a:r>
          </a:p>
          <a:p>
            <a:r>
              <a:rPr lang="en-US" sz="1800" dirty="0">
                <a:solidFill>
                  <a:schemeClr val="accent3"/>
                </a:solidFill>
              </a:rPr>
              <a:t>Three thousand ducats: I'll not answer that:</a:t>
            </a:r>
          </a:p>
          <a:p>
            <a:r>
              <a:rPr lang="en-US" sz="1800" dirty="0">
                <a:solidFill>
                  <a:schemeClr val="accent3"/>
                </a:solidFill>
              </a:rPr>
              <a:t>But, say</a:t>
            </a:r>
            <a:r>
              <a:rPr lang="en-US" sz="1800" b="1" dirty="0">
                <a:solidFill>
                  <a:schemeClr val="accent3"/>
                </a:solidFill>
              </a:rPr>
              <a:t>, it is my </a:t>
            </a:r>
            <a:r>
              <a:rPr lang="en-US" sz="1800" b="1" dirty="0" err="1">
                <a:solidFill>
                  <a:schemeClr val="accent3"/>
                </a:solidFill>
              </a:rPr>
              <a:t>humour</a:t>
            </a:r>
            <a:r>
              <a:rPr lang="en-US" sz="1800" dirty="0">
                <a:solidFill>
                  <a:schemeClr val="accent3"/>
                </a:solidFill>
              </a:rPr>
              <a:t>: is it </a:t>
            </a:r>
            <a:r>
              <a:rPr lang="en-US" sz="1800" dirty="0" err="1">
                <a:solidFill>
                  <a:schemeClr val="accent3"/>
                </a:solidFill>
              </a:rPr>
              <a:t>answer'd</a:t>
            </a:r>
            <a:r>
              <a:rPr lang="en-US" sz="1800" dirty="0">
                <a:solidFill>
                  <a:schemeClr val="accent3"/>
                </a:solidFill>
              </a:rPr>
              <a:t>?</a:t>
            </a:r>
          </a:p>
          <a:p>
            <a:r>
              <a:rPr lang="en-US" sz="1800" dirty="0"/>
              <a:t>What if my house be troubled with a rat</a:t>
            </a:r>
          </a:p>
          <a:p>
            <a:r>
              <a:rPr lang="en-US" sz="1800" dirty="0"/>
              <a:t>And I be pleased to give ten thousand ducats</a:t>
            </a:r>
          </a:p>
          <a:p>
            <a:r>
              <a:rPr lang="en-US" sz="1800" dirty="0"/>
              <a:t>To have it </a:t>
            </a:r>
            <a:r>
              <a:rPr lang="en-US" sz="1800" dirty="0" err="1"/>
              <a:t>baned</a:t>
            </a:r>
            <a:r>
              <a:rPr lang="en-US" sz="1800" dirty="0"/>
              <a:t>? What, are you </a:t>
            </a:r>
            <a:r>
              <a:rPr lang="en-US" sz="1800" dirty="0" err="1"/>
              <a:t>answer'd</a:t>
            </a:r>
            <a:r>
              <a:rPr lang="en-US" sz="1800" dirty="0"/>
              <a:t> yet?</a:t>
            </a:r>
          </a:p>
          <a:p>
            <a:r>
              <a:rPr lang="en-US" sz="1800" dirty="0">
                <a:solidFill>
                  <a:srgbClr val="7030A0"/>
                </a:solidFill>
              </a:rPr>
              <a:t>Some men there are love not a gaping pig;</a:t>
            </a:r>
          </a:p>
          <a:p>
            <a:r>
              <a:rPr lang="en-US" sz="1800" dirty="0">
                <a:solidFill>
                  <a:srgbClr val="7030A0"/>
                </a:solidFill>
              </a:rPr>
              <a:t>Some, that are mad if they behold a cat;</a:t>
            </a:r>
          </a:p>
          <a:p>
            <a:r>
              <a:rPr lang="en-US" sz="1800" dirty="0">
                <a:solidFill>
                  <a:srgbClr val="7030A0"/>
                </a:solidFill>
              </a:rPr>
              <a:t>And others, when the bagpipe sings </a:t>
            </a:r>
            <a:r>
              <a:rPr lang="en-US" sz="1800" dirty="0" err="1">
                <a:solidFill>
                  <a:srgbClr val="7030A0"/>
                </a:solidFill>
              </a:rPr>
              <a:t>i</a:t>
            </a:r>
            <a:r>
              <a:rPr lang="en-US" sz="1800" dirty="0">
                <a:solidFill>
                  <a:srgbClr val="7030A0"/>
                </a:solidFill>
              </a:rPr>
              <a:t>' the nose,</a:t>
            </a:r>
          </a:p>
          <a:p>
            <a:r>
              <a:rPr lang="en-US" sz="1800" dirty="0">
                <a:solidFill>
                  <a:srgbClr val="7030A0"/>
                </a:solidFill>
              </a:rPr>
              <a:t>Cannot contain their urine: for affection,</a:t>
            </a:r>
          </a:p>
          <a:p>
            <a:r>
              <a:rPr lang="en-US" sz="1800" dirty="0">
                <a:solidFill>
                  <a:srgbClr val="7030A0"/>
                </a:solidFill>
              </a:rPr>
              <a:t>Mistress of passion, sways it to the mood</a:t>
            </a:r>
          </a:p>
          <a:p>
            <a:r>
              <a:rPr lang="en-US" sz="1800" dirty="0">
                <a:solidFill>
                  <a:srgbClr val="7030A0"/>
                </a:solidFill>
              </a:rPr>
              <a:t>Of what it likes or loathes</a:t>
            </a:r>
            <a:r>
              <a:rPr lang="en-US" sz="1800" dirty="0" smtClean="0">
                <a:solidFill>
                  <a:srgbClr val="7030A0"/>
                </a:solidFill>
              </a:rPr>
              <a:t>. </a:t>
            </a:r>
            <a:endParaRPr lang="en-US" sz="1800" dirty="0">
              <a:solidFill>
                <a:srgbClr val="7030A0"/>
              </a:solidFill>
            </a:endParaRPr>
          </a:p>
        </p:txBody>
      </p:sp>
      <p:sp>
        <p:nvSpPr>
          <p:cNvPr id="5" name="Slide Number Placeholder 3"/>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E20A29-9EFE-4010-A9D1-3EB1016F2C9B}" type="slidenum">
              <a:rPr lang="en-US" altLang="en-US"/>
              <a:pPr eaLnBrk="1" hangingPunct="1"/>
              <a:t>15</a:t>
            </a:fld>
            <a:endParaRPr lang="en-US" altLang="en-US" dirty="0"/>
          </a:p>
        </p:txBody>
      </p:sp>
      <p:sp>
        <p:nvSpPr>
          <p:cNvPr id="2" name="Rectangle 1"/>
          <p:cNvSpPr/>
          <p:nvPr/>
        </p:nvSpPr>
        <p:spPr>
          <a:xfrm>
            <a:off x="152400" y="1720840"/>
            <a:ext cx="8153400" cy="523220"/>
          </a:xfrm>
          <a:prstGeom prst="rect">
            <a:avLst/>
          </a:prstGeom>
        </p:spPr>
        <p:txBody>
          <a:bodyPr wrap="square">
            <a:spAutoFit/>
          </a:bodyPr>
          <a:lstStyle/>
          <a:p>
            <a:r>
              <a:rPr lang="en-US" sz="2800" smtClean="0"/>
              <a:t> </a:t>
            </a:r>
            <a:endParaRPr lang="en-US" sz="2800"/>
          </a:p>
        </p:txBody>
      </p:sp>
      <p:sp>
        <p:nvSpPr>
          <p:cNvPr id="3" name="Rectangle 2"/>
          <p:cNvSpPr/>
          <p:nvPr/>
        </p:nvSpPr>
        <p:spPr>
          <a:xfrm>
            <a:off x="4322928" y="1371600"/>
            <a:ext cx="5257800" cy="5632311"/>
          </a:xfrm>
          <a:prstGeom prst="rect">
            <a:avLst/>
          </a:prstGeom>
        </p:spPr>
        <p:txBody>
          <a:bodyPr wrap="square">
            <a:spAutoFit/>
          </a:bodyPr>
          <a:lstStyle/>
          <a:p>
            <a:r>
              <a:rPr lang="en-US" dirty="0">
                <a:solidFill>
                  <a:srgbClr val="FF0000"/>
                </a:solidFill>
              </a:rPr>
              <a:t>Now, for your answer:</a:t>
            </a:r>
          </a:p>
          <a:p>
            <a:r>
              <a:rPr lang="en-US" dirty="0">
                <a:solidFill>
                  <a:srgbClr val="FF0000"/>
                </a:solidFill>
              </a:rPr>
              <a:t>As there is no firm reason to be </a:t>
            </a:r>
            <a:r>
              <a:rPr lang="en-US" dirty="0" err="1">
                <a:solidFill>
                  <a:srgbClr val="FF0000"/>
                </a:solidFill>
              </a:rPr>
              <a:t>render'd</a:t>
            </a:r>
            <a:r>
              <a:rPr lang="en-US" dirty="0">
                <a:solidFill>
                  <a:srgbClr val="FF0000"/>
                </a:solidFill>
              </a:rPr>
              <a:t>,</a:t>
            </a:r>
          </a:p>
          <a:p>
            <a:r>
              <a:rPr lang="en-US" dirty="0">
                <a:solidFill>
                  <a:srgbClr val="FF0000"/>
                </a:solidFill>
              </a:rPr>
              <a:t>Why he cannot abide a gaping pig;</a:t>
            </a:r>
          </a:p>
          <a:p>
            <a:r>
              <a:rPr lang="en-US" dirty="0">
                <a:solidFill>
                  <a:srgbClr val="FF0000"/>
                </a:solidFill>
              </a:rPr>
              <a:t>Why he, a harmless necessary cat;</a:t>
            </a:r>
          </a:p>
          <a:p>
            <a:r>
              <a:rPr lang="en-US" dirty="0">
                <a:solidFill>
                  <a:srgbClr val="FF0000"/>
                </a:solidFill>
              </a:rPr>
              <a:t>Why he, a </a:t>
            </a:r>
            <a:r>
              <a:rPr lang="en-US" dirty="0" err="1">
                <a:solidFill>
                  <a:srgbClr val="FF0000"/>
                </a:solidFill>
              </a:rPr>
              <a:t>woollen</a:t>
            </a:r>
            <a:r>
              <a:rPr lang="en-US" dirty="0">
                <a:solidFill>
                  <a:srgbClr val="FF0000"/>
                </a:solidFill>
              </a:rPr>
              <a:t> bagpipe; but of force</a:t>
            </a:r>
          </a:p>
          <a:p>
            <a:r>
              <a:rPr lang="en-US" dirty="0">
                <a:solidFill>
                  <a:srgbClr val="FF0000"/>
                </a:solidFill>
              </a:rPr>
              <a:t>Must yield to such inevitable shame</a:t>
            </a:r>
          </a:p>
          <a:p>
            <a:r>
              <a:rPr lang="en-US" dirty="0">
                <a:solidFill>
                  <a:srgbClr val="FF0000"/>
                </a:solidFill>
              </a:rPr>
              <a:t>As to offend, himself being offended;</a:t>
            </a:r>
          </a:p>
          <a:p>
            <a:r>
              <a:rPr lang="en-US" b="1" dirty="0">
                <a:solidFill>
                  <a:srgbClr val="FF0000"/>
                </a:solidFill>
              </a:rPr>
              <a:t>So can I give no reason</a:t>
            </a:r>
            <a:r>
              <a:rPr lang="en-US" dirty="0">
                <a:solidFill>
                  <a:srgbClr val="FF0000"/>
                </a:solidFill>
              </a:rPr>
              <a:t>, nor I will not,</a:t>
            </a:r>
          </a:p>
          <a:p>
            <a:r>
              <a:rPr lang="en-US" b="1" dirty="0">
                <a:solidFill>
                  <a:srgbClr val="FF0000"/>
                </a:solidFill>
              </a:rPr>
              <a:t>More than a lodged hate and a </a:t>
            </a:r>
            <a:r>
              <a:rPr lang="en-US" b="1" dirty="0" smtClean="0">
                <a:solidFill>
                  <a:srgbClr val="FF0000"/>
                </a:solidFill>
              </a:rPr>
              <a:t>certain</a:t>
            </a:r>
          </a:p>
          <a:p>
            <a:r>
              <a:rPr lang="en-US" b="1" dirty="0" smtClean="0">
                <a:solidFill>
                  <a:srgbClr val="FF0000"/>
                </a:solidFill>
              </a:rPr>
              <a:t> </a:t>
            </a:r>
            <a:r>
              <a:rPr lang="en-US" b="1" dirty="0">
                <a:solidFill>
                  <a:srgbClr val="FF0000"/>
                </a:solidFill>
              </a:rPr>
              <a:t>loathing</a:t>
            </a:r>
          </a:p>
          <a:p>
            <a:r>
              <a:rPr lang="en-US" b="1" dirty="0">
                <a:solidFill>
                  <a:srgbClr val="FF0000"/>
                </a:solidFill>
              </a:rPr>
              <a:t>I bear Antonio</a:t>
            </a:r>
            <a:r>
              <a:rPr lang="en-US" dirty="0">
                <a:solidFill>
                  <a:srgbClr val="FF0000"/>
                </a:solidFill>
              </a:rPr>
              <a:t>, that I follow thus</a:t>
            </a:r>
          </a:p>
          <a:p>
            <a:r>
              <a:rPr lang="en-US" dirty="0">
                <a:solidFill>
                  <a:srgbClr val="FF0000"/>
                </a:solidFill>
              </a:rPr>
              <a:t>A losing suit against him. Are you </a:t>
            </a:r>
            <a:r>
              <a:rPr lang="en-US" dirty="0" err="1">
                <a:solidFill>
                  <a:srgbClr val="FF0000"/>
                </a:solidFill>
              </a:rPr>
              <a:t>answer'd</a:t>
            </a:r>
            <a:r>
              <a:rPr lang="en-US" dirty="0">
                <a:solidFill>
                  <a:srgbClr val="FF0000"/>
                </a:solidFill>
              </a:rPr>
              <a:t>?</a:t>
            </a:r>
          </a:p>
          <a:p>
            <a:r>
              <a:rPr lang="en-US" dirty="0">
                <a:solidFill>
                  <a:srgbClr val="FF0000"/>
                </a:solidFill>
              </a:rPr>
              <a:t> </a:t>
            </a:r>
          </a:p>
          <a:p>
            <a:r>
              <a:rPr lang="en-US" dirty="0"/>
              <a:t>BASSANIO</a:t>
            </a:r>
          </a:p>
          <a:p>
            <a:r>
              <a:rPr lang="en-US" dirty="0"/>
              <a:t>This is no answer, thou unfeeling man,</a:t>
            </a:r>
          </a:p>
          <a:p>
            <a:r>
              <a:rPr lang="en-US" dirty="0"/>
              <a:t>To excuse the current of thy cruelty.</a:t>
            </a:r>
          </a:p>
          <a:p>
            <a:r>
              <a:rPr lang="en-US" dirty="0">
                <a:solidFill>
                  <a:srgbClr val="FF0000"/>
                </a:solidFill>
              </a:rPr>
              <a:t> </a:t>
            </a:r>
          </a:p>
          <a:p>
            <a:r>
              <a:rPr lang="en-US" dirty="0">
                <a:solidFill>
                  <a:srgbClr val="FF0000"/>
                </a:solidFill>
              </a:rPr>
              <a:t>SHYLOCK</a:t>
            </a:r>
          </a:p>
          <a:p>
            <a:r>
              <a:rPr lang="en-US" b="1" dirty="0">
                <a:solidFill>
                  <a:srgbClr val="FF0000"/>
                </a:solidFill>
              </a:rPr>
              <a:t>I am not bound to please thee with my answers.</a:t>
            </a:r>
            <a:endParaRPr lang="en-US" dirty="0">
              <a:solidFill>
                <a:srgbClr val="FF0000"/>
              </a:solidFill>
            </a:endParaRPr>
          </a:p>
        </p:txBody>
      </p:sp>
    </p:spTree>
    <p:extLst>
      <p:ext uri="{BB962C8B-B14F-4D97-AF65-F5344CB8AC3E}">
        <p14:creationId xmlns:p14="http://schemas.microsoft.com/office/powerpoint/2010/main" val="2661999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and Economics</a:t>
            </a:r>
            <a:endParaRPr lang="en-US" dirty="0"/>
          </a:p>
        </p:txBody>
      </p:sp>
      <p:sp>
        <p:nvSpPr>
          <p:cNvPr id="3" name="Subtitle 2"/>
          <p:cNvSpPr>
            <a:spLocks noGrp="1"/>
          </p:cNvSpPr>
          <p:nvPr>
            <p:ph type="subTitle" idx="1"/>
          </p:nvPr>
        </p:nvSpPr>
        <p:spPr/>
        <p:txBody>
          <a:bodyPr/>
          <a:lstStyle/>
          <a:p>
            <a:r>
              <a:rPr lang="en-US" sz="4000" dirty="0" smtClean="0"/>
              <a:t>      Suppose Smith lends money to Brown on condition that Brown forfeits his car if he doesn’t repay by June 1. </a:t>
            </a:r>
            <a:r>
              <a:rPr lang="en-US" sz="4000" dirty="0"/>
              <a:t>Brown </a:t>
            </a:r>
            <a:r>
              <a:rPr lang="en-US" sz="4000" dirty="0" smtClean="0"/>
              <a:t>doesn’t repay. On June 2, however, </a:t>
            </a:r>
            <a:r>
              <a:rPr lang="en-US" sz="4000" dirty="0"/>
              <a:t>Brown </a:t>
            </a:r>
            <a:r>
              <a:rPr lang="en-US" sz="4000" dirty="0" smtClean="0"/>
              <a:t>does come to Smith’s house with the money. Should Smith still have the right to take the car, or must he be satisfied with the money?</a:t>
            </a:r>
          </a:p>
          <a:p>
            <a:endParaRPr lang="en-US" dirty="0"/>
          </a:p>
          <a:p>
            <a:r>
              <a:rPr lang="en-US" dirty="0" smtClean="0"/>
              <a:t> </a:t>
            </a:r>
            <a:endParaRPr lang="en-US" dirty="0"/>
          </a:p>
        </p:txBody>
      </p:sp>
      <p:sp>
        <p:nvSpPr>
          <p:cNvPr id="4" name="Slide Number Placeholder 3"/>
          <p:cNvSpPr>
            <a:spLocks noGrp="1"/>
          </p:cNvSpPr>
          <p:nvPr>
            <p:ph type="sldNum" sz="quarter" idx="12"/>
          </p:nvPr>
        </p:nvSpPr>
        <p:spPr/>
        <p:txBody>
          <a:bodyPr/>
          <a:lstStyle/>
          <a:p>
            <a:fld id="{CBC5D4E4-829B-4006-BA00-3D3725CFC147}" type="slidenum">
              <a:rPr lang="en-US" altLang="en-US" smtClean="0"/>
              <a:pPr/>
              <a:t>16</a:t>
            </a:fld>
            <a:endParaRPr lang="en-US" altLang="en-US"/>
          </a:p>
        </p:txBody>
      </p:sp>
    </p:spTree>
    <p:extLst>
      <p:ext uri="{BB962C8B-B14F-4D97-AF65-F5344CB8AC3E}">
        <p14:creationId xmlns:p14="http://schemas.microsoft.com/office/powerpoint/2010/main" val="2031943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81000"/>
            <a:ext cx="9144000" cy="1143000"/>
          </a:xfrm>
        </p:spPr>
        <p:txBody>
          <a:bodyPr/>
          <a:lstStyle/>
          <a:p>
            <a:pPr eaLnBrk="1" hangingPunct="1"/>
            <a:r>
              <a:rPr lang="en-US" altLang="en-US" dirty="0" smtClean="0"/>
              <a:t>Efficiency</a:t>
            </a:r>
            <a:br>
              <a:rPr lang="en-US" altLang="en-US" dirty="0" smtClean="0"/>
            </a:br>
            <a:endParaRPr lang="en-US" altLang="en-US" dirty="0" smtClean="0"/>
          </a:p>
        </p:txBody>
      </p:sp>
      <p:sp>
        <p:nvSpPr>
          <p:cNvPr id="14339" name="Content Placeholder 2"/>
          <p:cNvSpPr>
            <a:spLocks noGrp="1"/>
          </p:cNvSpPr>
          <p:nvPr>
            <p:ph idx="1"/>
          </p:nvPr>
        </p:nvSpPr>
        <p:spPr>
          <a:xfrm>
            <a:off x="304800" y="1447800"/>
            <a:ext cx="8686800" cy="3962400"/>
          </a:xfrm>
        </p:spPr>
        <p:txBody>
          <a:bodyPr/>
          <a:lstStyle/>
          <a:p>
            <a:pPr eaLnBrk="1" hangingPunct="1"/>
            <a:r>
              <a:rPr lang="en-US" altLang="en-US" sz="2200" b="1" dirty="0" smtClean="0"/>
              <a:t>“</a:t>
            </a:r>
            <a:r>
              <a:rPr lang="en-US" altLang="en-US" sz="2200" b="1" dirty="0"/>
              <a:t>Surplus maximization”</a:t>
            </a:r>
            <a:r>
              <a:rPr lang="en-US" altLang="en-US" sz="2200" dirty="0"/>
              <a:t>   is also called the </a:t>
            </a:r>
            <a:r>
              <a:rPr lang="en-US" altLang="en-US" sz="2200" b="1" dirty="0" err="1"/>
              <a:t>Kaldor</a:t>
            </a:r>
            <a:r>
              <a:rPr lang="en-US" altLang="en-US" sz="2200" b="1" dirty="0"/>
              <a:t>-Hicks criterion</a:t>
            </a:r>
            <a:r>
              <a:rPr lang="en-US" altLang="en-US" sz="2200" dirty="0"/>
              <a:t> after the economists who first defined it, or</a:t>
            </a:r>
            <a:r>
              <a:rPr lang="en-US" altLang="en-US" sz="2200" b="1" dirty="0"/>
              <a:t> wealth maximization</a:t>
            </a:r>
            <a:r>
              <a:rPr lang="en-US" altLang="en-US" sz="2200" dirty="0"/>
              <a:t> or </a:t>
            </a:r>
            <a:r>
              <a:rPr lang="en-US" altLang="en-US" sz="2200" b="1" dirty="0"/>
              <a:t>economic efficiency</a:t>
            </a:r>
            <a:r>
              <a:rPr lang="en-US" altLang="en-US" sz="2200" dirty="0"/>
              <a:t>.</a:t>
            </a:r>
          </a:p>
          <a:p>
            <a:pPr eaLnBrk="1" hangingPunct="1"/>
            <a:endParaRPr lang="en-US" altLang="en-US" sz="800" dirty="0" smtClean="0"/>
          </a:p>
          <a:p>
            <a:pPr eaLnBrk="1" hangingPunct="1"/>
            <a:r>
              <a:rPr lang="en-US" altLang="en-US" sz="2200" dirty="0" smtClean="0"/>
              <a:t>(</a:t>
            </a:r>
            <a:r>
              <a:rPr lang="en-US" altLang="en-US" sz="2200" dirty="0"/>
              <a:t>1) Think about </a:t>
            </a:r>
            <a:r>
              <a:rPr lang="en-US" altLang="en-US" sz="2200" b="1" dirty="0"/>
              <a:t>“wealth maximization.”</a:t>
            </a:r>
            <a:r>
              <a:rPr lang="en-US" altLang="en-US" sz="2200" dirty="0"/>
              <a:t> If </a:t>
            </a:r>
            <a:r>
              <a:rPr lang="en-US" altLang="en-US" sz="2200" dirty="0" smtClean="0"/>
              <a:t>Brown </a:t>
            </a:r>
            <a:r>
              <a:rPr lang="en-US" altLang="en-US" sz="2200" dirty="0"/>
              <a:t>values the bottle </a:t>
            </a:r>
            <a:r>
              <a:rPr lang="en-US" altLang="en-US" sz="2200" dirty="0" smtClean="0"/>
              <a:t>of whisky </a:t>
            </a:r>
            <a:r>
              <a:rPr lang="en-US" altLang="en-US" sz="2200" dirty="0"/>
              <a:t>at $15 and </a:t>
            </a:r>
            <a:r>
              <a:rPr lang="en-US" altLang="en-US" sz="2200" dirty="0" smtClean="0"/>
              <a:t>Smith </a:t>
            </a:r>
            <a:r>
              <a:rPr lang="en-US" altLang="en-US" sz="2200" dirty="0"/>
              <a:t>at $8, then moving the bottle from </a:t>
            </a:r>
            <a:r>
              <a:rPr lang="en-US" altLang="en-US" sz="2200" dirty="0" smtClean="0"/>
              <a:t>Smith to Brown </a:t>
            </a:r>
            <a:r>
              <a:rPr lang="en-US" altLang="en-US" sz="2200" dirty="0"/>
              <a:t>at a price of $10 has a benefit of $5 for </a:t>
            </a:r>
            <a:r>
              <a:rPr lang="en-US" altLang="en-US" sz="2200" dirty="0" smtClean="0"/>
              <a:t>Brown </a:t>
            </a:r>
            <a:r>
              <a:rPr lang="en-US" altLang="en-US" sz="2200" dirty="0"/>
              <a:t>and $2 for </a:t>
            </a:r>
            <a:r>
              <a:rPr lang="en-US" altLang="en-US" sz="2200" dirty="0" smtClean="0"/>
              <a:t>Smith.</a:t>
            </a:r>
          </a:p>
          <a:p>
            <a:pPr eaLnBrk="1" hangingPunct="1"/>
            <a:r>
              <a:rPr lang="en-US" altLang="en-US" sz="2200" dirty="0" smtClean="0"/>
              <a:t>Society’s </a:t>
            </a:r>
            <a:r>
              <a:rPr lang="en-US" altLang="en-US" sz="2200" dirty="0"/>
              <a:t>wealth has increased, measuring wealth in willingness to pay. </a:t>
            </a:r>
            <a:endParaRPr lang="en-US" altLang="en-US" sz="2200" dirty="0" smtClean="0"/>
          </a:p>
          <a:p>
            <a:pPr eaLnBrk="1" hangingPunct="1"/>
            <a:endParaRPr lang="en-US" altLang="en-US" sz="800" dirty="0"/>
          </a:p>
          <a:p>
            <a:pPr eaLnBrk="1" hangingPunct="1"/>
            <a:r>
              <a:rPr lang="en-US" altLang="en-US" sz="2200" dirty="0" smtClean="0"/>
              <a:t>(</a:t>
            </a:r>
            <a:r>
              <a:rPr lang="en-US" altLang="en-US" sz="2200" dirty="0"/>
              <a:t>2) In economics, </a:t>
            </a:r>
            <a:r>
              <a:rPr lang="en-US" altLang="en-US" sz="2200" b="1" dirty="0"/>
              <a:t>efficiency</a:t>
            </a:r>
            <a:r>
              <a:rPr lang="en-US" altLang="en-US" sz="2200" dirty="0"/>
              <a:t> refers to whether we could increase </a:t>
            </a:r>
            <a:r>
              <a:rPr lang="en-US" altLang="en-US" sz="2200" dirty="0" smtClean="0"/>
              <a:t>total surplus </a:t>
            </a:r>
            <a:r>
              <a:rPr lang="en-US" altLang="en-US" sz="2200" dirty="0"/>
              <a:t>without increasing the amount of inputs</a:t>
            </a:r>
            <a:r>
              <a:rPr lang="en-US" altLang="en-US" sz="2200" dirty="0" smtClean="0"/>
              <a:t>.</a:t>
            </a:r>
          </a:p>
          <a:p>
            <a:pPr eaLnBrk="1" hangingPunct="1"/>
            <a:endParaRPr lang="en-US" altLang="en-US" sz="800" dirty="0"/>
          </a:p>
          <a:p>
            <a:pPr eaLnBrk="1" hangingPunct="1"/>
            <a:r>
              <a:rPr lang="en-US" altLang="en-US" sz="2200" dirty="0" smtClean="0"/>
              <a:t>Moving </a:t>
            </a:r>
            <a:r>
              <a:rPr lang="en-US" altLang="en-US" sz="2200" dirty="0"/>
              <a:t>the bottle from </a:t>
            </a:r>
            <a:r>
              <a:rPr lang="en-US" altLang="en-US" sz="2200" dirty="0" smtClean="0"/>
              <a:t>Smith </a:t>
            </a:r>
            <a:r>
              <a:rPr lang="en-US" altLang="en-US" sz="2200" dirty="0"/>
              <a:t>to </a:t>
            </a:r>
            <a:r>
              <a:rPr lang="en-US" altLang="en-US" sz="2200" dirty="0" smtClean="0"/>
              <a:t>Brown </a:t>
            </a:r>
            <a:r>
              <a:rPr lang="en-US" altLang="en-US" sz="2200" dirty="0"/>
              <a:t>is increases satisfaction even</a:t>
            </a:r>
          </a:p>
          <a:p>
            <a:pPr eaLnBrk="1" hangingPunct="1"/>
            <a:r>
              <a:rPr lang="en-US" altLang="en-US" sz="2200" dirty="0"/>
              <a:t>though there is still just one bottle of whisky. </a:t>
            </a:r>
          </a:p>
          <a:p>
            <a:pPr eaLnBrk="1" hangingPunct="1"/>
            <a:endParaRPr lang="en-US" altLang="en-US" sz="800" dirty="0"/>
          </a:p>
          <a:p>
            <a:pPr eaLnBrk="1" hangingPunct="1"/>
            <a:r>
              <a:rPr lang="en-US" altLang="en-US" sz="2200" dirty="0"/>
              <a:t> It is as if someone found a technology that increased output by $7.</a:t>
            </a:r>
            <a:endParaRPr lang="en-US" altLang="en-US" sz="2200"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CDB653-1410-40EE-A7C1-3C05630A5E3D}" type="slidenum">
              <a:rPr lang="en-US" altLang="en-US">
                <a:solidFill>
                  <a:srgbClr val="000000"/>
                </a:solidFill>
              </a:rPr>
              <a:pPr eaLnBrk="1" hangingPunct="1"/>
              <a:t>17</a:t>
            </a:fld>
            <a:endParaRPr lang="en-US" altLang="en-US">
              <a:solidFill>
                <a:srgbClr val="000000"/>
              </a:solidFill>
            </a:endParaRPr>
          </a:p>
        </p:txBody>
      </p:sp>
    </p:spTree>
    <p:extLst>
      <p:ext uri="{BB962C8B-B14F-4D97-AF65-F5344CB8AC3E}">
        <p14:creationId xmlns:p14="http://schemas.microsoft.com/office/powerpoint/2010/main" val="4123871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81000"/>
            <a:ext cx="9144000" cy="1143000"/>
          </a:xfrm>
        </p:spPr>
        <p:txBody>
          <a:bodyPr/>
          <a:lstStyle/>
          <a:p>
            <a:pPr eaLnBrk="1" hangingPunct="1"/>
            <a:r>
              <a:rPr lang="en-US" altLang="en-US" dirty="0"/>
              <a:t>Theft</a:t>
            </a:r>
            <a:br>
              <a:rPr lang="en-US" altLang="en-US" dirty="0"/>
            </a:br>
            <a:endParaRPr lang="en-US" altLang="en-US" dirty="0" smtClean="0"/>
          </a:p>
        </p:txBody>
      </p:sp>
      <p:sp>
        <p:nvSpPr>
          <p:cNvPr id="14339" name="Content Placeholder 2"/>
          <p:cNvSpPr>
            <a:spLocks noGrp="1"/>
          </p:cNvSpPr>
          <p:nvPr>
            <p:ph idx="1"/>
          </p:nvPr>
        </p:nvSpPr>
        <p:spPr>
          <a:xfrm>
            <a:off x="685800" y="1676400"/>
            <a:ext cx="8077200" cy="3962400"/>
          </a:xfrm>
        </p:spPr>
        <p:txBody>
          <a:bodyPr/>
          <a:lstStyle/>
          <a:p>
            <a:pPr eaLnBrk="1" hangingPunct="1"/>
            <a:r>
              <a:rPr lang="en-US" altLang="en-US" sz="3200" b="1" dirty="0" smtClean="0"/>
              <a:t>What </a:t>
            </a:r>
            <a:r>
              <a:rPr lang="en-US" altLang="en-US" sz="3200" b="1" dirty="0"/>
              <a:t>if </a:t>
            </a:r>
            <a:r>
              <a:rPr lang="en-US" altLang="en-US" sz="3200" b="1" dirty="0" smtClean="0"/>
              <a:t>Brown </a:t>
            </a:r>
            <a:r>
              <a:rPr lang="en-US" altLang="en-US" sz="3200" b="1" dirty="0"/>
              <a:t>steals the bottle of whisky from </a:t>
            </a:r>
            <a:r>
              <a:rPr lang="en-US" altLang="en-US" sz="3200" b="1" dirty="0" smtClean="0"/>
              <a:t>Smith </a:t>
            </a:r>
            <a:r>
              <a:rPr lang="en-US" altLang="en-US" sz="3200" b="1" dirty="0"/>
              <a:t>instead of </a:t>
            </a:r>
            <a:r>
              <a:rPr lang="en-US" altLang="en-US" sz="3200" b="1" dirty="0" smtClean="0"/>
              <a:t>buying it</a:t>
            </a:r>
            <a:r>
              <a:rPr lang="en-US" altLang="en-US" sz="3200" b="1" dirty="0"/>
              <a:t>?</a:t>
            </a:r>
          </a:p>
          <a:p>
            <a:pPr eaLnBrk="1" hangingPunct="1"/>
            <a:endParaRPr lang="en-US" altLang="en-US" sz="3200" b="1" dirty="0" smtClean="0"/>
          </a:p>
          <a:p>
            <a:pPr eaLnBrk="1" hangingPunct="1"/>
            <a:endParaRPr lang="en-US" altLang="en-US" sz="3200" b="1" dirty="0"/>
          </a:p>
          <a:p>
            <a:pPr eaLnBrk="1" hangingPunct="1"/>
            <a:r>
              <a:rPr lang="en-US" altLang="en-US" sz="3200" b="1" dirty="0" smtClean="0"/>
              <a:t>Surplus </a:t>
            </a:r>
            <a:r>
              <a:rPr lang="en-US" altLang="en-US" sz="3200" b="1" dirty="0"/>
              <a:t>maximization says that this, too, is a </a:t>
            </a:r>
            <a:r>
              <a:rPr lang="en-US" altLang="en-US" sz="3200" b="1" dirty="0" smtClean="0"/>
              <a:t>good thing</a:t>
            </a:r>
            <a:r>
              <a:rPr lang="en-US" altLang="en-US" sz="3200" b="1" dirty="0"/>
              <a:t>.</a:t>
            </a:r>
            <a:endParaRPr lang="en-US" altLang="en-US" sz="3200" b="1" dirty="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CDB653-1410-40EE-A7C1-3C05630A5E3D}" type="slidenum">
              <a:rPr lang="en-US" altLang="en-US">
                <a:solidFill>
                  <a:srgbClr val="000000"/>
                </a:solidFill>
              </a:rPr>
              <a:pPr eaLnBrk="1" hangingPunct="1"/>
              <a:t>18</a:t>
            </a:fld>
            <a:endParaRPr lang="en-US" altLang="en-US">
              <a:solidFill>
                <a:srgbClr val="000000"/>
              </a:solidFill>
            </a:endParaRPr>
          </a:p>
        </p:txBody>
      </p:sp>
    </p:spTree>
    <p:extLst>
      <p:ext uri="{BB962C8B-B14F-4D97-AF65-F5344CB8AC3E}">
        <p14:creationId xmlns:p14="http://schemas.microsoft.com/office/powerpoint/2010/main" val="1249364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The Catch</a:t>
            </a:r>
          </a:p>
        </p:txBody>
      </p:sp>
      <p:sp>
        <p:nvSpPr>
          <p:cNvPr id="19459" name="Content Placeholder 2"/>
          <p:cNvSpPr>
            <a:spLocks noGrp="1"/>
          </p:cNvSpPr>
          <p:nvPr>
            <p:ph idx="1"/>
          </p:nvPr>
        </p:nvSpPr>
        <p:spPr>
          <a:xfrm>
            <a:off x="635000" y="1570037"/>
            <a:ext cx="8051800" cy="4525963"/>
          </a:xfrm>
        </p:spPr>
        <p:txBody>
          <a:bodyPr/>
          <a:lstStyle/>
          <a:p>
            <a:pPr eaLnBrk="1" hangingPunct="1"/>
            <a:r>
              <a:rPr lang="en-US" altLang="en-US" dirty="0" smtClean="0"/>
              <a:t>In the particular case of Brown and Smith, surplus maximization says that the theft is good.</a:t>
            </a:r>
          </a:p>
          <a:p>
            <a:pPr eaLnBrk="1" hangingPunct="1"/>
            <a:endParaRPr lang="en-US" altLang="en-US" dirty="0" smtClean="0"/>
          </a:p>
          <a:p>
            <a:pPr eaLnBrk="1" hangingPunct="1"/>
            <a:r>
              <a:rPr lang="en-US" altLang="en-US" dirty="0" smtClean="0"/>
              <a:t>It is good, however, only because we started with a story in which Brown was willing to pay at least $15 and Smith was willing to accept as little as $8.</a:t>
            </a:r>
          </a:p>
          <a:p>
            <a:pPr eaLnBrk="1" hangingPunct="1"/>
            <a:endParaRPr lang="en-US" altLang="en-US" dirty="0" smtClean="0"/>
          </a:p>
          <a:p>
            <a:pPr eaLnBrk="1" hangingPunct="1"/>
            <a:r>
              <a:rPr lang="en-US" altLang="en-US" dirty="0" smtClean="0"/>
              <a:t>That information is crucial to whether moving the bottle from Smith to Brown is good or bad.</a:t>
            </a:r>
          </a:p>
          <a:p>
            <a:pPr eaLnBrk="1" hangingPunct="1"/>
            <a:endParaRPr lang="en-US" altLang="en-US" dirty="0" smtClean="0"/>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06FB9F-95D4-4839-B09F-1DAAD6406A69}" type="slidenum">
              <a:rPr lang="en-US" altLang="en-US"/>
              <a:pPr eaLnBrk="1" hangingPunct="1"/>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6472F4-9026-4533-AF68-D14F0F235607}" type="slidenum">
              <a:rPr lang="en-US" altLang="en-US"/>
              <a:pPr eaLnBrk="1" hangingPunct="1"/>
              <a:t>2</a:t>
            </a:fld>
            <a:endParaRPr lang="en-US" altLang="en-US"/>
          </a:p>
        </p:txBody>
      </p:sp>
      <p:sp>
        <p:nvSpPr>
          <p:cNvPr id="5123" name="Rectangle 2"/>
          <p:cNvSpPr>
            <a:spLocks noGrp="1" noChangeArrowheads="1"/>
          </p:cNvSpPr>
          <p:nvPr>
            <p:ph type="title"/>
          </p:nvPr>
        </p:nvSpPr>
        <p:spPr>
          <a:xfrm>
            <a:off x="457200" y="0"/>
            <a:ext cx="8229600" cy="1143000"/>
          </a:xfrm>
        </p:spPr>
        <p:txBody>
          <a:bodyPr/>
          <a:lstStyle/>
          <a:p>
            <a:pPr eaLnBrk="1" hangingPunct="1">
              <a:lnSpc>
                <a:spcPct val="80000"/>
              </a:lnSpc>
            </a:pPr>
            <a:r>
              <a:rPr lang="en-US" altLang="en-US" smtClean="0"/>
              <a:t>Idea of the Day</a:t>
            </a:r>
            <a:endParaRPr lang="en-US" altLang="en-US" dirty="0" smtClean="0"/>
          </a:p>
        </p:txBody>
      </p:sp>
      <p:sp>
        <p:nvSpPr>
          <p:cNvPr id="5124" name="Rectangle 3"/>
          <p:cNvSpPr>
            <a:spLocks noGrp="1" noChangeArrowheads="1"/>
          </p:cNvSpPr>
          <p:nvPr>
            <p:ph type="body" idx="1"/>
          </p:nvPr>
        </p:nvSpPr>
        <p:spPr>
          <a:xfrm>
            <a:off x="-228600" y="1295400"/>
            <a:ext cx="9677400" cy="4953000"/>
          </a:xfrm>
        </p:spPr>
        <p:txBody>
          <a:bodyPr/>
          <a:lstStyle/>
          <a:p>
            <a:pPr eaLnBrk="1" hangingPunct="1">
              <a:lnSpc>
                <a:spcPct val="80000"/>
              </a:lnSpc>
            </a:pPr>
            <a:r>
              <a:rPr lang="en-US" altLang="en-US" sz="2200" smtClean="0"/>
              <a:t> </a:t>
            </a:r>
            <a:endParaRPr lang="en-US" altLang="en-US" sz="2200" b="1" i="1" smtClean="0"/>
          </a:p>
          <a:p>
            <a:pPr algn="ctr" eaLnBrk="1" hangingPunct="1">
              <a:lnSpc>
                <a:spcPct val="80000"/>
              </a:lnSpc>
            </a:pPr>
            <a:r>
              <a:rPr lang="en-US" altLang="en-US" sz="7200" b="1" i="1"/>
              <a:t>The function of prices </a:t>
            </a:r>
            <a:endParaRPr lang="en-US" altLang="en-US" sz="7200" b="1" i="1" smtClean="0"/>
          </a:p>
          <a:p>
            <a:pPr algn="ctr" eaLnBrk="1" hangingPunct="1">
              <a:lnSpc>
                <a:spcPct val="80000"/>
              </a:lnSpc>
            </a:pPr>
            <a:r>
              <a:rPr lang="en-US" altLang="en-US" sz="7200" b="1" i="1" smtClean="0"/>
              <a:t>is </a:t>
            </a:r>
            <a:r>
              <a:rPr lang="en-US" altLang="en-US" sz="7200" b="1" i="1"/>
              <a:t>to find out who </a:t>
            </a:r>
            <a:endParaRPr lang="en-US" altLang="en-US" sz="7200" b="1" i="1" smtClean="0"/>
          </a:p>
          <a:p>
            <a:pPr algn="ctr" eaLnBrk="1" hangingPunct="1">
              <a:lnSpc>
                <a:spcPct val="80000"/>
              </a:lnSpc>
            </a:pPr>
            <a:r>
              <a:rPr lang="en-US" altLang="en-US" sz="7200" b="1" i="1" smtClean="0"/>
              <a:t>wants </a:t>
            </a:r>
            <a:r>
              <a:rPr lang="en-US" altLang="en-US" sz="7200" b="1" i="1"/>
              <a:t>what </a:t>
            </a:r>
            <a:r>
              <a:rPr lang="en-US" altLang="en-US" sz="7200" b="1" i="1" smtClean="0"/>
              <a:t> </a:t>
            </a:r>
          </a:p>
          <a:p>
            <a:pPr algn="ctr" eaLnBrk="1" hangingPunct="1">
              <a:lnSpc>
                <a:spcPct val="80000"/>
              </a:lnSpc>
            </a:pPr>
            <a:r>
              <a:rPr lang="en-US" altLang="en-US" sz="7200" b="1" i="1" smtClean="0"/>
              <a:t>most</a:t>
            </a:r>
            <a:r>
              <a:rPr lang="en-US" altLang="en-US" sz="7200" b="1" i="1"/>
              <a:t>.</a:t>
            </a:r>
            <a:r>
              <a:rPr lang="en-US" altLang="en-US" sz="8800" b="1" i="1" smtClean="0"/>
              <a:t> </a:t>
            </a:r>
            <a:endParaRPr lang="en-US" altLang="en-US" sz="2200" b="1" i="1"/>
          </a:p>
          <a:p>
            <a:pPr eaLnBrk="1" hangingPunct="1">
              <a:lnSpc>
                <a:spcPct val="80000"/>
              </a:lnSpc>
            </a:pPr>
            <a:endParaRPr lang="en-US" altLang="en-US" sz="2200" b="1" i="1" dirty="0" smtClean="0"/>
          </a:p>
          <a:p>
            <a:pPr eaLnBrk="1" hangingPunct="1">
              <a:lnSpc>
                <a:spcPct val="80000"/>
              </a:lnSpc>
            </a:pPr>
            <a:endParaRPr lang="en-US" altLang="en-US" sz="2400" dirty="0" smtClean="0"/>
          </a:p>
        </p:txBody>
      </p:sp>
    </p:spTree>
    <p:extLst>
      <p:ext uri="{BB962C8B-B14F-4D97-AF65-F5344CB8AC3E}">
        <p14:creationId xmlns:p14="http://schemas.microsoft.com/office/powerpoint/2010/main" val="2553165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The Knowledge </a:t>
            </a:r>
            <a:r>
              <a:rPr lang="en-US" altLang="en-US" dirty="0" smtClean="0"/>
              <a:t>Problem</a:t>
            </a:r>
          </a:p>
        </p:txBody>
      </p:sp>
      <p:sp>
        <p:nvSpPr>
          <p:cNvPr id="19459" name="Content Placeholder 2"/>
          <p:cNvSpPr>
            <a:spLocks noGrp="1"/>
          </p:cNvSpPr>
          <p:nvPr>
            <p:ph idx="1"/>
          </p:nvPr>
        </p:nvSpPr>
        <p:spPr>
          <a:xfrm>
            <a:off x="635000" y="1570037"/>
            <a:ext cx="7975600" cy="4525963"/>
          </a:xfrm>
        </p:spPr>
        <p:txBody>
          <a:bodyPr/>
          <a:lstStyle/>
          <a:p>
            <a:pPr eaLnBrk="1" hangingPunct="1"/>
            <a:r>
              <a:rPr lang="en-US" altLang="en-US" dirty="0" smtClean="0"/>
              <a:t>What </a:t>
            </a:r>
            <a:r>
              <a:rPr lang="en-US" altLang="en-US" dirty="0"/>
              <a:t>would happen if we didn’t know the particular values </a:t>
            </a:r>
            <a:r>
              <a:rPr lang="en-US" altLang="en-US" dirty="0" smtClean="0"/>
              <a:t>Brown </a:t>
            </a:r>
            <a:r>
              <a:rPr lang="en-US" altLang="en-US" dirty="0"/>
              <a:t>and </a:t>
            </a:r>
            <a:r>
              <a:rPr lang="en-US" altLang="en-US" dirty="0" smtClean="0"/>
              <a:t>Smith </a:t>
            </a:r>
            <a:r>
              <a:rPr lang="en-US" altLang="en-US" dirty="0"/>
              <a:t>put on the whisky</a:t>
            </a:r>
            <a:r>
              <a:rPr lang="en-US" altLang="en-US" dirty="0" smtClean="0"/>
              <a:t>?</a:t>
            </a:r>
          </a:p>
          <a:p>
            <a:pPr eaLnBrk="1" hangingPunct="1"/>
            <a:endParaRPr lang="en-US" altLang="en-US" sz="1200" dirty="0"/>
          </a:p>
          <a:p>
            <a:pPr eaLnBrk="1" hangingPunct="1"/>
            <a:r>
              <a:rPr lang="en-US" altLang="en-US" dirty="0" smtClean="0"/>
              <a:t>Suppose </a:t>
            </a:r>
            <a:r>
              <a:rPr lang="en-US" altLang="en-US" dirty="0"/>
              <a:t>the government announced that it was going to simply give the bottle to whoever valued it </a:t>
            </a:r>
            <a:r>
              <a:rPr lang="en-US" altLang="en-US" dirty="0" smtClean="0"/>
              <a:t>most, without </a:t>
            </a:r>
            <a:r>
              <a:rPr lang="en-US" altLang="en-US" dirty="0"/>
              <a:t>actually requiring </a:t>
            </a:r>
            <a:r>
              <a:rPr lang="en-US" altLang="en-US" dirty="0" smtClean="0"/>
              <a:t>money to </a:t>
            </a:r>
            <a:r>
              <a:rPr lang="en-US" altLang="en-US" dirty="0"/>
              <a:t>change hands</a:t>
            </a:r>
            <a:r>
              <a:rPr lang="en-US" altLang="en-US" dirty="0" smtClean="0"/>
              <a:t>.</a:t>
            </a:r>
          </a:p>
          <a:p>
            <a:pPr eaLnBrk="1" hangingPunct="1"/>
            <a:endParaRPr lang="en-US" altLang="en-US" sz="1200" dirty="0"/>
          </a:p>
          <a:p>
            <a:pPr eaLnBrk="1" hangingPunct="1"/>
            <a:r>
              <a:rPr lang="en-US" altLang="en-US" dirty="0" smtClean="0"/>
              <a:t>Not </a:t>
            </a:r>
            <a:r>
              <a:rPr lang="en-US" altLang="en-US" dirty="0"/>
              <a:t>knowing the numbers, the government would have to ask each person for his value.</a:t>
            </a:r>
          </a:p>
          <a:p>
            <a:pPr eaLnBrk="1" hangingPunct="1"/>
            <a:endParaRPr lang="en-US" altLang="en-US" sz="1200" dirty="0"/>
          </a:p>
          <a:p>
            <a:pPr eaLnBrk="1" hangingPunct="1"/>
            <a:r>
              <a:rPr lang="en-US" altLang="en-US" dirty="0" smtClean="0"/>
              <a:t>What </a:t>
            </a:r>
            <a:r>
              <a:rPr lang="en-US" altLang="en-US" dirty="0"/>
              <a:t>would they say?</a:t>
            </a:r>
            <a:endParaRPr lang="en-US" altLang="en-US" dirty="0" smtClean="0"/>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06FB9F-95D4-4839-B09F-1DAAD6406A69}" type="slidenum">
              <a:rPr lang="en-US" altLang="en-US">
                <a:solidFill>
                  <a:srgbClr val="000000"/>
                </a:solidFill>
              </a:rPr>
              <a:pPr eaLnBrk="1" hangingPunct="1"/>
              <a:t>20</a:t>
            </a:fld>
            <a:endParaRPr lang="en-US" altLang="en-US">
              <a:solidFill>
                <a:srgbClr val="000000"/>
              </a:solidFill>
            </a:endParaRPr>
          </a:p>
        </p:txBody>
      </p:sp>
    </p:spTree>
    <p:extLst>
      <p:ext uri="{BB962C8B-B14F-4D97-AF65-F5344CB8AC3E}">
        <p14:creationId xmlns:p14="http://schemas.microsoft.com/office/powerpoint/2010/main" val="76905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Bad Things about Theft</a:t>
            </a:r>
          </a:p>
        </p:txBody>
      </p:sp>
      <p:sp>
        <p:nvSpPr>
          <p:cNvPr id="21507" name="Content Placeholder 2"/>
          <p:cNvSpPr>
            <a:spLocks noGrp="1"/>
          </p:cNvSpPr>
          <p:nvPr>
            <p:ph idx="1"/>
          </p:nvPr>
        </p:nvSpPr>
        <p:spPr>
          <a:xfrm>
            <a:off x="381000" y="1447800"/>
            <a:ext cx="8458200" cy="4525963"/>
          </a:xfrm>
        </p:spPr>
        <p:txBody>
          <a:bodyPr/>
          <a:lstStyle/>
          <a:p>
            <a:pPr eaLnBrk="1" hangingPunct="1"/>
            <a:r>
              <a:rPr lang="en-US" altLang="en-US" sz="2400" dirty="0"/>
              <a:t> </a:t>
            </a:r>
            <a:r>
              <a:rPr lang="en-US" altLang="en-US" sz="2400" dirty="0" smtClean="0"/>
              <a:t> After a theft, unlike after a voluntary transaction, we do not know that surplus has increased.</a:t>
            </a:r>
          </a:p>
          <a:p>
            <a:pPr eaLnBrk="1" hangingPunct="1"/>
            <a:r>
              <a:rPr lang="en-US" altLang="en-US" sz="2400" dirty="0" smtClean="0"/>
              <a:t>  We do learn something— that Brown was willing to go to the trouble of stealing the bottle, and Smith was not willing to go to the trouble of guarding it effectively— but not enough to guarantee surplus maximization.</a:t>
            </a:r>
          </a:p>
          <a:p>
            <a:pPr eaLnBrk="1" hangingPunct="1"/>
            <a:r>
              <a:rPr lang="en-US" altLang="en-US" sz="2400" dirty="0" smtClean="0"/>
              <a:t>  Maybe Brown stole the bottle of whisky because he values it at $3 (unlike the earlier example, where it was $15) and the effort of stealing is only $1 for him.</a:t>
            </a:r>
          </a:p>
          <a:p>
            <a:pPr eaLnBrk="1" hangingPunct="1"/>
            <a:r>
              <a:rPr lang="en-US" altLang="en-US" sz="2400" dirty="0" smtClean="0"/>
              <a:t>  Theft creates productive inefficiency: the $1 cost of stealing, which isn’t producing new goods.</a:t>
            </a:r>
          </a:p>
          <a:p>
            <a:pPr eaLnBrk="1" hangingPunct="1"/>
            <a:r>
              <a:rPr lang="en-US" altLang="en-US" dirty="0" smtClean="0"/>
              <a:t>  </a:t>
            </a:r>
            <a:r>
              <a:rPr lang="en-US" altLang="en-US" sz="2400" b="1" dirty="0" smtClean="0"/>
              <a:t>Theft, while it may increase surplus in particular cases, has a bad effect overall.</a:t>
            </a:r>
          </a:p>
          <a:p>
            <a:pPr eaLnBrk="1" hangingPunct="1"/>
            <a:endParaRPr lang="en-US" altLang="en-US" dirty="0" smtClean="0"/>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9E84D1-6B80-42E1-966C-805D9B9153DB}" type="slidenum">
              <a:rPr lang="en-US" altLang="en-US"/>
              <a:pPr eaLnBrk="1" hangingPunct="1"/>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1143000"/>
          </a:xfrm>
        </p:spPr>
        <p:txBody>
          <a:bodyPr/>
          <a:lstStyle/>
          <a:p>
            <a:pPr eaLnBrk="1" hangingPunct="1"/>
            <a:r>
              <a:rPr lang="en-US" altLang="en-US" sz="2800" dirty="0"/>
              <a:t>If a transfer is good, it will happen even if the product isn’t stolen</a:t>
            </a:r>
            <a:endParaRPr lang="en-US" altLang="en-US" sz="2800" dirty="0" smtClean="0"/>
          </a:p>
        </p:txBody>
      </p:sp>
      <p:sp>
        <p:nvSpPr>
          <p:cNvPr id="21507" name="Content Placeholder 2"/>
          <p:cNvSpPr>
            <a:spLocks noGrp="1"/>
          </p:cNvSpPr>
          <p:nvPr>
            <p:ph idx="1"/>
          </p:nvPr>
        </p:nvSpPr>
        <p:spPr>
          <a:xfrm>
            <a:off x="381000" y="1646237"/>
            <a:ext cx="8458200" cy="4525963"/>
          </a:xfrm>
        </p:spPr>
        <p:txBody>
          <a:bodyPr/>
          <a:lstStyle/>
          <a:p>
            <a:pPr eaLnBrk="1" hangingPunct="1"/>
            <a:r>
              <a:rPr lang="en-US" altLang="en-US" sz="3200" b="1" dirty="0" smtClean="0"/>
              <a:t>  If </a:t>
            </a:r>
            <a:r>
              <a:rPr lang="en-US" altLang="en-US" sz="3200" b="1" dirty="0"/>
              <a:t>the government forbids theft but allows selling, then if </a:t>
            </a:r>
            <a:r>
              <a:rPr lang="en-US" altLang="en-US" sz="3200" b="1" dirty="0" smtClean="0"/>
              <a:t>Brown </a:t>
            </a:r>
            <a:r>
              <a:rPr lang="en-US" altLang="en-US" sz="3200" b="1" dirty="0"/>
              <a:t>really does value the whisky at more than $8 he can offer enough money to </a:t>
            </a:r>
            <a:r>
              <a:rPr lang="en-US" altLang="en-US" sz="3200" b="1" dirty="0" smtClean="0"/>
              <a:t>Smith </a:t>
            </a:r>
            <a:r>
              <a:rPr lang="en-US" altLang="en-US" sz="3200" b="1" dirty="0"/>
              <a:t>to get the bottle anyway.</a:t>
            </a:r>
            <a:endParaRPr lang="en-US" altLang="en-US" sz="3200" b="1" dirty="0" smtClean="0"/>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9E84D1-6B80-42E1-966C-805D9B9153DB}" type="slidenum">
              <a:rPr lang="en-US" altLang="en-US">
                <a:solidFill>
                  <a:srgbClr val="000000"/>
                </a:solidFill>
              </a:rPr>
              <a:pPr eaLnBrk="1" hangingPunct="1"/>
              <a:t>22</a:t>
            </a:fld>
            <a:endParaRPr lang="en-US" altLang="en-US">
              <a:solidFill>
                <a:srgbClr val="000000"/>
              </a:solidFill>
            </a:endParaRPr>
          </a:p>
        </p:txBody>
      </p:sp>
    </p:spTree>
    <p:extLst>
      <p:ext uri="{BB962C8B-B14F-4D97-AF65-F5344CB8AC3E}">
        <p14:creationId xmlns:p14="http://schemas.microsoft.com/office/powerpoint/2010/main" val="2194204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Wealth and Dollars</a:t>
            </a:r>
          </a:p>
        </p:txBody>
      </p:sp>
      <p:sp>
        <p:nvSpPr>
          <p:cNvPr id="23555" name="Content Placeholder 2"/>
          <p:cNvSpPr>
            <a:spLocks noGrp="1"/>
          </p:cNvSpPr>
          <p:nvPr>
            <p:ph idx="1"/>
          </p:nvPr>
        </p:nvSpPr>
        <p:spPr>
          <a:xfrm>
            <a:off x="3429000" y="1676400"/>
            <a:ext cx="5562600" cy="4525963"/>
          </a:xfrm>
        </p:spPr>
        <p:txBody>
          <a:bodyPr/>
          <a:lstStyle/>
          <a:p>
            <a:pPr eaLnBrk="1" hangingPunct="1"/>
            <a:r>
              <a:rPr lang="en-US" altLang="en-US" sz="2000" dirty="0"/>
              <a:t> </a:t>
            </a:r>
            <a:r>
              <a:rPr lang="en-US" altLang="en-US" sz="2000" dirty="0" smtClean="0"/>
              <a:t> Surplus maximization  depends on how much</a:t>
            </a:r>
          </a:p>
          <a:p>
            <a:pPr eaLnBrk="1" hangingPunct="1"/>
            <a:r>
              <a:rPr lang="en-US" altLang="en-US" sz="2000" dirty="0" smtClean="0"/>
              <a:t>people value things, not on the things themselves.</a:t>
            </a:r>
          </a:p>
          <a:p>
            <a:pPr eaLnBrk="1" hangingPunct="1"/>
            <a:r>
              <a:rPr lang="en-US" altLang="en-US" sz="2000" dirty="0" smtClean="0"/>
              <a:t> </a:t>
            </a:r>
          </a:p>
          <a:p>
            <a:pPr eaLnBrk="1" hangingPunct="1"/>
            <a:r>
              <a:rPr lang="en-US" altLang="en-US" sz="2000" dirty="0"/>
              <a:t> </a:t>
            </a:r>
            <a:r>
              <a:rPr lang="en-US" altLang="en-US" sz="2000" dirty="0" smtClean="0"/>
              <a:t> Suppose Smith owns an old walnut tree  that he refuses to sell to Brown for $8,000 to cut down as timber.  </a:t>
            </a:r>
          </a:p>
          <a:p>
            <a:pPr eaLnBrk="1" hangingPunct="1"/>
            <a:endParaRPr lang="en-US" altLang="en-US" sz="2000" dirty="0" smtClean="0"/>
          </a:p>
          <a:p>
            <a:pPr eaLnBrk="1" hangingPunct="1"/>
            <a:r>
              <a:rPr lang="en-US" altLang="en-US" sz="2000" dirty="0" smtClean="0"/>
              <a:t>  That outcome maximizes surplus, since clearly Smith values the walnut at more than $8,000 and Brown at less.</a:t>
            </a:r>
          </a:p>
          <a:p>
            <a:pPr eaLnBrk="1" hangingPunct="1"/>
            <a:endParaRPr lang="en-US" altLang="en-US" sz="2000" dirty="0" smtClean="0"/>
          </a:p>
          <a:p>
            <a:pPr eaLnBrk="1" hangingPunct="1"/>
            <a:r>
              <a:rPr lang="en-US" altLang="en-US" sz="2000" dirty="0" smtClean="0"/>
              <a:t>  If Smith sold the tree, however, GDP would</a:t>
            </a:r>
          </a:p>
          <a:p>
            <a:pPr eaLnBrk="1" hangingPunct="1"/>
            <a:r>
              <a:rPr lang="en-US" altLang="en-US" sz="2000" dirty="0" smtClean="0"/>
              <a:t>rise by $8,000, even though  “wealth” is not as high.</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799FDC-958F-4500-A2B6-11B589154911}" type="slidenum">
              <a:rPr lang="en-US" altLang="en-US"/>
              <a:pPr eaLnBrk="1" hangingPunct="1"/>
              <a:t>23</a:t>
            </a:fld>
            <a:endParaRPr lang="en-US" altLang="en-US"/>
          </a:p>
        </p:txBody>
      </p:sp>
      <p:pic>
        <p:nvPicPr>
          <p:cNvPr id="23557" name="Picture 5" descr="C:\_G406_Regulation_Office\chapters\01-market-optimality\fig01-waln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5262"/>
            <a:ext cx="3189288"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0"/>
            <a:ext cx="8229600" cy="1143000"/>
          </a:xfrm>
        </p:spPr>
        <p:txBody>
          <a:bodyPr/>
          <a:lstStyle/>
          <a:p>
            <a:pPr eaLnBrk="1" hangingPunct="1"/>
            <a:r>
              <a:rPr lang="en-US" altLang="en-US" dirty="0" smtClean="0"/>
              <a:t>MORALITY and Natural Law</a:t>
            </a:r>
          </a:p>
        </p:txBody>
      </p:sp>
      <p:sp>
        <p:nvSpPr>
          <p:cNvPr id="24579" name="Content Placeholder 2"/>
          <p:cNvSpPr>
            <a:spLocks noGrp="1"/>
          </p:cNvSpPr>
          <p:nvPr>
            <p:ph idx="1"/>
          </p:nvPr>
        </p:nvSpPr>
        <p:spPr>
          <a:xfrm>
            <a:off x="381000" y="1570037"/>
            <a:ext cx="8305800" cy="4525963"/>
          </a:xfrm>
        </p:spPr>
        <p:txBody>
          <a:bodyPr/>
          <a:lstStyle/>
          <a:p>
            <a:pPr eaLnBrk="1" hangingPunct="1"/>
            <a:r>
              <a:rPr lang="en-US" altLang="en-US" sz="2400" dirty="0"/>
              <a:t> </a:t>
            </a:r>
            <a:r>
              <a:rPr lang="en-US" altLang="en-US" sz="2400" dirty="0" smtClean="0"/>
              <a:t> In this way we’ve derived a reason why theft is bad based on surplus maximization, rather than having to accept the evil of theft as one on a list of many separate moral rules.</a:t>
            </a:r>
          </a:p>
          <a:p>
            <a:pPr eaLnBrk="1" hangingPunct="1"/>
            <a:endParaRPr lang="en-US" altLang="en-US" sz="2400" dirty="0"/>
          </a:p>
          <a:p>
            <a:pPr eaLnBrk="1" hangingPunct="1"/>
            <a:r>
              <a:rPr lang="en-US" altLang="en-US" sz="2400" dirty="0" smtClean="0"/>
              <a:t>  The Eighth Commandment says “</a:t>
            </a:r>
            <a:r>
              <a:rPr lang="en-US" altLang="en-US" sz="2400" b="1" dirty="0" smtClean="0"/>
              <a:t>Thou shalt not steal</a:t>
            </a:r>
            <a:r>
              <a:rPr lang="en-US" altLang="en-US" sz="2400" dirty="0" smtClean="0"/>
              <a:t>.” </a:t>
            </a:r>
          </a:p>
          <a:p>
            <a:pPr eaLnBrk="1" hangingPunct="1"/>
            <a:endParaRPr lang="en-US" altLang="en-US" sz="2400" dirty="0" smtClean="0"/>
          </a:p>
          <a:p>
            <a:pPr eaLnBrk="1" hangingPunct="1"/>
            <a:r>
              <a:rPr lang="en-US" altLang="en-US" sz="2400" dirty="0"/>
              <a:t> </a:t>
            </a:r>
            <a:r>
              <a:rPr lang="en-US" altLang="en-US" sz="2400" dirty="0" smtClean="0"/>
              <a:t> Even if you don’t believe that God ordained the Ten Commandments, if you accept surplus maximization you come to the same conclusion.</a:t>
            </a:r>
          </a:p>
          <a:p>
            <a:pPr eaLnBrk="1" hangingPunct="1"/>
            <a:endParaRPr lang="en-US" altLang="en-US" sz="2400" dirty="0" smtClean="0"/>
          </a:p>
          <a:p>
            <a:pPr eaLnBrk="1" hangingPunct="1"/>
            <a:r>
              <a:rPr lang="en-US" altLang="en-US" sz="2400" dirty="0" smtClean="0"/>
              <a:t>(see David Friedman, </a:t>
            </a:r>
            <a:r>
              <a:rPr lang="en-US" altLang="en-US" sz="2400" i="1" dirty="0" smtClean="0"/>
              <a:t>Law’s Empire</a:t>
            </a:r>
            <a:r>
              <a:rPr lang="en-US" altLang="en-US" sz="2400" dirty="0" smtClean="0"/>
              <a:t>, </a:t>
            </a:r>
            <a:r>
              <a:rPr lang="en-US" altLang="en-US" sz="1600" dirty="0" smtClean="0">
                <a:hlinkClick r:id="rId3"/>
              </a:rPr>
              <a:t>http://www.daviddfriedman.com/Laws_Order_draft/laws_order_ch_2.htm)</a:t>
            </a:r>
            <a:endParaRPr lang="en-US" altLang="en-US" sz="1600" dirty="0" smtClean="0"/>
          </a:p>
          <a:p>
            <a:pPr eaLnBrk="1" hangingPunct="1"/>
            <a:endParaRPr lang="en-US" altLang="en-US" sz="2400" dirty="0" smtClean="0"/>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AB789C-6ACB-4F23-B40D-9CE0300918E8}" type="slidenum">
              <a:rPr lang="en-US" altLang="en-US"/>
              <a:pPr eaLnBrk="1" hangingPunct="1"/>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smtClean="0">
                <a:hlinkClick r:id="rId3"/>
              </a:rPr>
              <a:t>D. Friedman: </a:t>
            </a:r>
            <a:endParaRPr lang="en-US" dirty="0"/>
          </a:p>
        </p:txBody>
      </p:sp>
      <p:sp>
        <p:nvSpPr>
          <p:cNvPr id="3" name="Subtitle 2"/>
          <p:cNvSpPr>
            <a:spLocks noGrp="1"/>
          </p:cNvSpPr>
          <p:nvPr>
            <p:ph type="subTitle" idx="1"/>
          </p:nvPr>
        </p:nvSpPr>
        <p:spPr>
          <a:xfrm>
            <a:off x="0" y="1409700"/>
            <a:ext cx="9144000" cy="3962400"/>
          </a:xfrm>
        </p:spPr>
        <p:txBody>
          <a:bodyPr/>
          <a:lstStyle/>
          <a:p>
            <a:r>
              <a:rPr lang="en-US" dirty="0"/>
              <a:t>``As we develop the economic analysis of law we will observe a surprising correspondence between justice </a:t>
            </a:r>
            <a:r>
              <a:rPr lang="en-US" dirty="0" smtClean="0"/>
              <a:t>and efficiency. </a:t>
            </a:r>
            <a:r>
              <a:rPr lang="en-US" dirty="0"/>
              <a:t>In many cases, principles we think of as just correspond fairly closely to rules that we discover are efficient. Examples range from "thou shalt not steal" to "the punishment should fit the crime" to the requirement that criminal penalties be imposed only after proof beyond a reasonable doubt. This suggests a radical conjecture-</a:t>
            </a:r>
            <a:r>
              <a:rPr lang="en-US" b="1" dirty="0"/>
              <a:t>--that what we call principles of justice may actually be rules of thumb for producing an efficient outcome,</a:t>
            </a:r>
            <a:r>
              <a:rPr lang="en-US" dirty="0"/>
              <a:t> rules we have somehow internalized. Whether that is a sufficient account of justice you will have to decide for yourself.''  </a:t>
            </a:r>
            <a:r>
              <a:rPr lang="en-US" dirty="0" smtClean="0"/>
              <a:t> </a:t>
            </a:r>
            <a:endParaRPr lang="en-US" dirty="0"/>
          </a:p>
        </p:txBody>
      </p:sp>
      <p:sp>
        <p:nvSpPr>
          <p:cNvPr id="4" name="Slide Number Placeholder 3"/>
          <p:cNvSpPr>
            <a:spLocks noGrp="1"/>
          </p:cNvSpPr>
          <p:nvPr>
            <p:ph type="sldNum" sz="quarter" idx="12"/>
          </p:nvPr>
        </p:nvSpPr>
        <p:spPr/>
        <p:txBody>
          <a:bodyPr/>
          <a:lstStyle/>
          <a:p>
            <a:fld id="{CBC5D4E4-829B-4006-BA00-3D3725CFC147}" type="slidenum">
              <a:rPr lang="en-US" altLang="en-US" smtClean="0"/>
              <a:pPr/>
              <a:t>25</a:t>
            </a:fld>
            <a:endParaRPr lang="en-US" altLang="en-US"/>
          </a:p>
        </p:txBody>
      </p:sp>
    </p:spTree>
    <p:extLst>
      <p:ext uri="{BB962C8B-B14F-4D97-AF65-F5344CB8AC3E}">
        <p14:creationId xmlns:p14="http://schemas.microsoft.com/office/powerpoint/2010/main" val="1040151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6472F4-9026-4533-AF68-D14F0F235607}" type="slidenum">
              <a:rPr lang="en-US" altLang="en-US"/>
              <a:pPr eaLnBrk="1" hangingPunct="1"/>
              <a:t>26</a:t>
            </a:fld>
            <a:endParaRPr lang="en-US" altLang="en-US"/>
          </a:p>
        </p:txBody>
      </p:sp>
      <p:sp>
        <p:nvSpPr>
          <p:cNvPr id="5123" name="Rectangle 2"/>
          <p:cNvSpPr>
            <a:spLocks noGrp="1" noChangeArrowheads="1"/>
          </p:cNvSpPr>
          <p:nvPr>
            <p:ph type="title"/>
          </p:nvPr>
        </p:nvSpPr>
        <p:spPr>
          <a:xfrm>
            <a:off x="457200" y="0"/>
            <a:ext cx="8229600" cy="1143000"/>
          </a:xfrm>
        </p:spPr>
        <p:txBody>
          <a:bodyPr/>
          <a:lstStyle/>
          <a:p>
            <a:pPr eaLnBrk="1" hangingPunct="1">
              <a:lnSpc>
                <a:spcPct val="80000"/>
              </a:lnSpc>
            </a:pPr>
            <a:r>
              <a:rPr lang="en-US" altLang="en-US" smtClean="0"/>
              <a:t>Idea of the Day</a:t>
            </a:r>
            <a:endParaRPr lang="en-US" altLang="en-US" dirty="0" smtClean="0"/>
          </a:p>
        </p:txBody>
      </p:sp>
      <p:sp>
        <p:nvSpPr>
          <p:cNvPr id="5124" name="Rectangle 3"/>
          <p:cNvSpPr>
            <a:spLocks noGrp="1" noChangeArrowheads="1"/>
          </p:cNvSpPr>
          <p:nvPr>
            <p:ph type="body" idx="1"/>
          </p:nvPr>
        </p:nvSpPr>
        <p:spPr>
          <a:xfrm>
            <a:off x="-228600" y="1447800"/>
            <a:ext cx="9677400" cy="4953000"/>
          </a:xfrm>
        </p:spPr>
        <p:txBody>
          <a:bodyPr/>
          <a:lstStyle/>
          <a:p>
            <a:pPr eaLnBrk="1" hangingPunct="1">
              <a:lnSpc>
                <a:spcPct val="80000"/>
              </a:lnSpc>
            </a:pPr>
            <a:r>
              <a:rPr lang="en-US" altLang="en-US" sz="2200" dirty="0" smtClean="0"/>
              <a:t> </a:t>
            </a:r>
            <a:endParaRPr lang="en-US" altLang="en-US" sz="2200" b="1" i="1" dirty="0" smtClean="0"/>
          </a:p>
          <a:p>
            <a:pPr algn="ctr" eaLnBrk="1" hangingPunct="1">
              <a:lnSpc>
                <a:spcPct val="80000"/>
              </a:lnSpc>
            </a:pPr>
            <a:r>
              <a:rPr lang="en-US" altLang="en-US" sz="7200" b="1" i="1" dirty="0"/>
              <a:t>Free exchange </a:t>
            </a:r>
            <a:endParaRPr lang="en-US" altLang="en-US" sz="7200" b="1" i="1" dirty="0" smtClean="0"/>
          </a:p>
          <a:p>
            <a:pPr algn="ctr" eaLnBrk="1" hangingPunct="1">
              <a:lnSpc>
                <a:spcPct val="80000"/>
              </a:lnSpc>
            </a:pPr>
            <a:r>
              <a:rPr lang="en-US" altLang="en-US" sz="7200" b="1" i="1" dirty="0" smtClean="0"/>
              <a:t>maximizes surplus</a:t>
            </a:r>
            <a:r>
              <a:rPr lang="en-US" altLang="en-US" sz="8800" b="1" i="1" dirty="0" smtClean="0"/>
              <a:t> </a:t>
            </a:r>
            <a:endParaRPr lang="en-US" altLang="en-US" sz="2200" b="1" i="1" dirty="0"/>
          </a:p>
          <a:p>
            <a:pPr eaLnBrk="1" hangingPunct="1">
              <a:lnSpc>
                <a:spcPct val="80000"/>
              </a:lnSpc>
            </a:pPr>
            <a:endParaRPr lang="en-US" altLang="en-US" sz="2200" b="1" i="1" dirty="0" smtClean="0"/>
          </a:p>
          <a:p>
            <a:pPr eaLnBrk="1" hangingPunct="1">
              <a:lnSpc>
                <a:spcPct val="80000"/>
              </a:lnSpc>
            </a:pPr>
            <a:endParaRPr lang="en-US" altLang="en-US" sz="2400" dirty="0" smtClean="0"/>
          </a:p>
        </p:txBody>
      </p:sp>
    </p:spTree>
    <p:extLst>
      <p:ext uri="{BB962C8B-B14F-4D97-AF65-F5344CB8AC3E}">
        <p14:creationId xmlns:p14="http://schemas.microsoft.com/office/powerpoint/2010/main" val="2537044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304800"/>
            <a:ext cx="9144000" cy="1143000"/>
          </a:xfrm>
        </p:spPr>
        <p:txBody>
          <a:bodyPr/>
          <a:lstStyle/>
          <a:p>
            <a:pPr eaLnBrk="1" hangingPunct="1"/>
            <a:r>
              <a:rPr lang="en-US" altLang="en-US" smtClean="0"/>
              <a:t>An Entire Market</a:t>
            </a:r>
            <a:br>
              <a:rPr lang="en-US" altLang="en-US" smtClean="0"/>
            </a:br>
            <a:endParaRPr lang="en-US" altLang="en-US" smtClean="0"/>
          </a:p>
        </p:txBody>
      </p:sp>
      <p:sp>
        <p:nvSpPr>
          <p:cNvPr id="27651" name="Content Placeholder 2"/>
          <p:cNvSpPr>
            <a:spLocks noGrp="1"/>
          </p:cNvSpPr>
          <p:nvPr>
            <p:ph idx="1"/>
          </p:nvPr>
        </p:nvSpPr>
        <p:spPr>
          <a:xfrm>
            <a:off x="381000" y="1600200"/>
            <a:ext cx="8382000" cy="4525963"/>
          </a:xfrm>
        </p:spPr>
        <p:txBody>
          <a:bodyPr/>
          <a:lstStyle/>
          <a:p>
            <a:pPr eaLnBrk="1" hangingPunct="1"/>
            <a:r>
              <a:rPr lang="en-US" altLang="en-US" dirty="0" smtClean="0"/>
              <a:t>         300,000 consumers each buy at most 1 bottle </a:t>
            </a:r>
          </a:p>
          <a:p>
            <a:pPr eaLnBrk="1" hangingPunct="1"/>
            <a:r>
              <a:rPr lang="en-US" altLang="en-US" dirty="0" smtClean="0"/>
              <a:t>         5,000 sellers each might sell 100 bottles.</a:t>
            </a:r>
          </a:p>
          <a:p>
            <a:pPr eaLnBrk="1" hangingPunct="1"/>
            <a:endParaRPr lang="en-US" altLang="en-US" sz="2400" dirty="0"/>
          </a:p>
          <a:p>
            <a:pPr eaLnBrk="1" hangingPunct="1"/>
            <a:r>
              <a:rPr lang="en-US" altLang="en-US" sz="2400" dirty="0" smtClean="0"/>
              <a:t>    </a:t>
            </a:r>
            <a:r>
              <a:rPr lang="en-US" altLang="en-US" dirty="0" smtClean="0"/>
              <a:t>Consumers vary in their willingness to pay from $.01 per bottle to $30. Sellers vary from being willing to accept as little as $4 to requiring $19. If we measure P in price per bottle and Q in thousands of bottles, the demand and supply curves are: </a:t>
            </a:r>
          </a:p>
          <a:p>
            <a:pPr eaLnBrk="1" hangingPunct="1"/>
            <a:endParaRPr lang="en-US" altLang="en-US" dirty="0"/>
          </a:p>
          <a:p>
            <a:pPr algn="ctr" eaLnBrk="1" hangingPunct="1"/>
            <a:r>
              <a:rPr lang="en-US" altLang="en-US" dirty="0" smtClean="0"/>
              <a:t>P = 30 - 0.1Q</a:t>
            </a:r>
            <a:r>
              <a:rPr lang="en-US" altLang="en-US" sz="2400" baseline="30000" dirty="0" smtClean="0"/>
              <a:t>d</a:t>
            </a:r>
            <a:r>
              <a:rPr lang="en-US" altLang="en-US" dirty="0" smtClean="0"/>
              <a:t>         and         P = 4 + 0.03Q</a:t>
            </a:r>
            <a:r>
              <a:rPr lang="en-US" altLang="en-US" sz="2400" baseline="30000" dirty="0" smtClean="0"/>
              <a:t>s</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1CFD3E-8A4A-4FA9-9967-83DB07CD14B5}" type="slidenum">
              <a:rPr lang="en-US" altLang="en-US"/>
              <a:pPr eaLnBrk="1" hangingPunct="1"/>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Graphing the Market (</a:t>
            </a:r>
            <a:r>
              <a:rPr lang="en-US" altLang="en-US" sz="1100" smtClean="0"/>
              <a:t>on board</a:t>
            </a:r>
            <a:r>
              <a:rPr lang="en-US" altLang="en-US" smtClean="0"/>
              <a:t>)  </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387A86-9AB8-4230-B113-5B9AC1F9F6E5}" type="slidenum">
              <a:rPr lang="en-US" altLang="en-US"/>
              <a:pPr eaLnBrk="1" hangingPunct="1"/>
              <a:t>28</a:t>
            </a:fld>
            <a:endParaRPr lang="en-US" altLang="en-US"/>
          </a:p>
        </p:txBody>
      </p:sp>
      <p:pic>
        <p:nvPicPr>
          <p:cNvPr id="28676"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447800"/>
            <a:ext cx="8231188" cy="51816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 y="304800"/>
            <a:ext cx="9144000" cy="1143000"/>
          </a:xfrm>
        </p:spPr>
        <p:txBody>
          <a:bodyPr/>
          <a:lstStyle/>
          <a:p>
            <a:pPr eaLnBrk="1" hangingPunct="1"/>
            <a:r>
              <a:rPr lang="en-US" altLang="en-US" dirty="0" smtClean="0"/>
              <a:t/>
            </a:r>
            <a:br>
              <a:rPr lang="en-US" altLang="en-US" dirty="0" smtClean="0"/>
            </a:br>
            <a:r>
              <a:rPr lang="en-US" altLang="en-US" dirty="0" smtClean="0"/>
              <a:t>Why a market price of $10?</a:t>
            </a:r>
            <a:br>
              <a:rPr lang="en-US" altLang="en-US" dirty="0" smtClean="0"/>
            </a:br>
            <a:r>
              <a:rPr lang="en-US" altLang="en-US" dirty="0" smtClean="0"/>
              <a:t/>
            </a:r>
            <a:br>
              <a:rPr lang="en-US" altLang="en-US" dirty="0" smtClean="0"/>
            </a:br>
            <a:endParaRPr lang="en-US" altLang="en-US" dirty="0" smtClean="0"/>
          </a:p>
        </p:txBody>
      </p:sp>
      <p:sp>
        <p:nvSpPr>
          <p:cNvPr id="29699" name="Content Placeholder 2"/>
          <p:cNvSpPr>
            <a:spLocks noGrp="1"/>
          </p:cNvSpPr>
          <p:nvPr>
            <p:ph idx="1"/>
          </p:nvPr>
        </p:nvSpPr>
        <p:spPr>
          <a:xfrm>
            <a:off x="304800" y="1219200"/>
            <a:ext cx="8686800" cy="4525963"/>
          </a:xfrm>
        </p:spPr>
        <p:txBody>
          <a:bodyPr/>
          <a:lstStyle/>
          <a:p>
            <a:pPr eaLnBrk="1" hangingPunct="1"/>
            <a:r>
              <a:rPr lang="en-US" altLang="en-US" sz="2000" dirty="0" smtClean="0"/>
              <a:t>   </a:t>
            </a:r>
            <a:endParaRPr lang="en-US" altLang="en-US" sz="2400" dirty="0" smtClean="0"/>
          </a:p>
          <a:p>
            <a:pPr eaLnBrk="1" hangingPunct="1"/>
            <a:r>
              <a:rPr lang="en-US" altLang="en-US" sz="2400" dirty="0"/>
              <a:t> </a:t>
            </a:r>
            <a:r>
              <a:rPr lang="en-US" altLang="en-US" sz="2400" dirty="0" smtClean="0"/>
              <a:t>   Think about what would happen if the price were higher— say, $20 per bottle. Sellers would be delighted to sell everything they had, but only 100,000 consumers would be willing to buy (P </a:t>
            </a:r>
            <a:r>
              <a:rPr lang="en-US" altLang="en-US" sz="2400" dirty="0"/>
              <a:t>= 30 - </a:t>
            </a:r>
            <a:r>
              <a:rPr lang="en-US" altLang="en-US" sz="2400" dirty="0" smtClean="0"/>
              <a:t>0.1Q</a:t>
            </a:r>
            <a:r>
              <a:rPr lang="en-US" altLang="en-US" sz="2000" baseline="30000" dirty="0" smtClean="0"/>
              <a:t>d</a:t>
            </a:r>
            <a:r>
              <a:rPr lang="en-US" altLang="en-US" sz="2400" dirty="0" smtClean="0"/>
              <a:t>). As a result, some sellers can’t sell.</a:t>
            </a:r>
          </a:p>
          <a:p>
            <a:pPr eaLnBrk="1" hangingPunct="1"/>
            <a:endParaRPr lang="en-US" altLang="en-US" sz="2400" dirty="0" smtClean="0"/>
          </a:p>
          <a:p>
            <a:pPr eaLnBrk="1" hangingPunct="1"/>
            <a:r>
              <a:rPr lang="en-US" altLang="en-US" sz="2400" dirty="0" smtClean="0"/>
              <a:t>    Those frustrated sellers would shave the price to $19.99 causing consumers to switch to them. Then other sellers would have no customers  and would  shave the price to $19.98.</a:t>
            </a:r>
          </a:p>
          <a:p>
            <a:pPr eaLnBrk="1" hangingPunct="1"/>
            <a:endParaRPr lang="en-US" altLang="en-US" sz="2400" dirty="0" smtClean="0"/>
          </a:p>
          <a:p>
            <a:pPr eaLnBrk="1" hangingPunct="1"/>
            <a:r>
              <a:rPr lang="en-US" altLang="en-US" sz="2400" dirty="0" smtClean="0"/>
              <a:t>    At $10.00, each consumer willing to buy at that price would find a willing seller. No consumer would offer a higher price. No seller would offer a lower price.</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7D3781-DBF1-4DA4-8750-EA8D2069D9D4}" type="slidenum">
              <a:rPr lang="en-US" altLang="en-US"/>
              <a:pPr eaLnBrk="1" hangingPunct="1"/>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6472F4-9026-4533-AF68-D14F0F235607}" type="slidenum">
              <a:rPr lang="en-US" altLang="en-US"/>
              <a:pPr eaLnBrk="1" hangingPunct="1"/>
              <a:t>3</a:t>
            </a:fld>
            <a:endParaRPr lang="en-US" altLang="en-US"/>
          </a:p>
        </p:txBody>
      </p:sp>
      <p:sp>
        <p:nvSpPr>
          <p:cNvPr id="5123" name="Rectangle 2"/>
          <p:cNvSpPr>
            <a:spLocks noGrp="1" noChangeArrowheads="1"/>
          </p:cNvSpPr>
          <p:nvPr>
            <p:ph type="title"/>
          </p:nvPr>
        </p:nvSpPr>
        <p:spPr>
          <a:xfrm>
            <a:off x="457200" y="0"/>
            <a:ext cx="8229600" cy="1143000"/>
          </a:xfrm>
        </p:spPr>
        <p:txBody>
          <a:bodyPr/>
          <a:lstStyle/>
          <a:p>
            <a:pPr eaLnBrk="1" hangingPunct="1">
              <a:lnSpc>
                <a:spcPct val="80000"/>
              </a:lnSpc>
            </a:pPr>
            <a:r>
              <a:rPr lang="en-US" altLang="en-US" dirty="0" smtClean="0"/>
              <a:t>Plato’s Republic</a:t>
            </a:r>
          </a:p>
        </p:txBody>
      </p:sp>
      <p:sp>
        <p:nvSpPr>
          <p:cNvPr id="5124" name="Rectangle 3"/>
          <p:cNvSpPr>
            <a:spLocks noGrp="1" noChangeArrowheads="1"/>
          </p:cNvSpPr>
          <p:nvPr>
            <p:ph type="body" idx="1"/>
          </p:nvPr>
        </p:nvSpPr>
        <p:spPr>
          <a:xfrm>
            <a:off x="457200" y="1447800"/>
            <a:ext cx="8229600" cy="4953000"/>
          </a:xfrm>
        </p:spPr>
        <p:txBody>
          <a:bodyPr/>
          <a:lstStyle/>
          <a:p>
            <a:pPr eaLnBrk="1" hangingPunct="1">
              <a:lnSpc>
                <a:spcPct val="80000"/>
              </a:lnSpc>
            </a:pPr>
            <a:r>
              <a:rPr lang="en-US" altLang="en-US" sz="2200" dirty="0" smtClean="0"/>
              <a:t>  “What you say is very fine indeed, </a:t>
            </a:r>
            <a:r>
              <a:rPr lang="en-US" altLang="en-US" sz="2200" dirty="0" err="1" smtClean="0"/>
              <a:t>Cephalus</a:t>
            </a:r>
            <a:r>
              <a:rPr lang="en-US" altLang="en-US" sz="2200" dirty="0" smtClean="0"/>
              <a:t>,” I said. “But as to this very thing, justice, shall we so simply assert that it is the truth and giving back what a man has taken from another, or is to do these very things sometimes just and sometimes unjust?</a:t>
            </a:r>
          </a:p>
          <a:p>
            <a:pPr eaLnBrk="1" hangingPunct="1">
              <a:lnSpc>
                <a:spcPct val="80000"/>
              </a:lnSpc>
            </a:pPr>
            <a:endParaRPr lang="en-US" altLang="en-US" sz="1600" dirty="0" smtClean="0"/>
          </a:p>
          <a:p>
            <a:pPr eaLnBrk="1" hangingPunct="1">
              <a:lnSpc>
                <a:spcPct val="80000"/>
              </a:lnSpc>
            </a:pPr>
            <a:r>
              <a:rPr lang="en-US" altLang="en-US" sz="2200" dirty="0" smtClean="0"/>
              <a:t>  Take this case as an example of what I mean: everyone would surely say that if a man takes weapons from a friend when the latter is of sound mind, and the friend demands them back when he is mad, one shouldn’t give back such things, and the man who gave them back would not be just, and moreover, one should not be willing to tell someone in this state the whole truth.”</a:t>
            </a:r>
          </a:p>
          <a:p>
            <a:pPr eaLnBrk="1" hangingPunct="1">
              <a:lnSpc>
                <a:spcPct val="80000"/>
              </a:lnSpc>
            </a:pPr>
            <a:endParaRPr lang="en-US" altLang="en-US" sz="1600" dirty="0" smtClean="0"/>
          </a:p>
          <a:p>
            <a:pPr eaLnBrk="1" hangingPunct="1">
              <a:lnSpc>
                <a:spcPct val="80000"/>
              </a:lnSpc>
            </a:pPr>
            <a:r>
              <a:rPr lang="en-US" altLang="en-US" sz="2200" dirty="0" smtClean="0"/>
              <a:t>  “What you say is right,” he said.</a:t>
            </a:r>
          </a:p>
          <a:p>
            <a:pPr eaLnBrk="1" hangingPunct="1">
              <a:lnSpc>
                <a:spcPct val="80000"/>
              </a:lnSpc>
            </a:pPr>
            <a:r>
              <a:rPr lang="en-US" altLang="en-US" sz="2200" dirty="0" smtClean="0"/>
              <a:t>  “Then this isn’t the definition of justice, speaking the truth and giving back what one takes.”</a:t>
            </a:r>
          </a:p>
          <a:p>
            <a:pPr eaLnBrk="1" hangingPunct="1">
              <a:lnSpc>
                <a:spcPct val="80000"/>
              </a:lnSpc>
            </a:pPr>
            <a:endParaRPr lang="en-US" altLang="en-US" sz="1600" dirty="0" smtClean="0"/>
          </a:p>
          <a:p>
            <a:pPr eaLnBrk="1" hangingPunct="1">
              <a:lnSpc>
                <a:spcPct val="80000"/>
              </a:lnSpc>
            </a:pPr>
            <a:r>
              <a:rPr lang="en-US" altLang="en-US" sz="2200" i="1" dirty="0"/>
              <a:t> </a:t>
            </a:r>
            <a:r>
              <a:rPr lang="en-US" altLang="en-US" sz="2200" i="1" dirty="0" smtClean="0"/>
              <a:t> </a:t>
            </a:r>
            <a:r>
              <a:rPr lang="en-US" altLang="en-US" sz="2200" b="1" i="1" dirty="0" smtClean="0"/>
              <a:t>Maintaining contracts and property rights— “speaking the truth and giving back what one takes”</a:t>
            </a:r>
          </a:p>
          <a:p>
            <a:pPr eaLnBrk="1" hangingPunct="1">
              <a:lnSpc>
                <a:spcPct val="80000"/>
              </a:lnSpc>
            </a:pPr>
            <a:endParaRPr lang="en-US" alt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 y="304800"/>
            <a:ext cx="9144000" cy="1143000"/>
          </a:xfrm>
        </p:spPr>
        <p:txBody>
          <a:bodyPr/>
          <a:lstStyle/>
          <a:p>
            <a:pPr eaLnBrk="1" hangingPunct="1"/>
            <a:r>
              <a:rPr lang="en-US" altLang="en-US" smtClean="0"/>
              <a:t/>
            </a:r>
            <a:br>
              <a:rPr lang="en-US" altLang="en-US" smtClean="0"/>
            </a:br>
            <a:r>
              <a:rPr lang="en-US" altLang="en-US" smtClean="0"/>
              <a:t>Efﬁciency</a:t>
            </a:r>
            <a:br>
              <a:rPr lang="en-US" altLang="en-US" smtClean="0"/>
            </a:br>
            <a:r>
              <a:rPr lang="en-US" altLang="en-US" smtClean="0"/>
              <a:t/>
            </a:r>
            <a:br>
              <a:rPr lang="en-US" altLang="en-US" smtClean="0"/>
            </a:br>
            <a:endParaRPr lang="en-US" altLang="en-US" smtClean="0"/>
          </a:p>
        </p:txBody>
      </p:sp>
      <p:sp>
        <p:nvSpPr>
          <p:cNvPr id="30723" name="Content Placeholder 2"/>
          <p:cNvSpPr>
            <a:spLocks noGrp="1"/>
          </p:cNvSpPr>
          <p:nvPr>
            <p:ph idx="1"/>
          </p:nvPr>
        </p:nvSpPr>
        <p:spPr>
          <a:xfrm>
            <a:off x="457200" y="1600200"/>
            <a:ext cx="8229600" cy="4525963"/>
          </a:xfrm>
        </p:spPr>
        <p:txBody>
          <a:bodyPr/>
          <a:lstStyle/>
          <a:p>
            <a:pPr eaLnBrk="1" hangingPunct="1"/>
            <a:r>
              <a:rPr lang="en-US" altLang="en-US" sz="2000" dirty="0" smtClean="0"/>
              <a:t>    </a:t>
            </a:r>
            <a:r>
              <a:rPr lang="en-US" altLang="en-US" sz="2200" dirty="0" smtClean="0"/>
              <a:t>To show that the equilibrium price is efﬁcient, we need to think about the beneﬁts of the transactions to buyers and sellers.</a:t>
            </a:r>
          </a:p>
          <a:p>
            <a:pPr eaLnBrk="1" hangingPunct="1"/>
            <a:endParaRPr lang="en-US" altLang="en-US" sz="2200" dirty="0" smtClean="0"/>
          </a:p>
          <a:p>
            <a:pPr eaLnBrk="1" hangingPunct="1"/>
            <a:r>
              <a:rPr lang="en-US" altLang="en-US" sz="2200" dirty="0" smtClean="0"/>
              <a:t>    To maximize surplus we need whisky to be bought by the high-valuing buyers and sold by the low-valuing sellers, as happens in the free market.</a:t>
            </a:r>
          </a:p>
          <a:p>
            <a:pPr eaLnBrk="1" hangingPunct="1"/>
            <a:endParaRPr lang="en-US" altLang="en-US" sz="2200" dirty="0" smtClean="0"/>
          </a:p>
          <a:p>
            <a:pPr eaLnBrk="1" hangingPunct="1"/>
            <a:r>
              <a:rPr lang="en-US" altLang="en-US" sz="2200" dirty="0" smtClean="0"/>
              <a:t>    Government allocation of the whisky might not reach the same result. It  wouldn’t if it gave the bottles to the consumers with the lowest income, or who were the most morally deserving, or who were the best-connected politically rather than to the consumers willing to pay the most.</a:t>
            </a:r>
          </a:p>
          <a:p>
            <a:pPr eaLnBrk="1" hangingPunct="1"/>
            <a:endParaRPr lang="en-US" altLang="en-US" sz="2200" dirty="0"/>
          </a:p>
          <a:p>
            <a:pPr eaLnBrk="1" hangingPunct="1"/>
            <a:r>
              <a:rPr lang="en-US" altLang="en-US" sz="2200" dirty="0" smtClean="0"/>
              <a:t>    Organ donations are regulated that way. </a:t>
            </a:r>
          </a:p>
        </p:txBody>
      </p:sp>
      <p:sp>
        <p:nvSpPr>
          <p:cNvPr id="307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ACDDEE-1658-48FC-8684-E6837CD0249E}" type="slidenum">
              <a:rPr lang="en-US" altLang="en-US"/>
              <a:pPr eaLnBrk="1" hangingPunct="1"/>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304800"/>
            <a:ext cx="8229600" cy="1143000"/>
          </a:xfrm>
        </p:spPr>
        <p:txBody>
          <a:bodyPr/>
          <a:lstStyle/>
          <a:p>
            <a:pPr eaLnBrk="1" hangingPunct="1"/>
            <a:r>
              <a:rPr lang="en-US" altLang="en-US" smtClean="0"/>
              <a:t>Seller (Producer) Surplus</a:t>
            </a:r>
            <a:br>
              <a:rPr lang="en-US" altLang="en-US" smtClean="0"/>
            </a:br>
            <a:endParaRPr lang="en-US" altLang="en-US" smtClean="0"/>
          </a:p>
        </p:txBody>
      </p:sp>
      <p:sp>
        <p:nvSpPr>
          <p:cNvPr id="31747" name="Content Placeholder 2"/>
          <p:cNvSpPr>
            <a:spLocks noGrp="1"/>
          </p:cNvSpPr>
          <p:nvPr>
            <p:ph idx="1"/>
          </p:nvPr>
        </p:nvSpPr>
        <p:spPr>
          <a:xfrm>
            <a:off x="381000" y="1447800"/>
            <a:ext cx="8382000" cy="4525963"/>
          </a:xfrm>
        </p:spPr>
        <p:txBody>
          <a:bodyPr/>
          <a:lstStyle/>
          <a:p>
            <a:pPr eaLnBrk="1" hangingPunct="1"/>
            <a:r>
              <a:rPr lang="en-US" altLang="en-US" sz="2000" dirty="0" smtClean="0"/>
              <a:t>     </a:t>
            </a:r>
            <a:r>
              <a:rPr lang="en-US" altLang="en-US" sz="2200" dirty="0" smtClean="0"/>
              <a:t>The gross benefit to the sellers who are selling those 200,000 bottles is their sales revenue, which is simply (200,000 bottles) ($10/bottle) = $2,000,000.</a:t>
            </a:r>
          </a:p>
          <a:p>
            <a:pPr eaLnBrk="1" hangingPunct="1"/>
            <a:endParaRPr lang="en-US" altLang="en-US" sz="1200" dirty="0" smtClean="0"/>
          </a:p>
          <a:p>
            <a:pPr eaLnBrk="1" hangingPunct="1"/>
            <a:r>
              <a:rPr lang="en-US" altLang="en-US" sz="2200" dirty="0"/>
              <a:t> </a:t>
            </a:r>
            <a:r>
              <a:rPr lang="en-US" altLang="en-US" sz="2200" dirty="0" smtClean="0"/>
              <a:t>   Seller values range from $4/bottle to $10/bottle, as shown by the height of the supply curve.</a:t>
            </a:r>
          </a:p>
          <a:p>
            <a:pPr eaLnBrk="1" hangingPunct="1"/>
            <a:endParaRPr lang="en-US" altLang="en-US" sz="1200" dirty="0" smtClean="0"/>
          </a:p>
          <a:p>
            <a:pPr eaLnBrk="1" hangingPunct="1"/>
            <a:r>
              <a:rPr lang="en-US" altLang="en-US" sz="2200" dirty="0"/>
              <a:t> </a:t>
            </a:r>
            <a:r>
              <a:rPr lang="en-US" altLang="en-US" sz="2200" dirty="0" smtClean="0"/>
              <a:t>   Seller cost is the rectangle $4/bottle high and 200,000 bottles wide (which is $800,000) plus the triangle with a height of ($10/bottle - $4/bottle) and a width of 200,000 bottles, which is (1/2)($6/bottle)(200,000 bottles) = $600,000. That sums to a seller cost of $1,400,000. PS is sellers’ gross benefit (the revenue) of $2,000,000 minus their lost value (the production cost) of $1,400,000, net benefit is $600,000. Producer surplus is the sum across sellers of how much they receive in actual prices minus the minimum prices they would accept.</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2DE83C-D6A7-4707-8702-E245DC226C3D}" type="slidenum">
              <a:rPr lang="en-US" altLang="en-US"/>
              <a:pPr eaLnBrk="1" hangingPunct="1"/>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04800"/>
            <a:ext cx="9144000" cy="1143000"/>
          </a:xfrm>
        </p:spPr>
        <p:txBody>
          <a:bodyPr/>
          <a:lstStyle/>
          <a:p>
            <a:pPr eaLnBrk="1" hangingPunct="1"/>
            <a:r>
              <a:rPr lang="en-US" altLang="en-US" dirty="0" smtClean="0"/>
              <a:t/>
            </a:r>
            <a:br>
              <a:rPr lang="en-US" altLang="en-US" dirty="0" smtClean="0"/>
            </a:br>
            <a:r>
              <a:rPr lang="en-US" altLang="en-US" dirty="0" smtClean="0"/>
              <a:t>Buyer (Consumer) Surplus</a:t>
            </a:r>
            <a:br>
              <a:rPr lang="en-US" altLang="en-US" dirty="0" smtClean="0"/>
            </a:br>
            <a:r>
              <a:rPr lang="en-US" altLang="en-US" dirty="0" smtClean="0"/>
              <a:t/>
            </a:r>
            <a:br>
              <a:rPr lang="en-US" altLang="en-US" dirty="0" smtClean="0"/>
            </a:br>
            <a:endParaRPr lang="en-US" altLang="en-US" dirty="0" smtClean="0"/>
          </a:p>
        </p:txBody>
      </p:sp>
      <p:sp>
        <p:nvSpPr>
          <p:cNvPr id="32771" name="Content Placeholder 2"/>
          <p:cNvSpPr>
            <a:spLocks noGrp="1"/>
          </p:cNvSpPr>
          <p:nvPr>
            <p:ph idx="1"/>
          </p:nvPr>
        </p:nvSpPr>
        <p:spPr>
          <a:xfrm>
            <a:off x="228600" y="1493837"/>
            <a:ext cx="8686800" cy="4525963"/>
          </a:xfrm>
        </p:spPr>
        <p:txBody>
          <a:bodyPr/>
          <a:lstStyle/>
          <a:p>
            <a:pPr eaLnBrk="1" hangingPunct="1"/>
            <a:r>
              <a:rPr lang="en-US" altLang="en-US" sz="2400" dirty="0"/>
              <a:t> </a:t>
            </a:r>
            <a:r>
              <a:rPr lang="en-US" altLang="en-US" sz="2400" dirty="0" smtClean="0"/>
              <a:t>   The sum of the values is the area under the demand curve up to 200,000 bottles. This equals the area of the rectangle $10/bottle high and 200,000 bottles wide, which is $2,000,000; plus the area of the tri- angle above it with height ($30/bottle - $10/bottle) and width 200,000 bottles, which is (1/2) ($20/bottle) (200,000 bottles) = $2,000,000. Adding up the two areas yields the gross benefit to consumers, which is  $4,000,000.</a:t>
            </a:r>
          </a:p>
          <a:p>
            <a:pPr eaLnBrk="1" hangingPunct="1"/>
            <a:endParaRPr lang="en-US" altLang="en-US" sz="1200" dirty="0" smtClean="0"/>
          </a:p>
          <a:p>
            <a:pPr eaLnBrk="1" hangingPunct="1"/>
            <a:r>
              <a:rPr lang="en-US" altLang="en-US" sz="2400" dirty="0"/>
              <a:t> </a:t>
            </a:r>
            <a:r>
              <a:rPr lang="en-US" altLang="en-US" sz="2400" dirty="0" smtClean="0"/>
              <a:t>   The net value for the consumers is less because they have to pay the sellers $10/bottle. The net value is $4,000,000 - $2,000,000 = $2,000,000.</a:t>
            </a:r>
          </a:p>
          <a:p>
            <a:pPr eaLnBrk="1" hangingPunct="1"/>
            <a:endParaRPr lang="en-US" altLang="en-US" sz="1200" dirty="0" smtClean="0"/>
          </a:p>
          <a:p>
            <a:pPr eaLnBrk="1" hangingPunct="1"/>
            <a:r>
              <a:rPr lang="en-US" altLang="en-US" sz="2400" dirty="0" smtClean="0"/>
              <a:t>    Consumer surplus is the sum across buyers of the maximum prices they would pay minus the actual prices they do pay.</a:t>
            </a:r>
          </a:p>
          <a:p>
            <a:pPr eaLnBrk="1" hangingPunct="1"/>
            <a:endParaRPr lang="en-US" altLang="en-US" sz="2000" dirty="0" smtClean="0"/>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CB7366-1864-456A-A0DC-CE5976541C3D}" type="slidenum">
              <a:rPr lang="en-US" altLang="en-US"/>
              <a:pPr eaLnBrk="1" hangingPunct="1"/>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Total Surplus</a:t>
            </a:r>
          </a:p>
        </p:txBody>
      </p:sp>
      <p:sp>
        <p:nvSpPr>
          <p:cNvPr id="33795" name="Content Placeholder 2"/>
          <p:cNvSpPr>
            <a:spLocks noGrp="1"/>
          </p:cNvSpPr>
          <p:nvPr>
            <p:ph idx="1"/>
          </p:nvPr>
        </p:nvSpPr>
        <p:spPr>
          <a:xfrm>
            <a:off x="381000" y="1600200"/>
            <a:ext cx="8382000" cy="4525963"/>
          </a:xfrm>
        </p:spPr>
        <p:txBody>
          <a:bodyPr/>
          <a:lstStyle/>
          <a:p>
            <a:pPr eaLnBrk="1" hangingPunct="1"/>
            <a:r>
              <a:rPr lang="en-US" altLang="en-US" dirty="0" smtClean="0"/>
              <a:t>   Adding together the producer surplus and the consumer surplus gives the total surplus created by the existence of this market.</a:t>
            </a:r>
          </a:p>
          <a:p>
            <a:pPr eaLnBrk="1" hangingPunct="1"/>
            <a:endParaRPr lang="en-US" altLang="en-US" sz="2000" dirty="0" smtClean="0"/>
          </a:p>
          <a:p>
            <a:pPr eaLnBrk="1" hangingPunct="1"/>
            <a:r>
              <a:rPr lang="en-US" altLang="en-US" dirty="0" smtClean="0"/>
              <a:t>   When the quantity is 200,000 bottles and the price is $10/bottle, the total surplus is thus</a:t>
            </a:r>
          </a:p>
          <a:p>
            <a:pPr eaLnBrk="1" hangingPunct="1"/>
            <a:r>
              <a:rPr lang="en-US" altLang="en-US" dirty="0"/>
              <a:t> </a:t>
            </a:r>
            <a:r>
              <a:rPr lang="en-US" altLang="en-US" dirty="0" smtClean="0"/>
              <a:t>         $600,000 + $2,000,000 = $2,600,000.</a:t>
            </a:r>
          </a:p>
          <a:p>
            <a:pPr eaLnBrk="1" hangingPunct="1"/>
            <a:endParaRPr lang="en-US" altLang="en-US" sz="2000" dirty="0" smtClean="0"/>
          </a:p>
          <a:p>
            <a:pPr eaLnBrk="1" hangingPunct="1"/>
            <a:r>
              <a:rPr lang="en-US" altLang="en-US" dirty="0" smtClean="0"/>
              <a:t>   Total surplus is the sum across everyone in society of the net beneﬁts received from the market for a good.</a:t>
            </a:r>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932EF3-E3C2-4B0B-91A7-C9AFA7542D7B}" type="slidenum">
              <a:rPr lang="en-US" altLang="en-US"/>
              <a:pPr eaLnBrk="1" hangingPunct="1"/>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304800"/>
            <a:ext cx="9144000" cy="1143000"/>
          </a:xfrm>
        </p:spPr>
        <p:txBody>
          <a:bodyPr/>
          <a:lstStyle/>
          <a:p>
            <a:pPr eaLnBrk="1" hangingPunct="1"/>
            <a:r>
              <a:rPr lang="en-US" altLang="en-US" dirty="0" smtClean="0"/>
              <a:t>The </a:t>
            </a:r>
            <a:r>
              <a:rPr lang="en-US" altLang="en-US" dirty="0" err="1" smtClean="0"/>
              <a:t>Marginalism</a:t>
            </a:r>
            <a:r>
              <a:rPr lang="en-US" altLang="en-US" dirty="0" smtClean="0"/>
              <a:t> Argument</a:t>
            </a:r>
            <a:br>
              <a:rPr lang="en-US" altLang="en-US" dirty="0" smtClean="0"/>
            </a:br>
            <a:endParaRPr lang="en-US" altLang="en-US" dirty="0" smtClean="0"/>
          </a:p>
        </p:txBody>
      </p:sp>
      <p:sp>
        <p:nvSpPr>
          <p:cNvPr id="37891" name="Content Placeholder 2"/>
          <p:cNvSpPr>
            <a:spLocks noGrp="1"/>
          </p:cNvSpPr>
          <p:nvPr>
            <p:ph idx="1"/>
          </p:nvPr>
        </p:nvSpPr>
        <p:spPr>
          <a:xfrm>
            <a:off x="304800" y="1493837"/>
            <a:ext cx="8458200" cy="4525963"/>
          </a:xfrm>
        </p:spPr>
        <p:txBody>
          <a:bodyPr/>
          <a:lstStyle/>
          <a:p>
            <a:pPr eaLnBrk="1" hangingPunct="1"/>
            <a:r>
              <a:rPr lang="en-US" altLang="en-US" sz="2200" dirty="0" smtClean="0"/>
              <a:t>    The total surplus does depend on the quantity being 200,000 bottles.</a:t>
            </a:r>
          </a:p>
          <a:p>
            <a:pPr eaLnBrk="1" hangingPunct="1"/>
            <a:endParaRPr lang="en-US" altLang="en-US" sz="2000" dirty="0"/>
          </a:p>
          <a:p>
            <a:pPr eaLnBrk="1" hangingPunct="1"/>
            <a:r>
              <a:rPr lang="en-US" altLang="en-US" sz="2200" dirty="0" smtClean="0"/>
              <a:t>    Suppose the quantity of trade increases.  </a:t>
            </a:r>
          </a:p>
          <a:p>
            <a:pPr eaLnBrk="1" hangingPunct="1"/>
            <a:endParaRPr lang="en-US" altLang="en-US" sz="2000" dirty="0" smtClean="0"/>
          </a:p>
          <a:p>
            <a:pPr eaLnBrk="1" hangingPunct="1"/>
            <a:r>
              <a:rPr lang="en-US" altLang="en-US" sz="2200" dirty="0" smtClean="0"/>
              <a:t>    We will need the most reluctant seller to become active, one whose value for a bottle is $10.00 and who has already sold some but not all of his 100 bottles, since sellers with lower values are already selling.</a:t>
            </a:r>
          </a:p>
          <a:p>
            <a:pPr eaLnBrk="1" hangingPunct="1"/>
            <a:endParaRPr lang="en-US" altLang="en-US" sz="2000" dirty="0" smtClean="0"/>
          </a:p>
          <a:p>
            <a:pPr eaLnBrk="1" hangingPunct="1"/>
            <a:r>
              <a:rPr lang="en-US" altLang="en-US" sz="2200" dirty="0" smtClean="0"/>
              <a:t>    We will need a new buyer to become active too, one whose value is less than $10.00, since buyers with higher values are already buying</a:t>
            </a:r>
          </a:p>
          <a:p>
            <a:pPr eaLnBrk="1" hangingPunct="1"/>
            <a:endParaRPr lang="en-US" altLang="en-US" sz="2000" dirty="0"/>
          </a:p>
          <a:p>
            <a:pPr eaLnBrk="1" hangingPunct="1"/>
            <a:r>
              <a:rPr lang="en-US" altLang="en-US" sz="2200" dirty="0" smtClean="0"/>
              <a:t>    Even if the new seller’s value is $10.00 and the new buyer’s value is $9.99, this new exchange reduces total surplus by $.01 rather than increasing it.</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73FC46-91B0-4E0F-812C-028C8A457AF6}" type="slidenum">
              <a:rPr lang="en-US" altLang="en-US"/>
              <a:pPr eaLnBrk="1" hangingPunct="1"/>
              <a:t>34</a:t>
            </a:fld>
            <a:endParaRPr lang="en-US" altLang="en-US"/>
          </a:p>
        </p:txBody>
      </p:sp>
    </p:spTree>
    <p:extLst>
      <p:ext uri="{BB962C8B-B14F-4D97-AF65-F5344CB8AC3E}">
        <p14:creationId xmlns:p14="http://schemas.microsoft.com/office/powerpoint/2010/main" val="1488461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Forced Purchases I</a:t>
            </a:r>
          </a:p>
        </p:txBody>
      </p:sp>
      <p:sp>
        <p:nvSpPr>
          <p:cNvPr id="34819" name="Content Placeholder 2"/>
          <p:cNvSpPr>
            <a:spLocks noGrp="1"/>
          </p:cNvSpPr>
          <p:nvPr>
            <p:ph idx="1"/>
          </p:nvPr>
        </p:nvSpPr>
        <p:spPr>
          <a:xfrm>
            <a:off x="457200" y="1600200"/>
            <a:ext cx="8229600" cy="4525963"/>
          </a:xfrm>
        </p:spPr>
        <p:txBody>
          <a:bodyPr/>
          <a:lstStyle/>
          <a:p>
            <a:pPr eaLnBrk="1" hangingPunct="1"/>
            <a:r>
              <a:rPr lang="en-US" altLang="en-US" sz="2200" smtClean="0"/>
              <a:t>  Return to the whisky example.  </a:t>
            </a:r>
            <a:r>
              <a:rPr lang="en-US" altLang="en-US" sz="2200" dirty="0" smtClean="0"/>
              <a:t>It is the quantity of 200,000 bottles that determines the total surplus, not the price of $10/bottle.</a:t>
            </a:r>
          </a:p>
          <a:p>
            <a:pPr eaLnBrk="1" hangingPunct="1"/>
            <a:endParaRPr lang="en-US" altLang="en-US" sz="2200" dirty="0" smtClean="0"/>
          </a:p>
          <a:p>
            <a:pPr eaLnBrk="1" hangingPunct="1"/>
            <a:r>
              <a:rPr lang="en-US" altLang="en-US" sz="2200" dirty="0" smtClean="0"/>
              <a:t>   To see this, suppose that the quantity traded remains 200,000, being bought by the same consumers and sold by the same sellers as in the free market, but the price rises to $20/bottle.</a:t>
            </a:r>
          </a:p>
          <a:p>
            <a:pPr eaLnBrk="1" hangingPunct="1"/>
            <a:endParaRPr lang="en-US" altLang="en-US" sz="2200" dirty="0" smtClean="0"/>
          </a:p>
          <a:p>
            <a:pPr eaLnBrk="1" hangingPunct="1"/>
            <a:r>
              <a:rPr lang="en-US" altLang="en-US" sz="2200" dirty="0" smtClean="0"/>
              <a:t>   This must be backed up by government force, as a two-part regulation. The ﬁrst part is that those 200,000 consumers must be forced to buy whisky on pain of prison, since many of them would rather not buy at such a high price. The second part is that sellers must be forbidden to reduce their price, on pain of prison, since there won’t be enough customers to satisfy all the sellers at that high price.</a:t>
            </a: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A3367C-8EA4-4D61-870C-10AF5E4A7747}" type="slidenum">
              <a:rPr lang="en-US" altLang="en-US"/>
              <a:pPr eaLnBrk="1" hangingPunct="1"/>
              <a:t>35</a:t>
            </a:fld>
            <a:endParaRPr lang="en-US" altLang="en-US"/>
          </a:p>
        </p:txBody>
      </p:sp>
    </p:spTree>
    <p:extLst>
      <p:ext uri="{BB962C8B-B14F-4D97-AF65-F5344CB8AC3E}">
        <p14:creationId xmlns:p14="http://schemas.microsoft.com/office/powerpoint/2010/main" val="3514714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3338" y="0"/>
            <a:ext cx="9144001" cy="1143000"/>
          </a:xfrm>
        </p:spPr>
        <p:txBody>
          <a:bodyPr/>
          <a:lstStyle/>
          <a:p>
            <a:pPr eaLnBrk="1" hangingPunct="1"/>
            <a:r>
              <a:rPr lang="en-US" altLang="en-US" dirty="0" smtClean="0"/>
              <a:t/>
            </a:r>
            <a:br>
              <a:rPr lang="en-US" altLang="en-US" dirty="0" smtClean="0"/>
            </a:br>
            <a:r>
              <a:rPr lang="en-US" altLang="en-US" dirty="0" smtClean="0"/>
              <a:t>Forced Purchases Surplus  </a:t>
            </a:r>
            <a:br>
              <a:rPr lang="en-US" altLang="en-US" dirty="0" smtClean="0"/>
            </a:br>
            <a:endParaRPr lang="en-US" altLang="en-US" dirty="0" smtClean="0"/>
          </a:p>
        </p:txBody>
      </p:sp>
      <p:sp>
        <p:nvSpPr>
          <p:cNvPr id="35843" name="Content Placeholder 2"/>
          <p:cNvSpPr>
            <a:spLocks noGrp="1"/>
          </p:cNvSpPr>
          <p:nvPr>
            <p:ph idx="1"/>
          </p:nvPr>
        </p:nvSpPr>
        <p:spPr>
          <a:xfrm>
            <a:off x="381000" y="1524000"/>
            <a:ext cx="8458200" cy="4525963"/>
          </a:xfrm>
        </p:spPr>
        <p:txBody>
          <a:bodyPr/>
          <a:lstStyle/>
          <a:p>
            <a:pPr eaLnBrk="1" hangingPunct="1"/>
            <a:r>
              <a:rPr lang="en-US" altLang="en-US" sz="2200" dirty="0"/>
              <a:t> </a:t>
            </a:r>
            <a:r>
              <a:rPr lang="en-US" altLang="en-US" sz="2200" dirty="0" smtClean="0"/>
              <a:t>   The gross consumer benefit and the seller cost have not changed from their free market levels. Since the same people are buying and selling the same 200,000 bottles, the buyers still value the bottles at $4,000,000 and the sellers still value them at $1,400,000.</a:t>
            </a:r>
          </a:p>
          <a:p>
            <a:pPr eaLnBrk="1" hangingPunct="1"/>
            <a:endParaRPr lang="en-US" altLang="en-US" sz="2200" dirty="0"/>
          </a:p>
          <a:p>
            <a:pPr eaLnBrk="1" hangingPunct="1"/>
            <a:r>
              <a:rPr lang="en-US" altLang="en-US" sz="2200" dirty="0" smtClean="0"/>
              <a:t>    But  buyers  pay a bigger  amount — ($20/bottle) x (200,000 bottles) = $4,000,000 — and the sellers get more revenue.</a:t>
            </a:r>
          </a:p>
          <a:p>
            <a:pPr eaLnBrk="1" hangingPunct="1"/>
            <a:endParaRPr lang="en-US" altLang="en-US" sz="2200" dirty="0" smtClean="0"/>
          </a:p>
          <a:p>
            <a:pPr eaLnBrk="1" hangingPunct="1"/>
            <a:r>
              <a:rPr lang="en-US" altLang="en-US" sz="2200" dirty="0" smtClean="0"/>
              <a:t>    Thus, now the consumer surplus is ($4,000,000 - $4,000,000) = $0, and the producer surplus is ($4,000,000 - $1,400,000) = $2,600,000.</a:t>
            </a:r>
          </a:p>
          <a:p>
            <a:pPr eaLnBrk="1" hangingPunct="1"/>
            <a:endParaRPr lang="en-US" altLang="en-US" sz="2200" dirty="0"/>
          </a:p>
          <a:p>
            <a:pPr eaLnBrk="1" hangingPunct="1"/>
            <a:r>
              <a:rPr lang="en-US" altLang="en-US" sz="2200" dirty="0" smtClean="0"/>
              <a:t>    The total surplus is unchanged from its free market level of $2,600,000; all that has happened is that now the sellers get all of it.</a:t>
            </a:r>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01D02C-0F1F-4899-B86F-88269E83C312}" type="slidenum">
              <a:rPr lang="en-US" altLang="en-US"/>
              <a:pPr eaLnBrk="1" hangingPunct="1"/>
              <a:t>36</a:t>
            </a:fld>
            <a:endParaRPr lang="en-US" altLang="en-US"/>
          </a:p>
        </p:txBody>
      </p:sp>
    </p:spTree>
    <p:extLst>
      <p:ext uri="{BB962C8B-B14F-4D97-AF65-F5344CB8AC3E}">
        <p14:creationId xmlns:p14="http://schemas.microsoft.com/office/powerpoint/2010/main" val="106593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304800"/>
            <a:ext cx="9144000" cy="1143000"/>
          </a:xfrm>
        </p:spPr>
        <p:txBody>
          <a:bodyPr/>
          <a:lstStyle/>
          <a:p>
            <a:pPr eaLnBrk="1" hangingPunct="1"/>
            <a:r>
              <a:rPr lang="en-US" altLang="en-US" smtClean="0"/>
              <a:t/>
            </a:r>
            <a:br>
              <a:rPr lang="en-US" altLang="en-US" smtClean="0"/>
            </a:br>
            <a:r>
              <a:rPr lang="en-US" altLang="en-US" smtClean="0"/>
              <a:t>Only Quantity Matters</a:t>
            </a:r>
            <a:br>
              <a:rPr lang="en-US" altLang="en-US" smtClean="0"/>
            </a:br>
            <a:r>
              <a:rPr lang="en-US" altLang="en-US" smtClean="0"/>
              <a:t/>
            </a:r>
            <a:br>
              <a:rPr lang="en-US" altLang="en-US" smtClean="0"/>
            </a:br>
            <a:endParaRPr lang="en-US" altLang="en-US" smtClean="0"/>
          </a:p>
        </p:txBody>
      </p:sp>
      <p:sp>
        <p:nvSpPr>
          <p:cNvPr id="36867" name="Content Placeholder 2"/>
          <p:cNvSpPr>
            <a:spLocks noGrp="1"/>
          </p:cNvSpPr>
          <p:nvPr>
            <p:ph idx="1"/>
          </p:nvPr>
        </p:nvSpPr>
        <p:spPr>
          <a:xfrm>
            <a:off x="457200" y="1600200"/>
            <a:ext cx="8229600" cy="4525963"/>
          </a:xfrm>
        </p:spPr>
        <p:txBody>
          <a:bodyPr/>
          <a:lstStyle/>
          <a:p>
            <a:pPr eaLnBrk="1" hangingPunct="1"/>
            <a:r>
              <a:rPr lang="en-US" altLang="en-US" sz="2200" dirty="0"/>
              <a:t> </a:t>
            </a:r>
            <a:r>
              <a:rPr lang="en-US" altLang="en-US" sz="2200" dirty="0" smtClean="0"/>
              <a:t>   Whatever price is chosen under this two-part regulation, the total surplus will stay the same. When the quantity is ﬁxed, the price is just</a:t>
            </a:r>
          </a:p>
          <a:p>
            <a:pPr eaLnBrk="1" hangingPunct="1"/>
            <a:r>
              <a:rPr lang="en-US" altLang="en-US" sz="2200" dirty="0" smtClean="0"/>
              <a:t>a transfer from buyer to seller. The total surplus is</a:t>
            </a:r>
          </a:p>
          <a:p>
            <a:pPr eaLnBrk="1" hangingPunct="1"/>
            <a:endParaRPr lang="en-US" altLang="en-US" sz="2200" dirty="0" smtClean="0"/>
          </a:p>
          <a:p>
            <a:pPr eaLnBrk="1" hangingPunct="1"/>
            <a:r>
              <a:rPr lang="en-US" altLang="en-US" sz="2200" b="1" dirty="0" smtClean="0"/>
              <a:t>( Gross Buyer Benefit - </a:t>
            </a:r>
            <a:r>
              <a:rPr lang="en-US" altLang="en-US" sz="2200" b="1" dirty="0" err="1" smtClean="0"/>
              <a:t>Price∗Quantity</a:t>
            </a:r>
            <a:r>
              <a:rPr lang="en-US" altLang="en-US" sz="2200" b="1" dirty="0" smtClean="0"/>
              <a:t>)  + ( </a:t>
            </a:r>
            <a:r>
              <a:rPr lang="en-US" altLang="en-US" sz="2200" b="1" dirty="0" err="1" smtClean="0"/>
              <a:t>Price∗Quantity</a:t>
            </a:r>
            <a:r>
              <a:rPr lang="en-US" altLang="en-US" sz="2200" b="1" dirty="0" smtClean="0"/>
              <a:t> -  Seller Cost) .</a:t>
            </a:r>
          </a:p>
          <a:p>
            <a:pPr eaLnBrk="1" hangingPunct="1"/>
            <a:endParaRPr lang="en-US" altLang="en-US" sz="2200" dirty="0"/>
          </a:p>
          <a:p>
            <a:pPr eaLnBrk="1" hangingPunct="1"/>
            <a:r>
              <a:rPr lang="en-US" altLang="en-US" sz="2200" dirty="0" smtClean="0"/>
              <a:t>    The </a:t>
            </a:r>
            <a:r>
              <a:rPr lang="en-US" altLang="en-US" sz="2200" b="1" dirty="0" smtClean="0"/>
              <a:t>Price ∗ Quantity</a:t>
            </a:r>
            <a:r>
              <a:rPr lang="en-US" altLang="en-US" sz="2200" dirty="0" smtClean="0"/>
              <a:t> terms cancel each other, so the total surplus is</a:t>
            </a:r>
          </a:p>
          <a:p>
            <a:pPr eaLnBrk="1" hangingPunct="1"/>
            <a:r>
              <a:rPr lang="en-US" altLang="en-US" sz="2200" b="1" dirty="0" smtClean="0"/>
              <a:t> (Gross Buyer Beneﬁt - Seller Cost), </a:t>
            </a:r>
          </a:p>
          <a:p>
            <a:pPr eaLnBrk="1" hangingPunct="1"/>
            <a:endParaRPr lang="en-US" altLang="en-US" sz="2200" dirty="0" smtClean="0"/>
          </a:p>
          <a:p>
            <a:pPr eaLnBrk="1" hangingPunct="1"/>
            <a:r>
              <a:rPr lang="en-US" altLang="en-US" sz="2200" dirty="0" smtClean="0"/>
              <a:t>which does not depend on the price.</a:t>
            </a:r>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8B9D0E-F1ED-4360-A4DB-CCFE269D020E}" type="slidenum">
              <a:rPr lang="en-US" altLang="en-US"/>
              <a:pPr eaLnBrk="1" hangingPunct="1"/>
              <a:t>37</a:t>
            </a:fld>
            <a:endParaRPr lang="en-US" altLang="en-US"/>
          </a:p>
        </p:txBody>
      </p:sp>
    </p:spTree>
    <p:extLst>
      <p:ext uri="{BB962C8B-B14F-4D97-AF65-F5344CB8AC3E}">
        <p14:creationId xmlns:p14="http://schemas.microsoft.com/office/powerpoint/2010/main" val="2008019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dirty="0" smtClean="0"/>
              <a:t/>
            </a:r>
            <a:br>
              <a:rPr lang="en-US" altLang="en-US" dirty="0" smtClean="0"/>
            </a:br>
            <a:r>
              <a:rPr lang="en-US" altLang="en-US" dirty="0" smtClean="0"/>
              <a:t>How the Price Helps</a:t>
            </a:r>
            <a:br>
              <a:rPr lang="en-US" altLang="en-US" dirty="0" smtClean="0"/>
            </a:br>
            <a:endParaRPr lang="en-US" altLang="en-US" dirty="0" smtClean="0"/>
          </a:p>
        </p:txBody>
      </p:sp>
      <p:sp>
        <p:nvSpPr>
          <p:cNvPr id="38915" name="Content Placeholder 2"/>
          <p:cNvSpPr>
            <a:spLocks noGrp="1"/>
          </p:cNvSpPr>
          <p:nvPr>
            <p:ph idx="1"/>
          </p:nvPr>
        </p:nvSpPr>
        <p:spPr>
          <a:xfrm>
            <a:off x="457200" y="1600200"/>
            <a:ext cx="7848600" cy="4525963"/>
          </a:xfrm>
        </p:spPr>
        <p:txBody>
          <a:bodyPr/>
          <a:lstStyle/>
          <a:p>
            <a:pPr eaLnBrk="1" hangingPunct="1"/>
            <a:r>
              <a:rPr lang="en-US" altLang="en-US" smtClean="0"/>
              <a:t>   First, the free market arrives at the equilibrium price, without any government intervention necessary.</a:t>
            </a:r>
          </a:p>
          <a:p>
            <a:pPr eaLnBrk="1" hangingPunct="1"/>
            <a:endParaRPr lang="en-US" altLang="en-US" smtClean="0"/>
          </a:p>
          <a:p>
            <a:pPr eaLnBrk="1" hangingPunct="1"/>
            <a:r>
              <a:rPr lang="en-US" altLang="en-US" smtClean="0"/>
              <a:t>   Then, that price gets the right quantity. So price does matter.</a:t>
            </a:r>
          </a:p>
          <a:p>
            <a:pPr eaLnBrk="1" hangingPunct="1"/>
            <a:endParaRPr lang="en-US" altLang="en-US" smtClean="0"/>
          </a:p>
          <a:p>
            <a:pPr eaLnBrk="1" hangingPunct="1"/>
            <a:r>
              <a:rPr lang="en-US" altLang="en-US" smtClean="0"/>
              <a:t>   How would the government know that the optimal quantity is 200,000?</a:t>
            </a:r>
          </a:p>
          <a:p>
            <a:pPr eaLnBrk="1" hangingPunct="1"/>
            <a:endParaRPr lang="en-US" altLang="en-US" sz="2000" smtClean="0"/>
          </a:p>
          <a:p>
            <a:pPr eaLnBrk="1" hangingPunct="1"/>
            <a:r>
              <a:rPr lang="en-US" altLang="en-US" sz="2000" smtClean="0"/>
              <a:t> </a:t>
            </a: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C12A40-29E0-4F1F-A168-DA6B6EB05499}" type="slidenum">
              <a:rPr lang="en-US" altLang="en-US"/>
              <a:pPr eaLnBrk="1" hangingPunct="1"/>
              <a:t>38</a:t>
            </a:fld>
            <a:endParaRPr lang="en-US" altLang="en-US"/>
          </a:p>
        </p:txBody>
      </p:sp>
    </p:spTree>
    <p:extLst>
      <p:ext uri="{BB962C8B-B14F-4D97-AF65-F5344CB8AC3E}">
        <p14:creationId xmlns:p14="http://schemas.microsoft.com/office/powerpoint/2010/main" val="3359259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5867400" cy="1143000"/>
          </a:xfrm>
        </p:spPr>
        <p:txBody>
          <a:bodyPr/>
          <a:lstStyle/>
          <a:p>
            <a:pPr eaLnBrk="1" hangingPunct="1"/>
            <a:r>
              <a:rPr lang="en-US" altLang="en-US" smtClean="0"/>
              <a:t>How Price Helps</a:t>
            </a:r>
            <a:br>
              <a:rPr lang="en-US" altLang="en-US" smtClean="0"/>
            </a:br>
            <a:endParaRPr lang="en-US" altLang="en-US" smtClean="0"/>
          </a:p>
        </p:txBody>
      </p:sp>
      <p:sp>
        <p:nvSpPr>
          <p:cNvPr id="49155" name="Content Placeholder 2"/>
          <p:cNvSpPr>
            <a:spLocks noGrp="1"/>
          </p:cNvSpPr>
          <p:nvPr>
            <p:ph idx="1"/>
          </p:nvPr>
        </p:nvSpPr>
        <p:spPr>
          <a:xfrm>
            <a:off x="457200" y="1493837"/>
            <a:ext cx="6019800" cy="4525963"/>
          </a:xfrm>
        </p:spPr>
        <p:txBody>
          <a:bodyPr/>
          <a:lstStyle/>
          <a:p>
            <a:pPr eaLnBrk="1" hangingPunct="1"/>
            <a:r>
              <a:rPr lang="en-US" altLang="en-US" dirty="0"/>
              <a:t> </a:t>
            </a:r>
            <a:r>
              <a:rPr lang="en-US" altLang="en-US" dirty="0" smtClean="0"/>
              <a:t> The free market, unlike the government, needs very little information.</a:t>
            </a:r>
          </a:p>
          <a:p>
            <a:pPr eaLnBrk="1" hangingPunct="1"/>
            <a:endParaRPr lang="en-US" altLang="en-US" sz="2000" dirty="0"/>
          </a:p>
          <a:p>
            <a:pPr eaLnBrk="1" hangingPunct="1"/>
            <a:r>
              <a:rPr lang="en-US" altLang="en-US" dirty="0" smtClean="0"/>
              <a:t>  The free market maximizes surplus without the need for government intervention.</a:t>
            </a:r>
          </a:p>
          <a:p>
            <a:pPr eaLnBrk="1" hangingPunct="1"/>
            <a:endParaRPr lang="en-US" altLang="en-US" sz="2000" dirty="0"/>
          </a:p>
          <a:p>
            <a:pPr eaLnBrk="1" hangingPunct="1"/>
            <a:r>
              <a:rPr lang="en-US" altLang="en-US" dirty="0" smtClean="0"/>
              <a:t>  This is a modern interpretation of Adam Smith’s idea of The Invisible Hand in his 1776 book, </a:t>
            </a:r>
            <a:r>
              <a:rPr lang="en-US" altLang="en-US" i="1" dirty="0" smtClean="0"/>
              <a:t>The Wealth of Nations</a:t>
            </a:r>
            <a:r>
              <a:rPr lang="en-US" altLang="en-US" dirty="0" smtClean="0"/>
              <a:t>. </a:t>
            </a:r>
            <a:r>
              <a:rPr lang="en-US" altLang="en-US" dirty="0" smtClean="0">
                <a:hlinkClick r:id="rId3"/>
              </a:rPr>
              <a:t>Hayek</a:t>
            </a:r>
            <a:r>
              <a:rPr lang="en-US" altLang="en-US" dirty="0" smtClean="0"/>
              <a:t> </a:t>
            </a:r>
            <a:r>
              <a:rPr lang="en-US" altLang="en-US" dirty="0" smtClean="0"/>
              <a:t>too.   (</a:t>
            </a:r>
            <a:r>
              <a:rPr lang="en-US" altLang="en-US" dirty="0" smtClean="0">
                <a:hlinkClick r:id="rId4"/>
              </a:rPr>
              <a:t>Keynes</a:t>
            </a:r>
            <a:r>
              <a:rPr lang="en-US" altLang="en-US" dirty="0" smtClean="0"/>
              <a:t>- </a:t>
            </a:r>
            <a:r>
              <a:rPr lang="en-US" altLang="en-US" dirty="0" smtClean="0">
                <a:hlinkClick r:id="rId5"/>
              </a:rPr>
              <a:t>Hayek </a:t>
            </a:r>
            <a:r>
              <a:rPr lang="en-US" altLang="en-US" dirty="0" smtClean="0"/>
              <a:t> rap video) </a:t>
            </a:r>
            <a:r>
              <a:rPr lang="en-US" altLang="en-US" sz="2000" dirty="0" smtClean="0"/>
              <a:t>  </a:t>
            </a:r>
          </a:p>
        </p:txBody>
      </p:sp>
      <p:sp>
        <p:nvSpPr>
          <p:cNvPr id="491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F7AA0D-F422-4B1B-BA5E-24555D313375}" type="slidenum">
              <a:rPr lang="en-US" altLang="en-US"/>
              <a:pPr eaLnBrk="1" hangingPunct="1"/>
              <a:t>39</a:t>
            </a:fld>
            <a:endParaRPr lang="en-US" altLang="en-US"/>
          </a:p>
        </p:txBody>
      </p:sp>
      <p:pic>
        <p:nvPicPr>
          <p:cNvPr id="49157" name="Picture 5" descr="C:\_G406_Regulation_Office\chapters\01-market-optimality\haye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011237"/>
            <a:ext cx="18288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descr="C:\_G406_Regulation_Office\chapters\01-market-optimality\keyn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121150"/>
            <a:ext cx="1828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24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6472F4-9026-4533-AF68-D14F0F235607}" type="slidenum">
              <a:rPr lang="en-US" altLang="en-US">
                <a:solidFill>
                  <a:srgbClr val="000000"/>
                </a:solidFill>
              </a:rPr>
              <a:pPr eaLnBrk="1" hangingPunct="1"/>
              <a:t>4</a:t>
            </a:fld>
            <a:endParaRPr lang="en-US" altLang="en-US">
              <a:solidFill>
                <a:srgbClr val="000000"/>
              </a:solidFill>
            </a:endParaRPr>
          </a:p>
        </p:txBody>
      </p:sp>
      <p:sp>
        <p:nvSpPr>
          <p:cNvPr id="5123" name="Rectangle 2"/>
          <p:cNvSpPr>
            <a:spLocks noGrp="1" noChangeArrowheads="1"/>
          </p:cNvSpPr>
          <p:nvPr>
            <p:ph type="title"/>
          </p:nvPr>
        </p:nvSpPr>
        <p:spPr>
          <a:xfrm>
            <a:off x="457200" y="0"/>
            <a:ext cx="8229600" cy="1143000"/>
          </a:xfrm>
        </p:spPr>
        <p:txBody>
          <a:bodyPr/>
          <a:lstStyle/>
          <a:p>
            <a:pPr eaLnBrk="1" hangingPunct="1">
              <a:lnSpc>
                <a:spcPct val="80000"/>
              </a:lnSpc>
            </a:pPr>
            <a:r>
              <a:rPr lang="en-US" altLang="en-US" dirty="0"/>
              <a:t>Surplus Maximization</a:t>
            </a:r>
            <a:endParaRPr lang="en-US" altLang="en-US" dirty="0" smtClean="0"/>
          </a:p>
        </p:txBody>
      </p:sp>
      <p:sp>
        <p:nvSpPr>
          <p:cNvPr id="5124" name="Rectangle 3"/>
          <p:cNvSpPr>
            <a:spLocks noGrp="1" noChangeArrowheads="1"/>
          </p:cNvSpPr>
          <p:nvPr>
            <p:ph type="body" idx="1"/>
          </p:nvPr>
        </p:nvSpPr>
        <p:spPr>
          <a:xfrm>
            <a:off x="381000" y="1447800"/>
            <a:ext cx="8534400" cy="4724400"/>
          </a:xfrm>
        </p:spPr>
        <p:txBody>
          <a:bodyPr/>
          <a:lstStyle/>
          <a:p>
            <a:pPr lvl="0" eaLnBrk="1" hangingPunct="1">
              <a:spcBef>
                <a:spcPct val="0"/>
              </a:spcBef>
            </a:pPr>
            <a:r>
              <a:rPr lang="en-US" altLang="en-US" sz="2000" kern="1200" dirty="0" smtClean="0">
                <a:solidFill>
                  <a:srgbClr val="000000"/>
                </a:solidFill>
                <a:latin typeface="Arial" charset="0"/>
              </a:rPr>
              <a:t>  </a:t>
            </a:r>
            <a:r>
              <a:rPr lang="en-US" altLang="en-US" sz="2000" kern="1200" dirty="0" smtClean="0">
                <a:solidFill>
                  <a:srgbClr val="000000"/>
                </a:solidFill>
              </a:rPr>
              <a:t>How </a:t>
            </a:r>
            <a:r>
              <a:rPr lang="en-US" altLang="en-US" sz="2000" kern="1200" dirty="0">
                <a:solidFill>
                  <a:srgbClr val="000000"/>
                </a:solidFill>
              </a:rPr>
              <a:t>should we decide whether a regulation is good, or bad?</a:t>
            </a:r>
          </a:p>
          <a:p>
            <a:pPr lvl="0" eaLnBrk="1" hangingPunct="1">
              <a:spcBef>
                <a:spcPct val="0"/>
              </a:spcBef>
            </a:pPr>
            <a:endParaRPr lang="en-US" altLang="en-US" sz="2000" kern="1200" dirty="0">
              <a:solidFill>
                <a:srgbClr val="000000"/>
              </a:solidFill>
            </a:endParaRPr>
          </a:p>
          <a:p>
            <a:pPr lvl="0" eaLnBrk="1" hangingPunct="1">
              <a:spcBef>
                <a:spcPct val="0"/>
              </a:spcBef>
            </a:pPr>
            <a:r>
              <a:rPr lang="en-US" altLang="en-US" sz="2000" kern="1200" dirty="0">
                <a:solidFill>
                  <a:srgbClr val="000000"/>
                </a:solidFill>
              </a:rPr>
              <a:t>  The first step is to choose some valuation rule— some way to </a:t>
            </a:r>
            <a:r>
              <a:rPr lang="en-US" altLang="en-US" sz="2000" kern="1200" dirty="0" smtClean="0">
                <a:solidFill>
                  <a:srgbClr val="000000"/>
                </a:solidFill>
              </a:rPr>
              <a:t>compare </a:t>
            </a:r>
            <a:r>
              <a:rPr lang="en-US" altLang="en-US" sz="2000" kern="1200" dirty="0">
                <a:solidFill>
                  <a:srgbClr val="000000"/>
                </a:solidFill>
              </a:rPr>
              <a:t>two policies, and, if possible, to assign numerical values to </a:t>
            </a:r>
            <a:r>
              <a:rPr lang="en-US" altLang="en-US" sz="2000" kern="1200" dirty="0" smtClean="0">
                <a:solidFill>
                  <a:srgbClr val="000000"/>
                </a:solidFill>
              </a:rPr>
              <a:t>how good </a:t>
            </a:r>
            <a:r>
              <a:rPr lang="en-US" altLang="en-US" sz="2000" kern="1200" dirty="0">
                <a:solidFill>
                  <a:srgbClr val="000000"/>
                </a:solidFill>
              </a:rPr>
              <a:t>each policy is.</a:t>
            </a:r>
          </a:p>
          <a:p>
            <a:pPr lvl="0" eaLnBrk="1" hangingPunct="1">
              <a:spcBef>
                <a:spcPct val="0"/>
              </a:spcBef>
            </a:pPr>
            <a:endParaRPr lang="en-US" altLang="en-US" sz="2000" kern="1200" dirty="0">
              <a:solidFill>
                <a:srgbClr val="000000"/>
              </a:solidFill>
            </a:endParaRPr>
          </a:p>
          <a:p>
            <a:pPr lvl="0" eaLnBrk="1" hangingPunct="1">
              <a:spcBef>
                <a:spcPct val="0"/>
              </a:spcBef>
            </a:pPr>
            <a:r>
              <a:rPr lang="en-US" altLang="en-US" sz="2000" kern="1200" dirty="0">
                <a:solidFill>
                  <a:srgbClr val="000000"/>
                </a:solidFill>
              </a:rPr>
              <a:t>  Suppose, for example, that we are trying to decide whether a </a:t>
            </a:r>
            <a:r>
              <a:rPr lang="en-US" altLang="en-US" sz="2000" kern="1200" dirty="0" smtClean="0">
                <a:solidFill>
                  <a:srgbClr val="000000"/>
                </a:solidFill>
              </a:rPr>
              <a:t>rule requiring </a:t>
            </a:r>
            <a:r>
              <a:rPr lang="en-US" altLang="en-US" sz="2000" kern="1200" dirty="0">
                <a:solidFill>
                  <a:srgbClr val="000000"/>
                </a:solidFill>
              </a:rPr>
              <a:t>the arsenic level in drinking water to be less than 23 </a:t>
            </a:r>
            <a:r>
              <a:rPr lang="en-US" altLang="en-US" sz="2000" kern="1200" dirty="0" smtClean="0">
                <a:solidFill>
                  <a:srgbClr val="000000"/>
                </a:solidFill>
              </a:rPr>
              <a:t>parts per </a:t>
            </a:r>
            <a:r>
              <a:rPr lang="en-US" altLang="en-US" sz="2000" kern="1200" dirty="0">
                <a:solidFill>
                  <a:srgbClr val="000000"/>
                </a:solidFill>
              </a:rPr>
              <a:t>billion is a good rule or not.</a:t>
            </a:r>
          </a:p>
          <a:p>
            <a:pPr lvl="0" eaLnBrk="1" hangingPunct="1">
              <a:spcBef>
                <a:spcPct val="0"/>
              </a:spcBef>
            </a:pPr>
            <a:endParaRPr lang="en-US" altLang="en-US" sz="2000" kern="1200" dirty="0">
              <a:solidFill>
                <a:srgbClr val="000000"/>
              </a:solidFill>
            </a:endParaRPr>
          </a:p>
          <a:p>
            <a:pPr lvl="0" eaLnBrk="1" hangingPunct="1">
              <a:spcBef>
                <a:spcPct val="0"/>
              </a:spcBef>
            </a:pPr>
            <a:r>
              <a:rPr lang="en-US" altLang="en-US" sz="2000" kern="1200" dirty="0">
                <a:solidFill>
                  <a:srgbClr val="000000"/>
                </a:solidFill>
              </a:rPr>
              <a:t>  The standard valuation rule used by economists is what I shall </a:t>
            </a:r>
            <a:r>
              <a:rPr lang="en-US" altLang="en-US" sz="2000" kern="1200" dirty="0" smtClean="0">
                <a:solidFill>
                  <a:srgbClr val="000000"/>
                </a:solidFill>
              </a:rPr>
              <a:t>call </a:t>
            </a:r>
            <a:r>
              <a:rPr lang="en-US" altLang="en-US" sz="2000" b="1" kern="1200" dirty="0" smtClean="0">
                <a:solidFill>
                  <a:srgbClr val="000000"/>
                </a:solidFill>
              </a:rPr>
              <a:t>surplus </a:t>
            </a:r>
            <a:r>
              <a:rPr lang="en-US" altLang="en-US" sz="2000" b="1" kern="1200" dirty="0">
                <a:solidFill>
                  <a:srgbClr val="000000"/>
                </a:solidFill>
              </a:rPr>
              <a:t>maximization</a:t>
            </a:r>
            <a:r>
              <a:rPr lang="en-US" altLang="en-US" sz="2000" b="1" kern="1200" dirty="0" smtClean="0">
                <a:solidFill>
                  <a:srgbClr val="000000"/>
                </a:solidFill>
              </a:rPr>
              <a:t>.</a:t>
            </a:r>
          </a:p>
          <a:p>
            <a:pPr lvl="0" eaLnBrk="1" hangingPunct="1">
              <a:spcBef>
                <a:spcPct val="0"/>
              </a:spcBef>
            </a:pPr>
            <a:endParaRPr lang="en-US" altLang="en-US" sz="2000" b="1" kern="1200" dirty="0">
              <a:solidFill>
                <a:srgbClr val="000000"/>
              </a:solidFill>
            </a:endParaRPr>
          </a:p>
          <a:p>
            <a:pPr lvl="0" eaLnBrk="1" hangingPunct="1">
              <a:spcBef>
                <a:spcPct val="0"/>
              </a:spcBef>
            </a:pPr>
            <a:r>
              <a:rPr lang="en-US" altLang="en-US" sz="2000" kern="1200" dirty="0">
                <a:solidFill>
                  <a:srgbClr val="000000"/>
                </a:solidFill>
              </a:rPr>
              <a:t>  The idea is simple. Add up how much each person who likes </a:t>
            </a:r>
            <a:r>
              <a:rPr lang="en-US" altLang="en-US" sz="2000" kern="1200" dirty="0" smtClean="0">
                <a:solidFill>
                  <a:srgbClr val="000000"/>
                </a:solidFill>
              </a:rPr>
              <a:t>the regulation </a:t>
            </a:r>
            <a:r>
              <a:rPr lang="en-US" altLang="en-US" sz="2000" kern="1200" dirty="0">
                <a:solidFill>
                  <a:srgbClr val="000000"/>
                </a:solidFill>
              </a:rPr>
              <a:t>would pay to have it, and subtract out how much </a:t>
            </a:r>
            <a:r>
              <a:rPr lang="en-US" altLang="en-US" sz="2000" kern="1200" dirty="0" smtClean="0">
                <a:solidFill>
                  <a:srgbClr val="000000"/>
                </a:solidFill>
              </a:rPr>
              <a:t>each person </a:t>
            </a:r>
            <a:r>
              <a:rPr lang="en-US" altLang="en-US" sz="2000" kern="1200" dirty="0">
                <a:solidFill>
                  <a:srgbClr val="000000"/>
                </a:solidFill>
              </a:rPr>
              <a:t>who dislikes the regulation would need to be paid to accept it</a:t>
            </a:r>
            <a:r>
              <a:rPr lang="en-US" altLang="en-US" sz="2000" kern="1200" dirty="0" smtClean="0">
                <a:solidFill>
                  <a:srgbClr val="000000"/>
                </a:solidFill>
              </a:rPr>
              <a:t>.</a:t>
            </a:r>
          </a:p>
          <a:p>
            <a:pPr lvl="0" eaLnBrk="1" hangingPunct="1">
              <a:spcBef>
                <a:spcPct val="0"/>
              </a:spcBef>
            </a:pPr>
            <a:endParaRPr lang="en-US" altLang="en-US" sz="2000" kern="1200" dirty="0">
              <a:solidFill>
                <a:srgbClr val="000000"/>
              </a:solidFill>
            </a:endParaRPr>
          </a:p>
          <a:p>
            <a:pPr lvl="0" eaLnBrk="1" hangingPunct="1">
              <a:spcBef>
                <a:spcPct val="0"/>
              </a:spcBef>
            </a:pPr>
            <a:r>
              <a:rPr lang="en-US" altLang="en-US" sz="2000" kern="1200" dirty="0">
                <a:solidFill>
                  <a:srgbClr val="000000"/>
                </a:solidFill>
              </a:rPr>
              <a:t>  </a:t>
            </a:r>
            <a:r>
              <a:rPr lang="en-US" altLang="en-US" sz="2000" kern="1200" dirty="0" smtClean="0">
                <a:solidFill>
                  <a:srgbClr val="000000"/>
                </a:solidFill>
              </a:rPr>
              <a:t>If </a:t>
            </a:r>
            <a:r>
              <a:rPr lang="en-US" altLang="en-US" sz="2000" kern="1200" dirty="0">
                <a:solidFill>
                  <a:srgbClr val="000000"/>
                </a:solidFill>
              </a:rPr>
              <a:t>the resulting number is positive, adopt the regulation</a:t>
            </a:r>
            <a:r>
              <a:rPr lang="en-US" altLang="en-US" sz="2000" kern="1200" dirty="0" smtClean="0">
                <a:solidFill>
                  <a:srgbClr val="000000"/>
                </a:solidFill>
              </a:rPr>
              <a:t>.</a:t>
            </a:r>
            <a:endParaRPr lang="en-US" altLang="en-US" sz="2000" kern="1200" dirty="0">
              <a:solidFill>
                <a:srgbClr val="000000"/>
              </a:solidFill>
            </a:endParaRPr>
          </a:p>
        </p:txBody>
      </p:sp>
    </p:spTree>
    <p:extLst>
      <p:ext uri="{BB962C8B-B14F-4D97-AF65-F5344CB8AC3E}">
        <p14:creationId xmlns:p14="http://schemas.microsoft.com/office/powerpoint/2010/main" val="491678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smtClean="0"/>
              <a:t>The Invisible Hand (see </a:t>
            </a:r>
            <a:r>
              <a:rPr lang="en-US" altLang="en-US" dirty="0" smtClean="0">
                <a:hlinkClick r:id="rId3"/>
              </a:rPr>
              <a:t>Joyce</a:t>
            </a:r>
            <a:r>
              <a:rPr lang="en-US" altLang="en-US" dirty="0" smtClean="0"/>
              <a:t>)</a:t>
            </a:r>
          </a:p>
        </p:txBody>
      </p:sp>
      <p:sp>
        <p:nvSpPr>
          <p:cNvPr id="33795" name="Content Placeholder 2"/>
          <p:cNvSpPr>
            <a:spLocks noGrp="1"/>
          </p:cNvSpPr>
          <p:nvPr>
            <p:ph idx="1"/>
          </p:nvPr>
        </p:nvSpPr>
        <p:spPr>
          <a:xfrm>
            <a:off x="381000" y="1524000"/>
            <a:ext cx="8382000" cy="4525963"/>
          </a:xfrm>
        </p:spPr>
        <p:txBody>
          <a:bodyPr/>
          <a:lstStyle/>
          <a:p>
            <a:r>
              <a:rPr lang="en-US" altLang="en-US"/>
              <a:t>    </a:t>
            </a:r>
            <a:r>
              <a:rPr lang="en-US" altLang="en-US" smtClean="0"/>
              <a:t>“...Every </a:t>
            </a:r>
            <a:r>
              <a:rPr lang="en-US" altLang="en-US"/>
              <a:t>individual necessarily labours to render the annual revenue of the society as great as he can. He generally, indeed, neither intends to promote the public interest, nor knows how much he is promoting it</a:t>
            </a:r>
            <a:r>
              <a:rPr lang="en-US" altLang="en-US" smtClean="0"/>
              <a:t>.</a:t>
            </a:r>
          </a:p>
          <a:p>
            <a:r>
              <a:rPr lang="en-US" altLang="en-US" smtClean="0"/>
              <a:t>...</a:t>
            </a:r>
            <a:r>
              <a:rPr lang="en-US" altLang="en-US" smtClean="0">
                <a:solidFill>
                  <a:srgbClr val="FF0000"/>
                </a:solidFill>
              </a:rPr>
              <a:t>He </a:t>
            </a:r>
            <a:r>
              <a:rPr lang="en-US" altLang="en-US">
                <a:solidFill>
                  <a:srgbClr val="FF0000"/>
                </a:solidFill>
              </a:rPr>
              <a:t>is in this, as in many other cases, led by an invisible hand to promote an end which was no part of his intention</a:t>
            </a:r>
            <a:r>
              <a:rPr lang="en-US" altLang="en-US" smtClean="0">
                <a:solidFill>
                  <a:srgbClr val="FF0000"/>
                </a:solidFill>
              </a:rPr>
              <a:t>.</a:t>
            </a:r>
          </a:p>
          <a:p>
            <a:r>
              <a:rPr lang="en-US" altLang="en-US">
                <a:solidFill>
                  <a:srgbClr val="7030A0"/>
                </a:solidFill>
              </a:rPr>
              <a:t> </a:t>
            </a:r>
            <a:r>
              <a:rPr lang="en-US" altLang="en-US" smtClean="0">
                <a:solidFill>
                  <a:srgbClr val="7030A0"/>
                </a:solidFill>
              </a:rPr>
              <a:t>  </a:t>
            </a:r>
            <a:r>
              <a:rPr lang="en-US" altLang="en-US">
                <a:solidFill>
                  <a:srgbClr val="7030A0"/>
                </a:solidFill>
              </a:rPr>
              <a:t>Nor is it always the worse for the society that it was no part of it. By pursuing his own interest he frequently promotes that of the society more effectually than when he really intends to promote it</a:t>
            </a:r>
            <a:r>
              <a:rPr lang="en-US" altLang="en-US" smtClean="0">
                <a:solidFill>
                  <a:srgbClr val="7030A0"/>
                </a:solidFill>
              </a:rPr>
              <a:t>.”</a:t>
            </a:r>
            <a:endParaRPr lang="en-US" altLang="en-US" dirty="0" smtClean="0">
              <a:solidFill>
                <a:srgbClr val="7030A0"/>
              </a:solidFill>
            </a:endParaRPr>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932EF3-E3C2-4B0B-91A7-C9AFA7542D7B}" type="slidenum">
              <a:rPr lang="en-US" altLang="en-US"/>
              <a:pPr eaLnBrk="1" hangingPunct="1"/>
              <a:t>40</a:t>
            </a:fld>
            <a:endParaRPr lang="en-US" altLang="en-US"/>
          </a:p>
        </p:txBody>
      </p:sp>
    </p:spTree>
    <p:extLst>
      <p:ext uri="{BB962C8B-B14F-4D97-AF65-F5344CB8AC3E}">
        <p14:creationId xmlns:p14="http://schemas.microsoft.com/office/powerpoint/2010/main" val="1914973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0"/>
            <a:ext cx="8229600" cy="1143000"/>
          </a:xfrm>
        </p:spPr>
        <p:txBody>
          <a:bodyPr/>
          <a:lstStyle/>
          <a:p>
            <a:pPr eaLnBrk="1" hangingPunct="1"/>
            <a:r>
              <a:rPr lang="en-US" altLang="en-US" dirty="0" smtClean="0"/>
              <a:t>A Price Ceiling (rent control)</a:t>
            </a:r>
          </a:p>
        </p:txBody>
      </p:sp>
      <p:sp>
        <p:nvSpPr>
          <p:cNvPr id="399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9C812B-EA9F-4393-8573-44EE1FD77267}" type="slidenum">
              <a:rPr lang="en-US" altLang="en-US"/>
              <a:pPr eaLnBrk="1" hangingPunct="1"/>
              <a:t>41</a:t>
            </a:fld>
            <a:endParaRPr lang="en-US" altLang="en-US"/>
          </a:p>
        </p:txBody>
      </p:sp>
      <p:pic>
        <p:nvPicPr>
          <p:cNvPr id="39940"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676400"/>
            <a:ext cx="7683500" cy="4876800"/>
          </a:xfrm>
          <a:noFill/>
        </p:spPr>
      </p:pic>
      <p:sp>
        <p:nvSpPr>
          <p:cNvPr id="2" name="Rectangle 1"/>
          <p:cNvSpPr/>
          <p:nvPr/>
        </p:nvSpPr>
        <p:spPr>
          <a:xfrm>
            <a:off x="5105400" y="5791200"/>
            <a:ext cx="338554" cy="369332"/>
          </a:xfrm>
          <a:prstGeom prst="rect">
            <a:avLst/>
          </a:prstGeom>
        </p:spPr>
        <p:txBody>
          <a:bodyPr wrap="none">
            <a:spAutoFit/>
          </a:bodyPr>
          <a:lstStyle/>
          <a:p>
            <a:r>
              <a:rPr lang="en-US"/>
              <a:t>B</a:t>
            </a:r>
          </a:p>
        </p:txBody>
      </p:sp>
      <p:sp>
        <p:nvSpPr>
          <p:cNvPr id="3" name="Rectangle 2"/>
          <p:cNvSpPr/>
          <p:nvPr/>
        </p:nvSpPr>
        <p:spPr>
          <a:xfrm>
            <a:off x="3124200" y="5754414"/>
            <a:ext cx="338554" cy="369332"/>
          </a:xfrm>
          <a:prstGeom prst="rect">
            <a:avLst/>
          </a:prstGeom>
        </p:spPr>
        <p:txBody>
          <a:bodyPr wrap="none">
            <a:spAutoFit/>
          </a:bodyPr>
          <a:lstStyle/>
          <a:p>
            <a:r>
              <a:rPr lang="en-US"/>
              <a:t>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304800"/>
            <a:ext cx="9144000" cy="1143000"/>
          </a:xfrm>
        </p:spPr>
        <p:txBody>
          <a:bodyPr/>
          <a:lstStyle/>
          <a:p>
            <a:pPr eaLnBrk="1" hangingPunct="1"/>
            <a:r>
              <a:rPr lang="en-US" altLang="en-US" dirty="0" smtClean="0"/>
              <a:t>Price Ceiling--- Surplus Areas</a:t>
            </a:r>
            <a:br>
              <a:rPr lang="en-US" altLang="en-US" dirty="0" smtClean="0"/>
            </a:br>
            <a:endParaRPr lang="en-US" altLang="en-US" dirty="0" smtClean="0"/>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11921F-A7D2-49AE-BF12-FEFD8B64D601}" type="slidenum">
              <a:rPr lang="en-US" altLang="en-US"/>
              <a:pPr eaLnBrk="1" hangingPunct="1"/>
              <a:t>42</a:t>
            </a:fld>
            <a:endParaRPr lang="en-US" altLang="en-US"/>
          </a:p>
        </p:txBody>
      </p:sp>
      <p:pic>
        <p:nvPicPr>
          <p:cNvPr id="4096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1200" y="1752600"/>
            <a:ext cx="7823200" cy="44958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381000"/>
            <a:ext cx="9144000" cy="1143000"/>
          </a:xfrm>
        </p:spPr>
        <p:txBody>
          <a:bodyPr/>
          <a:lstStyle/>
          <a:p>
            <a:pPr eaLnBrk="1" hangingPunct="1"/>
            <a:r>
              <a:rPr lang="en-US" altLang="en-US" smtClean="0"/>
              <a:t>Rent Control</a:t>
            </a:r>
            <a:br>
              <a:rPr lang="en-US" altLang="en-US" smtClean="0"/>
            </a:br>
            <a:endParaRPr lang="en-US" altLang="en-US" smtClean="0"/>
          </a:p>
        </p:txBody>
      </p:sp>
      <p:sp>
        <p:nvSpPr>
          <p:cNvPr id="41987" name="Content Placeholder 2"/>
          <p:cNvSpPr>
            <a:spLocks noGrp="1"/>
          </p:cNvSpPr>
          <p:nvPr>
            <p:ph idx="1"/>
          </p:nvPr>
        </p:nvSpPr>
        <p:spPr>
          <a:xfrm>
            <a:off x="228600" y="1524000"/>
            <a:ext cx="8686800" cy="4525963"/>
          </a:xfrm>
        </p:spPr>
        <p:txBody>
          <a:bodyPr/>
          <a:lstStyle/>
          <a:p>
            <a:pPr eaLnBrk="1" hangingPunct="1"/>
            <a:r>
              <a:rPr lang="en-US" altLang="en-US" sz="2400" dirty="0"/>
              <a:t> </a:t>
            </a:r>
            <a:r>
              <a:rPr lang="en-US" altLang="en-US" sz="2400" dirty="0" smtClean="0"/>
              <a:t>   Landlords are supplying apartment units, and potential tenants are demanding them. As the price falls, the quantity of apartments demanded increases as more people prefer them to houses and want to live in the city, so the demand curve slopes down. </a:t>
            </a:r>
          </a:p>
          <a:p>
            <a:pPr eaLnBrk="1" hangingPunct="1"/>
            <a:endParaRPr lang="en-US" altLang="en-US" sz="2000" dirty="0" smtClean="0"/>
          </a:p>
          <a:p>
            <a:pPr eaLnBrk="1" hangingPunct="1"/>
            <a:r>
              <a:rPr lang="en-US" altLang="en-US" sz="2400" dirty="0"/>
              <a:t> </a:t>
            </a:r>
            <a:r>
              <a:rPr lang="en-US" altLang="en-US" sz="2400" dirty="0" smtClean="0"/>
              <a:t>   Should the supply curve be vertical, or should it slope up? It would be vertical if the quantity supplied of apartments did not depend on the price— perfectly inelastic, perfectly insensitive to price.</a:t>
            </a:r>
          </a:p>
          <a:p>
            <a:pPr eaLnBrk="1" hangingPunct="1"/>
            <a:endParaRPr lang="en-US" altLang="en-US" sz="2000" dirty="0" smtClean="0"/>
          </a:p>
          <a:p>
            <a:pPr eaLnBrk="1" hangingPunct="1"/>
            <a:r>
              <a:rPr lang="en-US" altLang="en-US" sz="2400" dirty="0"/>
              <a:t> </a:t>
            </a:r>
            <a:r>
              <a:rPr lang="en-US" altLang="en-US" sz="2400" dirty="0" smtClean="0"/>
              <a:t>   The regulation imposes a price ceiling.  That price ceiling is less than the free market price, so now the quantity landlords are willing to supply is less than the quantity tenants demand, the situation called excess demand.</a:t>
            </a: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3E159D-A881-494D-97AE-5F1D37346512}" type="slidenum">
              <a:rPr lang="en-US" altLang="en-US"/>
              <a:pPr eaLnBrk="1" hangingPunct="1"/>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04800" y="304800"/>
            <a:ext cx="8229600" cy="1143000"/>
          </a:xfrm>
        </p:spPr>
        <p:txBody>
          <a:bodyPr/>
          <a:lstStyle/>
          <a:p>
            <a:pPr eaLnBrk="1" hangingPunct="1"/>
            <a:r>
              <a:rPr lang="en-US" altLang="en-US" smtClean="0"/>
              <a:t>More Rent Control</a:t>
            </a:r>
            <a:br>
              <a:rPr lang="en-US" altLang="en-US" smtClean="0"/>
            </a:br>
            <a:endParaRPr lang="en-US" altLang="en-US" smtClean="0"/>
          </a:p>
        </p:txBody>
      </p:sp>
      <p:sp>
        <p:nvSpPr>
          <p:cNvPr id="43011" name="Content Placeholder 2"/>
          <p:cNvSpPr>
            <a:spLocks noGrp="1"/>
          </p:cNvSpPr>
          <p:nvPr>
            <p:ph idx="1"/>
          </p:nvPr>
        </p:nvSpPr>
        <p:spPr>
          <a:xfrm>
            <a:off x="457200" y="1600200"/>
            <a:ext cx="8229600" cy="4525963"/>
          </a:xfrm>
        </p:spPr>
        <p:txBody>
          <a:bodyPr/>
          <a:lstStyle/>
          <a:p>
            <a:pPr eaLnBrk="1" hangingPunct="1"/>
            <a:r>
              <a:rPr lang="en-US" altLang="en-US" sz="2400" dirty="0"/>
              <a:t> </a:t>
            </a:r>
            <a:r>
              <a:rPr lang="en-US" altLang="en-US" sz="2400" dirty="0" smtClean="0"/>
              <a:t>   In the free market, the quantity is Q∗, so the surpluses will only cover areas from the quantity 0 to the quantity Q∗. Consumers’ total beneﬁt (the tenants’) is the area under the demand curve from quantity 0 to quantity Q∗, but they have to pay P∗, so their surplus is the area between the demand curve and the P∗ ﬂat line, area A+B+C.  Producers’ total beneﬁt (the landlords’) is their revenue, P∗Q, but their surplus is the difference between that revenue and their costs, which is the area D+E+G between the supply curve and the P∗ ﬂat line.</a:t>
            </a:r>
          </a:p>
          <a:p>
            <a:pPr eaLnBrk="1" hangingPunct="1"/>
            <a:endParaRPr lang="en-US" altLang="en-US" sz="1200" dirty="0" smtClean="0"/>
          </a:p>
          <a:p>
            <a:pPr eaLnBrk="1" hangingPunct="1"/>
            <a:r>
              <a:rPr lang="en-US" altLang="en-US" sz="2000" dirty="0" smtClean="0"/>
              <a:t>CS (laissez faire) = A+B+C</a:t>
            </a:r>
          </a:p>
          <a:p>
            <a:pPr eaLnBrk="1" hangingPunct="1"/>
            <a:r>
              <a:rPr lang="en-US" altLang="en-US" sz="2000" dirty="0" smtClean="0"/>
              <a:t>PS (laissez faire) = D+E+G</a:t>
            </a:r>
          </a:p>
          <a:p>
            <a:pPr eaLnBrk="1" hangingPunct="1"/>
            <a:r>
              <a:rPr lang="en-US" altLang="en-US" sz="2000" dirty="0" smtClean="0"/>
              <a:t>TS (laissez faire) = A+B+C+D+E+G</a:t>
            </a:r>
          </a:p>
          <a:p>
            <a:pPr eaLnBrk="1" hangingPunct="1"/>
            <a:r>
              <a:rPr lang="en-US" altLang="en-US" sz="2000" dirty="0" smtClean="0"/>
              <a:t> </a:t>
            </a:r>
          </a:p>
        </p:txBody>
      </p:sp>
      <p:sp>
        <p:nvSpPr>
          <p:cNvPr id="430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F00D46-503D-40D9-B008-E1D4BE614295}" type="slidenum">
              <a:rPr lang="en-US" altLang="en-US"/>
              <a:pPr eaLnBrk="1" hangingPunct="1"/>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dirty="0" smtClean="0"/>
              <a:t>Still More Rent Control</a:t>
            </a:r>
          </a:p>
        </p:txBody>
      </p:sp>
      <p:sp>
        <p:nvSpPr>
          <p:cNvPr id="44035" name="Content Placeholder 2"/>
          <p:cNvSpPr>
            <a:spLocks noGrp="1"/>
          </p:cNvSpPr>
          <p:nvPr>
            <p:ph idx="1"/>
          </p:nvPr>
        </p:nvSpPr>
        <p:spPr>
          <a:xfrm>
            <a:off x="304800" y="1524000"/>
            <a:ext cx="8686800" cy="4525963"/>
          </a:xfrm>
        </p:spPr>
        <p:txBody>
          <a:bodyPr/>
          <a:lstStyle/>
          <a:p>
            <a:pPr eaLnBrk="1" hangingPunct="1"/>
            <a:r>
              <a:rPr lang="en-US" altLang="en-US" sz="2200" dirty="0"/>
              <a:t> </a:t>
            </a:r>
            <a:r>
              <a:rPr lang="en-US" altLang="en-US" sz="2200" dirty="0" smtClean="0"/>
              <a:t>   Figure out which areas are in producer surplus, consumer surplus, effects on third parties (for example, tax revenue), and total surplus in the regulated market.</a:t>
            </a:r>
          </a:p>
          <a:p>
            <a:pPr eaLnBrk="1" hangingPunct="1"/>
            <a:endParaRPr lang="en-US" altLang="en-US" sz="1200" dirty="0"/>
          </a:p>
          <a:p>
            <a:pPr eaLnBrk="1" hangingPunct="1"/>
            <a:r>
              <a:rPr lang="en-US" altLang="en-US" sz="1200" dirty="0" smtClean="0"/>
              <a:t>    </a:t>
            </a:r>
            <a:r>
              <a:rPr lang="en-US" altLang="en-US" sz="2200" dirty="0" smtClean="0"/>
              <a:t>With rent control, the quantity is Q</a:t>
            </a:r>
            <a:r>
              <a:rPr lang="en-US" altLang="en-US" sz="2200" baseline="-25000" dirty="0" smtClean="0"/>
              <a:t>1</a:t>
            </a:r>
            <a:r>
              <a:rPr lang="en-US" altLang="en-US" sz="2200" dirty="0" smtClean="0"/>
              <a:t>, so the surpluses will only cover areas from 0 </a:t>
            </a:r>
            <a:r>
              <a:rPr lang="en-US" altLang="en-US" sz="2200" smtClean="0"/>
              <a:t>to </a:t>
            </a:r>
            <a:r>
              <a:rPr lang="en-US" altLang="en-US" sz="2200"/>
              <a:t>Q</a:t>
            </a:r>
            <a:r>
              <a:rPr lang="en-US" altLang="en-US" sz="2200" baseline="-25000"/>
              <a:t>1</a:t>
            </a:r>
            <a:r>
              <a:rPr lang="en-US" altLang="en-US" sz="2200" smtClean="0"/>
              <a:t>. </a:t>
            </a:r>
            <a:r>
              <a:rPr lang="en-US" altLang="en-US" sz="2200" dirty="0" smtClean="0"/>
              <a:t>Consumers’ total benefit is the area under the demand curve from quantities 0 </a:t>
            </a:r>
            <a:r>
              <a:rPr lang="en-US" altLang="en-US" sz="2200" smtClean="0"/>
              <a:t>to </a:t>
            </a:r>
            <a:r>
              <a:rPr lang="en-US" altLang="en-US" sz="2200"/>
              <a:t>Q</a:t>
            </a:r>
            <a:r>
              <a:rPr lang="en-US" altLang="en-US" sz="2200" baseline="-25000"/>
              <a:t>1</a:t>
            </a:r>
            <a:r>
              <a:rPr lang="en-US" altLang="en-US" sz="2200" smtClean="0"/>
              <a:t>, </a:t>
            </a:r>
            <a:r>
              <a:rPr lang="en-US" altLang="en-US" sz="2200" dirty="0" smtClean="0"/>
              <a:t>but they have to pay  the rent-control price , so their surplus is the area A+B+D between the demand curve and the flat  price line. Producers’ total benefit (the landlords’) is their revenue, but their surplus is the difference between that revenue and their costs, the area G between the supply curve and the   flat price line.</a:t>
            </a:r>
          </a:p>
          <a:p>
            <a:pPr eaLnBrk="1" hangingPunct="1"/>
            <a:endParaRPr lang="en-US" altLang="en-US" sz="1200" dirty="0" smtClean="0"/>
          </a:p>
          <a:p>
            <a:pPr eaLnBrk="1" hangingPunct="1"/>
            <a:r>
              <a:rPr lang="en-US" altLang="en-US" sz="2000" dirty="0" smtClean="0"/>
              <a:t>CS (rent control) = A+B + D</a:t>
            </a:r>
          </a:p>
          <a:p>
            <a:pPr eaLnBrk="1" hangingPunct="1"/>
            <a:r>
              <a:rPr lang="en-US" altLang="en-US" sz="2000" dirty="0" smtClean="0"/>
              <a:t>PS (rent control) = G</a:t>
            </a:r>
          </a:p>
          <a:p>
            <a:pPr eaLnBrk="1" hangingPunct="1"/>
            <a:r>
              <a:rPr lang="en-US" altLang="en-US" sz="2000" dirty="0" smtClean="0"/>
              <a:t>TS (rent control) = A+ B +D+G</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9670D2-1F27-4EB3-92B9-5DE91044938B}" type="slidenum">
              <a:rPr lang="en-US" altLang="en-US"/>
              <a:pPr eaLnBrk="1" hangingPunct="1"/>
              <a:t>45</a:t>
            </a:fld>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5400" y="381000"/>
            <a:ext cx="9144000" cy="1143000"/>
          </a:xfrm>
        </p:spPr>
        <p:txBody>
          <a:bodyPr/>
          <a:lstStyle/>
          <a:p>
            <a:pPr eaLnBrk="1" hangingPunct="1"/>
            <a:r>
              <a:rPr lang="en-US" altLang="en-US" smtClean="0"/>
              <a:t>Surplus Not Maximized</a:t>
            </a:r>
            <a:br>
              <a:rPr lang="en-US" altLang="en-US" smtClean="0"/>
            </a:br>
            <a:endParaRPr lang="en-US" altLang="en-US" smtClean="0"/>
          </a:p>
        </p:txBody>
      </p:sp>
      <p:sp>
        <p:nvSpPr>
          <p:cNvPr id="45059" name="Content Placeholder 2"/>
          <p:cNvSpPr>
            <a:spLocks noGrp="1"/>
          </p:cNvSpPr>
          <p:nvPr>
            <p:ph idx="1"/>
          </p:nvPr>
        </p:nvSpPr>
        <p:spPr>
          <a:xfrm>
            <a:off x="457200" y="1646237"/>
            <a:ext cx="8305800" cy="4525963"/>
          </a:xfrm>
        </p:spPr>
        <p:txBody>
          <a:bodyPr/>
          <a:lstStyle/>
          <a:p>
            <a:pPr eaLnBrk="1" hangingPunct="1"/>
            <a:r>
              <a:rPr lang="en-US" altLang="en-US" sz="2400" dirty="0"/>
              <a:t> </a:t>
            </a:r>
            <a:r>
              <a:rPr lang="en-US" altLang="en-US" sz="2400" dirty="0" smtClean="0"/>
              <a:t>   The free market has the biggest total surplus, because it includes all the areas in the regulated surplus plus C+E. This difference is called</a:t>
            </a:r>
            <a:r>
              <a:rPr lang="en-US" altLang="en-US" sz="2400" dirty="0"/>
              <a:t> </a:t>
            </a:r>
            <a:r>
              <a:rPr lang="en-US" altLang="en-US" sz="2400" dirty="0" smtClean="0"/>
              <a:t>the</a:t>
            </a:r>
            <a:r>
              <a:rPr lang="en-US" altLang="en-US" sz="2400" b="1" dirty="0" smtClean="0"/>
              <a:t> deadweight loss </a:t>
            </a:r>
            <a:r>
              <a:rPr lang="en-US" altLang="en-US" sz="2400" dirty="0" smtClean="0"/>
              <a:t>or</a:t>
            </a:r>
            <a:r>
              <a:rPr lang="en-US" altLang="en-US" sz="2400" b="1" dirty="0" smtClean="0"/>
              <a:t> triangle loss </a:t>
            </a:r>
            <a:r>
              <a:rPr lang="en-US" altLang="en-US" sz="2400" dirty="0" smtClean="0"/>
              <a:t>or</a:t>
            </a:r>
            <a:r>
              <a:rPr lang="en-US" altLang="en-US" sz="2400" b="1" dirty="0" smtClean="0"/>
              <a:t> allocative inefﬁciency</a:t>
            </a:r>
            <a:r>
              <a:rPr lang="en-US" altLang="en-US" sz="2400" dirty="0" smtClean="0"/>
              <a:t>.</a:t>
            </a:r>
          </a:p>
          <a:p>
            <a:pPr eaLnBrk="1" hangingPunct="1"/>
            <a:endParaRPr lang="en-US" altLang="en-US" sz="2400" dirty="0"/>
          </a:p>
          <a:p>
            <a:pPr eaLnBrk="1" hangingPunct="1"/>
            <a:r>
              <a:rPr lang="en-US" altLang="en-US" sz="2400" dirty="0" smtClean="0"/>
              <a:t>    Consumer surplus has risen by amount D-C because of rent control, but producer surplus has fallen by D+E. The losers lose more than the winners gain, so rent control does not maximize surplus.</a:t>
            </a:r>
          </a:p>
          <a:p>
            <a:pPr eaLnBrk="1" hangingPunct="1"/>
            <a:endParaRPr lang="en-US" altLang="en-US" sz="2400" dirty="0"/>
          </a:p>
          <a:p>
            <a:pPr eaLnBrk="1" hangingPunct="1"/>
            <a:r>
              <a:rPr lang="en-US" altLang="en-US" sz="2400" dirty="0" smtClean="0"/>
              <a:t>    The diagram doesn’t illustrate all the effects of </a:t>
            </a:r>
            <a:r>
              <a:rPr lang="en-US" altLang="en-US" sz="2400" smtClean="0"/>
              <a:t>rent control: besides the basic triangle loss, rationing could be inefficient. </a:t>
            </a:r>
            <a:endParaRPr lang="en-US" altLang="en-US" sz="2400" dirty="0" smtClean="0"/>
          </a:p>
          <a:p>
            <a:pPr eaLnBrk="1" hangingPunct="1"/>
            <a:r>
              <a:rPr lang="en-US" altLang="en-US" sz="2000" dirty="0" smtClean="0"/>
              <a:t> </a:t>
            </a: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9BE57A-CFEB-4A1C-97AF-06FA345A0C03}" type="slidenum">
              <a:rPr lang="en-US" altLang="en-US"/>
              <a:pPr eaLnBrk="1" hangingPunct="1"/>
              <a:t>46</a:t>
            </a:fld>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9144000" cy="1143000"/>
          </a:xfrm>
        </p:spPr>
        <p:txBody>
          <a:bodyPr/>
          <a:lstStyle/>
          <a:p>
            <a:pPr eaLnBrk="1" hangingPunct="1"/>
            <a:r>
              <a:rPr lang="en-US" altLang="en-US" dirty="0" smtClean="0"/>
              <a:t/>
            </a:r>
            <a:br>
              <a:rPr lang="en-US" altLang="en-US" dirty="0" smtClean="0"/>
            </a:br>
            <a:r>
              <a:rPr lang="en-US" altLang="en-US" dirty="0" smtClean="0"/>
              <a:t>Efﬁcient Rationing</a:t>
            </a:r>
            <a:br>
              <a:rPr lang="en-US" altLang="en-US" dirty="0" smtClean="0"/>
            </a:br>
            <a:endParaRPr lang="en-US" altLang="en-US" dirty="0" smtClean="0"/>
          </a:p>
        </p:txBody>
      </p:sp>
      <p:sp>
        <p:nvSpPr>
          <p:cNvPr id="46083" name="Content Placeholder 2"/>
          <p:cNvSpPr>
            <a:spLocks noGrp="1"/>
          </p:cNvSpPr>
          <p:nvPr>
            <p:ph idx="1"/>
          </p:nvPr>
        </p:nvSpPr>
        <p:spPr>
          <a:xfrm>
            <a:off x="381000" y="1676400"/>
            <a:ext cx="8382000" cy="4525963"/>
          </a:xfrm>
        </p:spPr>
        <p:txBody>
          <a:bodyPr/>
          <a:lstStyle/>
          <a:p>
            <a:pPr eaLnBrk="1" hangingPunct="1"/>
            <a:r>
              <a:rPr lang="en-US" altLang="en-US" sz="2400" dirty="0" smtClean="0"/>
              <a:t>   Our analysis above assumed that whichever consumer valued the apartment the most would get it, so the consumers left </a:t>
            </a:r>
            <a:r>
              <a:rPr lang="en-US" altLang="en-US" sz="2400" dirty="0" err="1" smtClean="0"/>
              <a:t>apartmentless</a:t>
            </a:r>
            <a:r>
              <a:rPr lang="en-US" altLang="en-US" sz="2400" dirty="0"/>
              <a:t> </a:t>
            </a:r>
            <a:r>
              <a:rPr lang="en-US" altLang="en-US" sz="2400" dirty="0" smtClean="0"/>
              <a:t>are the consumers with the lowest values.</a:t>
            </a:r>
          </a:p>
          <a:p>
            <a:pPr eaLnBrk="1" hangingPunct="1"/>
            <a:endParaRPr lang="en-US" altLang="en-US" sz="2400" dirty="0"/>
          </a:p>
          <a:p>
            <a:pPr eaLnBrk="1" hangingPunct="1"/>
            <a:r>
              <a:rPr lang="en-US" altLang="en-US" sz="2400" dirty="0" smtClean="0"/>
              <a:t>    That form of priority is efﬁcient rationing, because it gives the apartments to the people who value the good the most.</a:t>
            </a:r>
          </a:p>
          <a:p>
            <a:pPr eaLnBrk="1" hangingPunct="1"/>
            <a:endParaRPr lang="en-US" altLang="en-US" sz="2400" dirty="0"/>
          </a:p>
          <a:p>
            <a:pPr eaLnBrk="1" hangingPunct="1"/>
            <a:r>
              <a:rPr lang="en-US" altLang="en-US" sz="2400" dirty="0" smtClean="0"/>
              <a:t>    Any kind of excess demand or supply and rationing creates inefﬁciency but at least under efﬁcient rationing the deadweight loss is smaller. </a:t>
            </a:r>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82F7B2-21E4-4A52-B6E2-6F38860CF55F}" type="slidenum">
              <a:rPr lang="en-US" altLang="en-US"/>
              <a:pPr eaLnBrk="1" hangingPunct="1"/>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9144000" cy="1143000"/>
          </a:xfrm>
        </p:spPr>
        <p:txBody>
          <a:bodyPr/>
          <a:lstStyle/>
          <a:p>
            <a:pPr eaLnBrk="1" hangingPunct="1"/>
            <a:r>
              <a:rPr lang="en-US" altLang="en-US" smtClean="0"/>
              <a:t/>
            </a:r>
            <a:br>
              <a:rPr lang="en-US" altLang="en-US" smtClean="0"/>
            </a:br>
            <a:r>
              <a:rPr lang="en-US" altLang="en-US" smtClean="0"/>
              <a:t>  Three Kinds of Rationing</a:t>
            </a:r>
            <a:r>
              <a:rPr lang="en-US" altLang="en-US" dirty="0" smtClean="0"/>
              <a:t/>
            </a:r>
            <a:br>
              <a:rPr lang="en-US" altLang="en-US" dirty="0" smtClean="0"/>
            </a:br>
            <a:endParaRPr lang="en-US" altLang="en-US" dirty="0" smtClean="0"/>
          </a:p>
        </p:txBody>
      </p:sp>
      <p:sp>
        <p:nvSpPr>
          <p:cNvPr id="46083" name="Content Placeholder 2"/>
          <p:cNvSpPr>
            <a:spLocks noGrp="1"/>
          </p:cNvSpPr>
          <p:nvPr>
            <p:ph idx="1"/>
          </p:nvPr>
        </p:nvSpPr>
        <p:spPr>
          <a:xfrm>
            <a:off x="381000" y="1676400"/>
            <a:ext cx="8382000" cy="4525963"/>
          </a:xfrm>
        </p:spPr>
        <p:txBody>
          <a:bodyPr/>
          <a:lstStyle/>
          <a:p>
            <a:pPr eaLnBrk="1" hangingPunct="1"/>
            <a:r>
              <a:rPr lang="en-US" altLang="en-US" sz="2400" smtClean="0"/>
              <a:t>   </a:t>
            </a:r>
            <a:endParaRPr lang="en-US" altLang="en-US" sz="2400" dirty="0" smtClean="0"/>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82F7B2-21E4-4A52-B6E2-6F38860CF55F}" type="slidenum">
              <a:rPr lang="en-US" altLang="en-US"/>
              <a:pPr eaLnBrk="1" hangingPunct="1"/>
              <a:t>48</a:t>
            </a:fld>
            <a:endParaRPr lang="en-US" alt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253" y="1676400"/>
            <a:ext cx="4744164" cy="499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47800" y="5486400"/>
            <a:ext cx="530915" cy="369332"/>
          </a:xfrm>
          <a:prstGeom prst="rect">
            <a:avLst/>
          </a:prstGeom>
        </p:spPr>
        <p:txBody>
          <a:bodyPr wrap="none">
            <a:spAutoFit/>
          </a:bodyPr>
          <a:lstStyle/>
          <a:p>
            <a:r>
              <a:rPr lang="en-US"/>
              <a:t>OR</a:t>
            </a:r>
          </a:p>
        </p:txBody>
      </p:sp>
      <p:sp>
        <p:nvSpPr>
          <p:cNvPr id="3" name="Rectangle 2"/>
          <p:cNvSpPr/>
          <p:nvPr/>
        </p:nvSpPr>
        <p:spPr>
          <a:xfrm>
            <a:off x="1295400" y="6202363"/>
            <a:ext cx="530915" cy="369332"/>
          </a:xfrm>
          <a:prstGeom prst="rect">
            <a:avLst/>
          </a:prstGeom>
        </p:spPr>
        <p:txBody>
          <a:bodyPr wrap="none">
            <a:spAutoFit/>
          </a:bodyPr>
          <a:lstStyle/>
          <a:p>
            <a:r>
              <a:rPr lang="en-US"/>
              <a:t>OR</a:t>
            </a:r>
          </a:p>
        </p:txBody>
      </p:sp>
    </p:spTree>
    <p:extLst>
      <p:ext uri="{BB962C8B-B14F-4D97-AF65-F5344CB8AC3E}">
        <p14:creationId xmlns:p14="http://schemas.microsoft.com/office/powerpoint/2010/main" val="13019957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685800"/>
            <a:ext cx="9144000" cy="1143000"/>
          </a:xfrm>
        </p:spPr>
        <p:txBody>
          <a:bodyPr/>
          <a:lstStyle/>
          <a:p>
            <a:pPr eaLnBrk="1" hangingPunct="1"/>
            <a:r>
              <a:rPr lang="en-US" altLang="en-US" smtClean="0"/>
              <a:t>Quality</a:t>
            </a:r>
            <a:br>
              <a:rPr lang="en-US" altLang="en-US" smtClean="0"/>
            </a:br>
            <a:r>
              <a:rPr lang="en-US" altLang="en-US" smtClean="0"/>
              <a:t/>
            </a:r>
            <a:br>
              <a:rPr lang="en-US" altLang="en-US" smtClean="0"/>
            </a:br>
            <a:endParaRPr lang="en-US" altLang="en-US" smtClean="0"/>
          </a:p>
        </p:txBody>
      </p:sp>
      <p:sp>
        <p:nvSpPr>
          <p:cNvPr id="48131" name="Content Placeholder 2"/>
          <p:cNvSpPr>
            <a:spLocks noGrp="1"/>
          </p:cNvSpPr>
          <p:nvPr>
            <p:ph idx="1"/>
          </p:nvPr>
        </p:nvSpPr>
        <p:spPr>
          <a:xfrm>
            <a:off x="381000" y="1646237"/>
            <a:ext cx="8534400" cy="4525963"/>
          </a:xfrm>
        </p:spPr>
        <p:txBody>
          <a:bodyPr/>
          <a:lstStyle/>
          <a:p>
            <a:pPr eaLnBrk="1" hangingPunct="1"/>
            <a:r>
              <a:rPr lang="en-US" altLang="en-US" sz="2400" dirty="0" smtClean="0"/>
              <a:t>   Before rent control, landlords had to maintain the quality of their apartments to attract tenants willing to pay the equilibrium rent of $500. </a:t>
            </a:r>
          </a:p>
          <a:p>
            <a:pPr eaLnBrk="1" hangingPunct="1"/>
            <a:endParaRPr lang="en-US" altLang="en-US" sz="1200" dirty="0" smtClean="0"/>
          </a:p>
          <a:p>
            <a:pPr eaLnBrk="1" hangingPunct="1"/>
            <a:r>
              <a:rPr lang="en-US" altLang="en-US" sz="2400" dirty="0" smtClean="0"/>
              <a:t>   Rent control reduces the rent to $400, so even if the landlord stops maintaining the apartment he will still ﬁnd tenants willing to rent it.</a:t>
            </a:r>
          </a:p>
          <a:p>
            <a:pPr eaLnBrk="1" hangingPunct="1"/>
            <a:endParaRPr lang="en-US" altLang="en-US" sz="1200" dirty="0" smtClean="0"/>
          </a:p>
          <a:p>
            <a:pPr eaLnBrk="1" hangingPunct="1"/>
            <a:r>
              <a:rPr lang="en-US" altLang="en-US" sz="2400" dirty="0" smtClean="0"/>
              <a:t>  If quality falls enough, the rent of $400 actually becomes the equilibrium price and there is no excess demand, but there is still a surplus loss because of the inefﬁciently low level of quality.</a:t>
            </a:r>
          </a:p>
          <a:p>
            <a:pPr eaLnBrk="1" hangingPunct="1"/>
            <a:endParaRPr lang="en-US" altLang="en-US" sz="1200" dirty="0" smtClean="0"/>
          </a:p>
          <a:p>
            <a:pPr eaLnBrk="1" hangingPunct="1"/>
            <a:r>
              <a:rPr lang="en-US" altLang="en-US" sz="2400" dirty="0" smtClean="0"/>
              <a:t>    Rent control  can be used to illustrate   the most common criticism of surplus maximization: it ignores distribution.</a:t>
            </a:r>
          </a:p>
          <a:p>
            <a:pPr eaLnBrk="1" hangingPunct="1"/>
            <a:r>
              <a:rPr lang="en-US" altLang="en-US" sz="2000" dirty="0" smtClean="0"/>
              <a:t> </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527002-E032-4AD5-8C18-46E4017CDCED}" type="slidenum">
              <a:rPr lang="en-US" altLang="en-US"/>
              <a:pPr eaLnBrk="1" hangingPunct="1"/>
              <a:t>49</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6472F4-9026-4533-AF68-D14F0F235607}" type="slidenum">
              <a:rPr lang="en-US" altLang="en-US">
                <a:solidFill>
                  <a:srgbClr val="000000"/>
                </a:solidFill>
              </a:rPr>
              <a:pPr eaLnBrk="1" hangingPunct="1"/>
              <a:t>5</a:t>
            </a:fld>
            <a:endParaRPr lang="en-US" altLang="en-US">
              <a:solidFill>
                <a:srgbClr val="000000"/>
              </a:solidFill>
            </a:endParaRPr>
          </a:p>
        </p:txBody>
      </p:sp>
      <p:sp>
        <p:nvSpPr>
          <p:cNvPr id="5123" name="Rectangle 2"/>
          <p:cNvSpPr>
            <a:spLocks noGrp="1" noChangeArrowheads="1"/>
          </p:cNvSpPr>
          <p:nvPr>
            <p:ph type="title"/>
          </p:nvPr>
        </p:nvSpPr>
        <p:spPr>
          <a:xfrm>
            <a:off x="457200" y="0"/>
            <a:ext cx="8229600" cy="1143000"/>
          </a:xfrm>
        </p:spPr>
        <p:txBody>
          <a:bodyPr/>
          <a:lstStyle/>
          <a:p>
            <a:pPr eaLnBrk="1" hangingPunct="1">
              <a:lnSpc>
                <a:spcPct val="80000"/>
              </a:lnSpc>
            </a:pPr>
            <a:r>
              <a:rPr lang="en-US" altLang="en-US" dirty="0">
                <a:solidFill>
                  <a:srgbClr val="000000"/>
                </a:solidFill>
              </a:rPr>
              <a:t>Costs and Benefits</a:t>
            </a:r>
            <a:endParaRPr lang="en-US" altLang="en-US" dirty="0" smtClean="0"/>
          </a:p>
        </p:txBody>
      </p:sp>
      <p:sp>
        <p:nvSpPr>
          <p:cNvPr id="5124" name="Rectangle 3"/>
          <p:cNvSpPr>
            <a:spLocks noGrp="1" noChangeArrowheads="1"/>
          </p:cNvSpPr>
          <p:nvPr>
            <p:ph type="body" idx="1"/>
          </p:nvPr>
        </p:nvSpPr>
        <p:spPr>
          <a:xfrm>
            <a:off x="609600" y="1447800"/>
            <a:ext cx="8153400" cy="4953000"/>
          </a:xfrm>
        </p:spPr>
        <p:txBody>
          <a:bodyPr/>
          <a:lstStyle/>
          <a:p>
            <a:pPr lvl="0" eaLnBrk="1" hangingPunct="1">
              <a:spcBef>
                <a:spcPct val="0"/>
              </a:spcBef>
            </a:pPr>
            <a:r>
              <a:rPr lang="en-US" altLang="en-US" sz="2400" kern="1200" dirty="0">
                <a:solidFill>
                  <a:srgbClr val="000000"/>
                </a:solidFill>
              </a:rPr>
              <a:t> </a:t>
            </a:r>
            <a:r>
              <a:rPr lang="en-US" altLang="en-US" sz="2400" kern="1200" dirty="0" smtClean="0">
                <a:solidFill>
                  <a:srgbClr val="000000"/>
                </a:solidFill>
              </a:rPr>
              <a:t> Suppose </a:t>
            </a:r>
            <a:r>
              <a:rPr lang="en-US" altLang="en-US" sz="2400" kern="1200" dirty="0">
                <a:solidFill>
                  <a:srgbClr val="000000"/>
                </a:solidFill>
              </a:rPr>
              <a:t>Anderson and Brown want a stricter arsenic regulation </a:t>
            </a:r>
            <a:r>
              <a:rPr lang="en-US" altLang="en-US" sz="2400" kern="1200" dirty="0" smtClean="0">
                <a:solidFill>
                  <a:srgbClr val="000000"/>
                </a:solidFill>
              </a:rPr>
              <a:t>and would </a:t>
            </a:r>
            <a:r>
              <a:rPr lang="en-US" altLang="en-US" sz="2400" kern="1200" dirty="0">
                <a:solidFill>
                  <a:srgbClr val="000000"/>
                </a:solidFill>
              </a:rPr>
              <a:t>pay up to $30 and $70 to get it, whereas </a:t>
            </a:r>
            <a:r>
              <a:rPr lang="en-US" altLang="en-US" sz="2400" kern="1200" dirty="0" err="1">
                <a:solidFill>
                  <a:srgbClr val="000000"/>
                </a:solidFill>
              </a:rPr>
              <a:t>Corman</a:t>
            </a:r>
            <a:r>
              <a:rPr lang="en-US" altLang="en-US" sz="2400" kern="1200" dirty="0">
                <a:solidFill>
                  <a:srgbClr val="000000"/>
                </a:solidFill>
              </a:rPr>
              <a:t> and </a:t>
            </a:r>
            <a:r>
              <a:rPr lang="en-US" altLang="en-US" sz="2400" kern="1200" dirty="0" smtClean="0">
                <a:solidFill>
                  <a:srgbClr val="000000"/>
                </a:solidFill>
              </a:rPr>
              <a:t>Daniels don’t </a:t>
            </a:r>
            <a:r>
              <a:rPr lang="en-US" altLang="en-US" sz="2400" kern="1200" dirty="0">
                <a:solidFill>
                  <a:srgbClr val="000000"/>
                </a:solidFill>
              </a:rPr>
              <a:t>want it, and would require payments of at least $20 and $</a:t>
            </a:r>
            <a:r>
              <a:rPr lang="en-US" altLang="en-US" sz="2400" kern="1200" dirty="0" smtClean="0">
                <a:solidFill>
                  <a:srgbClr val="000000"/>
                </a:solidFill>
              </a:rPr>
              <a:t>10 to </a:t>
            </a:r>
            <a:r>
              <a:rPr lang="en-US" altLang="en-US" sz="2400" kern="1200" dirty="0">
                <a:solidFill>
                  <a:srgbClr val="000000"/>
                </a:solidFill>
              </a:rPr>
              <a:t>feel that the new regulation had not hurt them. Since </a:t>
            </a:r>
            <a:r>
              <a:rPr lang="en-US" altLang="en-US" sz="2400" kern="1200" dirty="0" smtClean="0">
                <a:solidFill>
                  <a:srgbClr val="000000"/>
                </a:solidFill>
              </a:rPr>
              <a:t>supporters would </a:t>
            </a:r>
            <a:r>
              <a:rPr lang="en-US" altLang="en-US" sz="2400" kern="1200" dirty="0">
                <a:solidFill>
                  <a:srgbClr val="000000"/>
                </a:solidFill>
              </a:rPr>
              <a:t>pay up to $100, and opponents would accept as little as $</a:t>
            </a:r>
            <a:r>
              <a:rPr lang="en-US" altLang="en-US" sz="2400" kern="1200" dirty="0" smtClean="0">
                <a:solidFill>
                  <a:srgbClr val="000000"/>
                </a:solidFill>
              </a:rPr>
              <a:t>30, adopting </a:t>
            </a:r>
            <a:r>
              <a:rPr lang="en-US" altLang="en-US" sz="2400" kern="1200" dirty="0">
                <a:solidFill>
                  <a:srgbClr val="000000"/>
                </a:solidFill>
              </a:rPr>
              <a:t>the regulation does maximize surplus.</a:t>
            </a:r>
          </a:p>
          <a:p>
            <a:pPr lvl="0" eaLnBrk="1" hangingPunct="1">
              <a:spcBef>
                <a:spcPct val="0"/>
              </a:spcBef>
            </a:pPr>
            <a:endParaRPr lang="en-US" altLang="en-US" sz="2400" kern="1200" dirty="0">
              <a:solidFill>
                <a:srgbClr val="000000"/>
              </a:solidFill>
            </a:endParaRPr>
          </a:p>
          <a:p>
            <a:pPr lvl="0" eaLnBrk="1" hangingPunct="1">
              <a:spcBef>
                <a:spcPct val="0"/>
              </a:spcBef>
            </a:pPr>
            <a:r>
              <a:rPr lang="en-US" altLang="en-US" sz="2400" kern="1200" dirty="0" smtClean="0">
                <a:solidFill>
                  <a:srgbClr val="000000"/>
                </a:solidFill>
              </a:rPr>
              <a:t>  If </a:t>
            </a:r>
            <a:r>
              <a:rPr lang="en-US" altLang="en-US" sz="2400" kern="1200" dirty="0">
                <a:solidFill>
                  <a:srgbClr val="000000"/>
                </a:solidFill>
              </a:rPr>
              <a:t>we adopt the regulation and make Anderson pay $25 to </a:t>
            </a:r>
            <a:r>
              <a:rPr lang="en-US" altLang="en-US" sz="2400" kern="1200" dirty="0" err="1" smtClean="0">
                <a:solidFill>
                  <a:srgbClr val="000000"/>
                </a:solidFill>
              </a:rPr>
              <a:t>Corman</a:t>
            </a:r>
            <a:r>
              <a:rPr lang="en-US" altLang="en-US" sz="2400" kern="1200" dirty="0" smtClean="0">
                <a:solidFill>
                  <a:srgbClr val="000000"/>
                </a:solidFill>
              </a:rPr>
              <a:t>, and </a:t>
            </a:r>
            <a:r>
              <a:rPr lang="en-US" altLang="en-US" sz="2400" kern="1200" dirty="0">
                <a:solidFill>
                  <a:srgbClr val="000000"/>
                </a:solidFill>
              </a:rPr>
              <a:t>Brown pay $25 to Daniels, everybody is happy that the deal </a:t>
            </a:r>
            <a:r>
              <a:rPr lang="en-US" altLang="en-US" sz="2400" kern="1200" dirty="0" smtClean="0">
                <a:solidFill>
                  <a:srgbClr val="000000"/>
                </a:solidFill>
              </a:rPr>
              <a:t>went through</a:t>
            </a:r>
            <a:r>
              <a:rPr lang="en-US" altLang="en-US" sz="2400" kern="1200" dirty="0">
                <a:solidFill>
                  <a:srgbClr val="000000"/>
                </a:solidFill>
              </a:rPr>
              <a:t>. </a:t>
            </a:r>
          </a:p>
          <a:p>
            <a:pPr lvl="0" eaLnBrk="1" hangingPunct="1">
              <a:spcBef>
                <a:spcPct val="0"/>
              </a:spcBef>
            </a:pPr>
            <a:endParaRPr lang="en-US" altLang="en-US" sz="2400" kern="1200" dirty="0">
              <a:solidFill>
                <a:srgbClr val="000000"/>
              </a:solidFill>
            </a:endParaRPr>
          </a:p>
          <a:p>
            <a:pPr lvl="0" eaLnBrk="1" hangingPunct="1">
              <a:spcBef>
                <a:spcPct val="0"/>
              </a:spcBef>
            </a:pPr>
            <a:r>
              <a:rPr lang="en-US" altLang="en-US" sz="2400" kern="1200" dirty="0" smtClean="0">
                <a:solidFill>
                  <a:srgbClr val="000000"/>
                </a:solidFill>
              </a:rPr>
              <a:t>  We </a:t>
            </a:r>
            <a:r>
              <a:rPr lang="en-US" altLang="en-US" sz="2400" kern="1200" dirty="0">
                <a:solidFill>
                  <a:srgbClr val="000000"/>
                </a:solidFill>
              </a:rPr>
              <a:t>call this a Pareto improvement, after the </a:t>
            </a:r>
            <a:r>
              <a:rPr lang="en-US" altLang="en-US" sz="2400" kern="1200" dirty="0" smtClean="0">
                <a:solidFill>
                  <a:srgbClr val="000000"/>
                </a:solidFill>
              </a:rPr>
              <a:t>economist </a:t>
            </a:r>
            <a:r>
              <a:rPr lang="en-US" altLang="en-US" sz="2400" kern="1200" dirty="0" err="1" smtClean="0">
                <a:solidFill>
                  <a:srgbClr val="000000"/>
                </a:solidFill>
              </a:rPr>
              <a:t>Wilfried</a:t>
            </a:r>
            <a:r>
              <a:rPr lang="en-US" altLang="en-US" sz="2400" kern="1200" dirty="0" smtClean="0">
                <a:solidFill>
                  <a:srgbClr val="000000"/>
                </a:solidFill>
              </a:rPr>
              <a:t> </a:t>
            </a:r>
            <a:r>
              <a:rPr lang="en-US" altLang="en-US" sz="2400" kern="1200" dirty="0">
                <a:solidFill>
                  <a:srgbClr val="000000"/>
                </a:solidFill>
              </a:rPr>
              <a:t>Pareto who came up with the criterion that a policy should </a:t>
            </a:r>
            <a:r>
              <a:rPr lang="en-US" altLang="en-US" sz="2400" kern="1200" dirty="0" smtClean="0">
                <a:solidFill>
                  <a:srgbClr val="000000"/>
                </a:solidFill>
              </a:rPr>
              <a:t>be adopted </a:t>
            </a:r>
            <a:r>
              <a:rPr lang="en-US" altLang="en-US" sz="2400" kern="1200" dirty="0">
                <a:solidFill>
                  <a:srgbClr val="000000"/>
                </a:solidFill>
              </a:rPr>
              <a:t>if it makes some people better off and no one worse off.</a:t>
            </a:r>
          </a:p>
        </p:txBody>
      </p:sp>
    </p:spTree>
    <p:extLst>
      <p:ext uri="{BB962C8B-B14F-4D97-AF65-F5344CB8AC3E}">
        <p14:creationId xmlns:p14="http://schemas.microsoft.com/office/powerpoint/2010/main" val="1716397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304800"/>
            <a:ext cx="9144000" cy="1143000"/>
          </a:xfrm>
        </p:spPr>
        <p:txBody>
          <a:bodyPr/>
          <a:lstStyle/>
          <a:p>
            <a:pPr eaLnBrk="1" hangingPunct="1"/>
            <a:r>
              <a:rPr lang="en-US" altLang="en-US" smtClean="0"/>
              <a:t/>
            </a:r>
            <a:br>
              <a:rPr lang="en-US" altLang="en-US" smtClean="0"/>
            </a:br>
            <a:r>
              <a:rPr lang="en-US" altLang="en-US" smtClean="0"/>
              <a:t>Rent Control in New York</a:t>
            </a:r>
            <a:br>
              <a:rPr lang="en-US" altLang="en-US" smtClean="0"/>
            </a:br>
            <a:r>
              <a:rPr lang="en-US" altLang="en-US" smtClean="0"/>
              <a:t/>
            </a:r>
            <a:br>
              <a:rPr lang="en-US" altLang="en-US" smtClean="0"/>
            </a:br>
            <a:endParaRPr lang="en-US" altLang="en-US" smtClean="0"/>
          </a:p>
        </p:txBody>
      </p:sp>
      <p:sp>
        <p:nvSpPr>
          <p:cNvPr id="51203" name="Content Placeholder 2"/>
          <p:cNvSpPr>
            <a:spLocks noGrp="1"/>
          </p:cNvSpPr>
          <p:nvPr>
            <p:ph idx="1"/>
          </p:nvPr>
        </p:nvSpPr>
        <p:spPr>
          <a:xfrm>
            <a:off x="304800" y="1646237"/>
            <a:ext cx="8534400" cy="4525963"/>
          </a:xfrm>
        </p:spPr>
        <p:txBody>
          <a:bodyPr/>
          <a:lstStyle/>
          <a:p>
            <a:pPr eaLnBrk="1" hangingPunct="1"/>
            <a:r>
              <a:rPr lang="en-US" altLang="en-US" sz="2400" dirty="0" smtClean="0"/>
              <a:t>        Many cities in New York State instituted rent control after World War II because of “the post-war rental housing emergency,” but by 2010 most cities had declared an end to the emergency and only 40,000 apartments were covered under that rent control law. It covers only apartments built before 1947 and still occupied by the same family as in 1971.  </a:t>
            </a:r>
          </a:p>
          <a:p>
            <a:pPr eaLnBrk="1" hangingPunct="1"/>
            <a:endParaRPr lang="en-US" altLang="en-US" sz="2000" dirty="0" smtClean="0"/>
          </a:p>
          <a:p>
            <a:pPr eaLnBrk="1" hangingPunct="1"/>
            <a:r>
              <a:rPr lang="en-US" altLang="en-US" sz="2400" dirty="0" smtClean="0"/>
              <a:t>        Though what is called “rent control” in the law has diminished, over one million apartments are “rent stabilized.” This means that rents can only rise at a government-controlled rate each year.  </a:t>
            </a:r>
          </a:p>
          <a:p>
            <a:pPr eaLnBrk="1" hangingPunct="1"/>
            <a:endParaRPr lang="en-US" altLang="en-US" sz="2000" dirty="0" smtClean="0"/>
          </a:p>
          <a:p>
            <a:pPr eaLnBrk="1" hangingPunct="1"/>
            <a:r>
              <a:rPr lang="en-US" altLang="en-US" sz="2400" i="1" dirty="0" smtClean="0"/>
              <a:t>Bonfire of the Vanities,</a:t>
            </a:r>
            <a:r>
              <a:rPr lang="en-US" altLang="en-US" sz="2400" dirty="0" smtClean="0"/>
              <a:t> </a:t>
            </a:r>
            <a:r>
              <a:rPr lang="en-US" altLang="en-US" sz="2400" smtClean="0"/>
              <a:t>Tom Wolfe. </a:t>
            </a:r>
            <a:endParaRPr lang="en-US" altLang="en-US" sz="2400" dirty="0" smtClean="0"/>
          </a:p>
          <a:p>
            <a:pPr eaLnBrk="1" hangingPunct="1"/>
            <a:r>
              <a:rPr lang="en-US" altLang="en-US" sz="2000" dirty="0" smtClean="0"/>
              <a:t> </a:t>
            </a:r>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8A8B2C-6029-43E2-B0CE-D9DCC039E4D1}" type="slidenum">
              <a:rPr lang="en-US" altLang="en-US"/>
              <a:pPr eaLnBrk="1" hangingPunct="1"/>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6472F4-9026-4533-AF68-D14F0F235607}" type="slidenum">
              <a:rPr lang="en-US" altLang="en-US"/>
              <a:pPr eaLnBrk="1" hangingPunct="1"/>
              <a:t>51</a:t>
            </a:fld>
            <a:endParaRPr lang="en-US" altLang="en-US"/>
          </a:p>
        </p:txBody>
      </p:sp>
      <p:sp>
        <p:nvSpPr>
          <p:cNvPr id="5123" name="Rectangle 2"/>
          <p:cNvSpPr>
            <a:spLocks noGrp="1" noChangeArrowheads="1"/>
          </p:cNvSpPr>
          <p:nvPr>
            <p:ph type="title"/>
          </p:nvPr>
        </p:nvSpPr>
        <p:spPr>
          <a:xfrm>
            <a:off x="914400" y="18738"/>
            <a:ext cx="8229600" cy="1143000"/>
          </a:xfrm>
        </p:spPr>
        <p:txBody>
          <a:bodyPr/>
          <a:lstStyle/>
          <a:p>
            <a:pPr eaLnBrk="1" hangingPunct="1">
              <a:lnSpc>
                <a:spcPct val="80000"/>
              </a:lnSpc>
            </a:pPr>
            <a:r>
              <a:rPr lang="en-US" altLang="en-US" smtClean="0"/>
              <a:t>Rent Control in France</a:t>
            </a:r>
            <a:endParaRPr lang="en-US" altLang="en-US" dirty="0" smtClean="0"/>
          </a:p>
        </p:txBody>
      </p:sp>
      <p:sp>
        <p:nvSpPr>
          <p:cNvPr id="5124" name="Rectangle 3"/>
          <p:cNvSpPr>
            <a:spLocks noGrp="1" noChangeArrowheads="1"/>
          </p:cNvSpPr>
          <p:nvPr>
            <p:ph type="body" idx="1"/>
          </p:nvPr>
        </p:nvSpPr>
        <p:spPr>
          <a:xfrm>
            <a:off x="3505199" y="1676400"/>
            <a:ext cx="5398333" cy="3048000"/>
          </a:xfrm>
        </p:spPr>
        <p:txBody>
          <a:bodyPr/>
          <a:lstStyle/>
          <a:p>
            <a:pPr eaLnBrk="1" hangingPunct="1">
              <a:lnSpc>
                <a:spcPct val="80000"/>
              </a:lnSpc>
            </a:pPr>
            <a:r>
              <a:rPr lang="en-US" altLang="en-US" sz="3200" dirty="0" smtClean="0"/>
              <a:t>  In 2015, a law came into effect in Paris prohibiting a landlord from charging more than  20% above the median rent in his neighborhood</a:t>
            </a:r>
            <a:r>
              <a:rPr lang="en-US" altLang="en-US" sz="3200" dirty="0" smtClean="0"/>
              <a:t>. After various court challenges, in 2019 it was finally put into effect. </a:t>
            </a:r>
            <a:r>
              <a:rPr lang="en-US" altLang="en-US" sz="3200" dirty="0" smtClean="0"/>
              <a:t> </a:t>
            </a:r>
            <a:r>
              <a:rPr lang="en-US" altLang="en-US" sz="3200" dirty="0" smtClean="0"/>
              <a:t>  </a:t>
            </a:r>
          </a:p>
          <a:p>
            <a:pPr eaLnBrk="1" hangingPunct="1">
              <a:lnSpc>
                <a:spcPct val="80000"/>
              </a:lnSpc>
            </a:pPr>
            <a:endParaRPr lang="en-US" altLang="en-US" sz="8800" b="1" i="1" dirty="0" smtClean="0"/>
          </a:p>
          <a:p>
            <a:pPr eaLnBrk="1" hangingPunct="1">
              <a:lnSpc>
                <a:spcPct val="80000"/>
              </a:lnSpc>
            </a:pPr>
            <a:r>
              <a:rPr lang="en-US" sz="2400" dirty="0">
                <a:hlinkClick r:id="rId3"/>
              </a:rPr>
              <a:t>https://www.france24.com/en/20190405-france-paris-rent-control-controversial-comeback-housing-crisis-rising-living-costs</a:t>
            </a:r>
            <a:endParaRPr lang="en-US" altLang="en-US" sz="2400" dirty="0" smtClean="0"/>
          </a:p>
        </p:txBody>
      </p:sp>
      <p:pic>
        <p:nvPicPr>
          <p:cNvPr id="2" name="Picture 1"/>
          <p:cNvPicPr>
            <a:picLocks noChangeAspect="1"/>
          </p:cNvPicPr>
          <p:nvPr/>
        </p:nvPicPr>
        <p:blipFill>
          <a:blip r:embed="rId4"/>
          <a:stretch>
            <a:fillRect/>
          </a:stretch>
        </p:blipFill>
        <p:spPr>
          <a:xfrm>
            <a:off x="228600" y="2667000"/>
            <a:ext cx="3052631" cy="2328862"/>
          </a:xfrm>
          <a:prstGeom prst="rect">
            <a:avLst/>
          </a:prstGeom>
        </p:spPr>
      </p:pic>
    </p:spTree>
    <p:extLst>
      <p:ext uri="{BB962C8B-B14F-4D97-AF65-F5344CB8AC3E}">
        <p14:creationId xmlns:p14="http://schemas.microsoft.com/office/powerpoint/2010/main" val="722934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304800"/>
            <a:ext cx="9144000" cy="1143000"/>
          </a:xfrm>
        </p:spPr>
        <p:txBody>
          <a:bodyPr/>
          <a:lstStyle/>
          <a:p>
            <a:pPr eaLnBrk="1" hangingPunct="1"/>
            <a:r>
              <a:rPr lang="en-US" altLang="en-US" dirty="0" smtClean="0"/>
              <a:t>Pareto Optimality</a:t>
            </a:r>
            <a:br>
              <a:rPr lang="en-US" altLang="en-US" dirty="0" smtClean="0"/>
            </a:br>
            <a:endParaRPr lang="en-US" altLang="en-US" dirty="0" smtClean="0"/>
          </a:p>
        </p:txBody>
      </p:sp>
      <p:sp>
        <p:nvSpPr>
          <p:cNvPr id="8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BEDAA8-B26B-4534-90F5-34540D67BBC8}" type="slidenum">
              <a:rPr lang="en-US" altLang="en-US"/>
              <a:pPr eaLnBrk="1" hangingPunct="1"/>
              <a:t>6</a:t>
            </a:fld>
            <a:endParaRPr lang="en-US" altLang="en-US"/>
          </a:p>
        </p:txBody>
      </p:sp>
      <p:sp>
        <p:nvSpPr>
          <p:cNvPr id="8196" name="Rectangle 4"/>
          <p:cNvSpPr>
            <a:spLocks noChangeArrowheads="1"/>
          </p:cNvSpPr>
          <p:nvPr/>
        </p:nvSpPr>
        <p:spPr bwMode="auto">
          <a:xfrm>
            <a:off x="609600" y="1284506"/>
            <a:ext cx="8001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 </a:t>
            </a:r>
          </a:p>
          <a:p>
            <a:pPr eaLnBrk="1" hangingPunct="1"/>
            <a:r>
              <a:rPr lang="en-US" altLang="en-US" sz="3200" dirty="0"/>
              <a:t>A policy should be adopted if it makes</a:t>
            </a:r>
            <a:r>
              <a:rPr lang="en-US" altLang="en-US" sz="3200" dirty="0" smtClean="0"/>
              <a:t>:</a:t>
            </a:r>
          </a:p>
          <a:p>
            <a:pPr eaLnBrk="1" hangingPunct="1"/>
            <a:endParaRPr lang="en-US" altLang="en-US" sz="800" dirty="0"/>
          </a:p>
          <a:p>
            <a:pPr eaLnBrk="1" hangingPunct="1"/>
            <a:r>
              <a:rPr lang="en-US" altLang="en-US" sz="2400" dirty="0"/>
              <a:t> </a:t>
            </a:r>
            <a:r>
              <a:rPr lang="en-US" altLang="en-US" sz="2400" dirty="0" smtClean="0"/>
              <a:t>   (</a:t>
            </a:r>
            <a:r>
              <a:rPr lang="en-US" altLang="en-US" sz="2400" dirty="0"/>
              <a:t>a)  some people better off,  </a:t>
            </a:r>
            <a:r>
              <a:rPr lang="en-US" altLang="en-US" sz="2400" dirty="0" smtClean="0"/>
              <a:t>and</a:t>
            </a:r>
          </a:p>
          <a:p>
            <a:pPr eaLnBrk="1" hangingPunct="1"/>
            <a:r>
              <a:rPr lang="en-US" altLang="en-US" sz="2400" dirty="0"/>
              <a:t> </a:t>
            </a:r>
            <a:r>
              <a:rPr lang="en-US" altLang="en-US" sz="2400" dirty="0" smtClean="0"/>
              <a:t>   (b)  no one worse off. </a:t>
            </a:r>
          </a:p>
          <a:p>
            <a:pPr eaLnBrk="1" hangingPunct="1"/>
            <a:endParaRPr lang="en-US" altLang="en-US" sz="2400" dirty="0" smtClean="0"/>
          </a:p>
          <a:p>
            <a:pPr eaLnBrk="1" hangingPunct="1"/>
            <a:endParaRPr lang="en-US" altLang="en-US" sz="2400" dirty="0"/>
          </a:p>
          <a:p>
            <a:pPr eaLnBrk="1" hangingPunct="1"/>
            <a:endParaRPr lang="en-US" altLang="en-US" sz="2400" dirty="0" smtClean="0"/>
          </a:p>
          <a:p>
            <a:pPr eaLnBrk="1" hangingPunct="1"/>
            <a:endParaRPr lang="en-US" altLang="en-US" sz="2400" dirty="0"/>
          </a:p>
          <a:p>
            <a:pPr eaLnBrk="1" hangingPunct="1"/>
            <a:r>
              <a:rPr lang="en-US" altLang="en-US" sz="2400" dirty="0" smtClean="0"/>
              <a:t>Whose </a:t>
            </a:r>
            <a:r>
              <a:rPr lang="en-US" altLang="en-US" sz="2400" dirty="0"/>
              <a:t>well-being should count when we define “some people” and “no one”?</a:t>
            </a:r>
          </a:p>
          <a:p>
            <a:pPr eaLnBrk="1" hangingPunct="1"/>
            <a:endParaRPr lang="en-US"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   </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7</a:t>
            </a:fld>
            <a:endParaRPr lang="en-US" altLang="en-US" sz="1400"/>
          </a:p>
        </p:txBody>
      </p:sp>
      <p:sp>
        <p:nvSpPr>
          <p:cNvPr id="3" name="Rectangle 2"/>
          <p:cNvSpPr/>
          <p:nvPr/>
        </p:nvSpPr>
        <p:spPr>
          <a:xfrm>
            <a:off x="533400" y="1981200"/>
            <a:ext cx="8077200" cy="830997"/>
          </a:xfrm>
          <a:prstGeom prst="rect">
            <a:avLst/>
          </a:prstGeom>
        </p:spPr>
        <p:txBody>
          <a:bodyPr wrap="square">
            <a:spAutoFit/>
          </a:bodyPr>
          <a:lstStyle/>
          <a:p>
            <a:r>
              <a:rPr lang="en-US" sz="4800" smtClean="0"/>
              <a:t> </a:t>
            </a:r>
            <a:endParaRPr lang="en-US" sz="4800" dirty="0"/>
          </a:p>
        </p:txBody>
      </p:sp>
      <p:pic>
        <p:nvPicPr>
          <p:cNvPr id="2" name="Picture 1"/>
          <p:cNvPicPr>
            <a:picLocks noChangeAspect="1"/>
          </p:cNvPicPr>
          <p:nvPr/>
        </p:nvPicPr>
        <p:blipFill>
          <a:blip r:embed="rId3"/>
          <a:stretch>
            <a:fillRect/>
          </a:stretch>
        </p:blipFill>
        <p:spPr>
          <a:xfrm>
            <a:off x="1433945" y="466725"/>
            <a:ext cx="5908964" cy="5845718"/>
          </a:xfrm>
          <a:prstGeom prst="rect">
            <a:avLst/>
          </a:prstGeom>
        </p:spPr>
      </p:pic>
    </p:spTree>
    <p:extLst>
      <p:ext uri="{BB962C8B-B14F-4D97-AF65-F5344CB8AC3E}">
        <p14:creationId xmlns:p14="http://schemas.microsoft.com/office/powerpoint/2010/main" val="764452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304800"/>
            <a:ext cx="9144000" cy="1143000"/>
          </a:xfrm>
        </p:spPr>
        <p:txBody>
          <a:bodyPr/>
          <a:lstStyle/>
          <a:p>
            <a:pPr eaLnBrk="1" hangingPunct="1"/>
            <a:r>
              <a:rPr lang="en-US" altLang="en-US" smtClean="0"/>
              <a:t>Pareto Optimality   </a:t>
            </a:r>
            <a:r>
              <a:rPr lang="en-US" altLang="en-US" dirty="0" smtClean="0"/>
              <a:t/>
            </a:r>
            <a:br>
              <a:rPr lang="en-US" altLang="en-US" dirty="0" smtClean="0"/>
            </a:br>
            <a:endParaRPr lang="en-US" altLang="en-US" dirty="0" smtClean="0"/>
          </a:p>
        </p:txBody>
      </p:sp>
      <p:sp>
        <p:nvSpPr>
          <p:cNvPr id="9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6418EA-FFEE-43F8-B3FA-4C7A29134034}" type="slidenum">
              <a:rPr lang="en-US" altLang="en-US"/>
              <a:pPr eaLnBrk="1" hangingPunct="1"/>
              <a:t>8</a:t>
            </a:fld>
            <a:endParaRPr lang="en-US" altLang="en-US"/>
          </a:p>
        </p:txBody>
      </p:sp>
      <p:sp>
        <p:nvSpPr>
          <p:cNvPr id="9220" name="Rectangle 4"/>
          <p:cNvSpPr>
            <a:spLocks noChangeArrowheads="1"/>
          </p:cNvSpPr>
          <p:nvPr/>
        </p:nvSpPr>
        <p:spPr bwMode="auto">
          <a:xfrm>
            <a:off x="609600" y="1648496"/>
            <a:ext cx="8001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dirty="0" smtClean="0"/>
              <a:t>A </a:t>
            </a:r>
            <a:r>
              <a:rPr lang="en-US" altLang="en-US" sz="3200" dirty="0"/>
              <a:t>policy should be adopted if it makes</a:t>
            </a:r>
            <a:r>
              <a:rPr lang="en-US" altLang="en-US" sz="3200" dirty="0" smtClean="0"/>
              <a:t>:</a:t>
            </a:r>
          </a:p>
          <a:p>
            <a:pPr eaLnBrk="1" hangingPunct="1"/>
            <a:endParaRPr lang="en-US" altLang="en-US" sz="800" dirty="0"/>
          </a:p>
          <a:p>
            <a:pPr eaLnBrk="1" hangingPunct="1"/>
            <a:r>
              <a:rPr lang="en-US" altLang="en-US" sz="2400" dirty="0" smtClean="0"/>
              <a:t>    (</a:t>
            </a:r>
            <a:r>
              <a:rPr lang="en-US" altLang="en-US" sz="2400" dirty="0"/>
              <a:t>a)  some people better off</a:t>
            </a:r>
            <a:r>
              <a:rPr lang="en-US" altLang="en-US" sz="2400"/>
              <a:t>,  </a:t>
            </a:r>
            <a:r>
              <a:rPr lang="en-US" altLang="en-US" sz="2400" smtClean="0"/>
              <a:t>and</a:t>
            </a:r>
          </a:p>
          <a:p>
            <a:pPr eaLnBrk="1" hangingPunct="1"/>
            <a:endParaRPr lang="en-US" altLang="en-US" sz="2400" dirty="0" smtClean="0"/>
          </a:p>
          <a:p>
            <a:pPr eaLnBrk="1" hangingPunct="1"/>
            <a:r>
              <a:rPr lang="en-US" altLang="en-US" sz="2400" dirty="0"/>
              <a:t> </a:t>
            </a:r>
            <a:r>
              <a:rPr lang="en-US" altLang="en-US" sz="2400" dirty="0" smtClean="0"/>
              <a:t>   (b</a:t>
            </a:r>
            <a:r>
              <a:rPr lang="en-US" altLang="en-US" sz="2400" dirty="0"/>
              <a:t>) </a:t>
            </a:r>
            <a:r>
              <a:rPr lang="en-US" altLang="en-US" sz="2400" dirty="0" smtClean="0"/>
              <a:t> no </a:t>
            </a:r>
            <a:r>
              <a:rPr lang="en-US" altLang="en-US" sz="2400" dirty="0"/>
              <a:t>one worse off. </a:t>
            </a:r>
          </a:p>
          <a:p>
            <a:pPr eaLnBrk="1" hangingPunct="1"/>
            <a:r>
              <a:rPr lang="en-US" altLang="en-US" sz="2400" dirty="0"/>
              <a:t> </a:t>
            </a:r>
            <a:endParaRPr lang="en-US" altLang="en-US" sz="2400" dirty="0" smtClean="0"/>
          </a:p>
          <a:p>
            <a:pPr eaLnBrk="1" hangingPunct="1"/>
            <a:endParaRPr lang="en-US" altLang="en-US" sz="2400" dirty="0"/>
          </a:p>
          <a:p>
            <a:pPr eaLnBrk="1" hangingPunct="1"/>
            <a:r>
              <a:rPr lang="en-US" altLang="en-US" sz="2400" dirty="0" smtClean="0"/>
              <a:t>Whose </a:t>
            </a:r>
            <a:r>
              <a:rPr lang="en-US" altLang="en-US" sz="2400" dirty="0"/>
              <a:t>well-being should count when we define “some people” and “no one”?</a:t>
            </a:r>
          </a:p>
          <a:p>
            <a:pPr eaLnBrk="1" hangingPunct="1"/>
            <a:endParaRPr lang="en-US" altLang="en-US" sz="2400" dirty="0"/>
          </a:p>
        </p:txBody>
      </p:sp>
      <p:pic>
        <p:nvPicPr>
          <p:cNvPr id="9222" name="Picture 2" descr="C:\Users\erasmuse\Dropbox\_g406-part-rest-at-office\chapters\01-market-optimality\fig01-98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7450" y="4581525"/>
            <a:ext cx="16065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76200"/>
            <a:ext cx="9144000" cy="1143000"/>
          </a:xfrm>
        </p:spPr>
        <p:txBody>
          <a:bodyPr/>
          <a:lstStyle/>
          <a:p>
            <a:pPr eaLnBrk="1" hangingPunct="1"/>
            <a:r>
              <a:rPr lang="en-US" altLang="en-US" smtClean="0"/>
              <a:t>Pareto Optimality </a:t>
            </a:r>
            <a:endParaRPr lang="en-US" altLang="en-US" dirty="0" smtClean="0"/>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0B9616-F14E-4A3A-8886-6BA5BDA60057}" type="slidenum">
              <a:rPr lang="en-US" altLang="en-US"/>
              <a:pPr eaLnBrk="1" hangingPunct="1"/>
              <a:t>9</a:t>
            </a:fld>
            <a:endParaRPr lang="en-US" altLang="en-US"/>
          </a:p>
        </p:txBody>
      </p:sp>
      <p:sp>
        <p:nvSpPr>
          <p:cNvPr id="12292" name="Rectangle 4"/>
          <p:cNvSpPr>
            <a:spLocks noChangeArrowheads="1"/>
          </p:cNvSpPr>
          <p:nvPr/>
        </p:nvSpPr>
        <p:spPr bwMode="auto">
          <a:xfrm>
            <a:off x="609600" y="1290459"/>
            <a:ext cx="8001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 </a:t>
            </a:r>
          </a:p>
          <a:p>
            <a:pPr eaLnBrk="1" hangingPunct="1"/>
            <a:r>
              <a:rPr lang="en-US" altLang="en-US" sz="3200" dirty="0"/>
              <a:t>A policy should be adopted if it makes</a:t>
            </a:r>
            <a:r>
              <a:rPr lang="en-US" altLang="en-US" sz="3200" dirty="0" smtClean="0"/>
              <a:t>:</a:t>
            </a:r>
          </a:p>
          <a:p>
            <a:pPr eaLnBrk="1" hangingPunct="1"/>
            <a:endParaRPr lang="en-US" altLang="en-US" sz="800" dirty="0"/>
          </a:p>
          <a:p>
            <a:pPr eaLnBrk="1" hangingPunct="1"/>
            <a:r>
              <a:rPr lang="en-US" altLang="en-US" sz="2400" dirty="0" smtClean="0"/>
              <a:t>    (</a:t>
            </a:r>
            <a:r>
              <a:rPr lang="en-US" altLang="en-US" sz="2400" dirty="0"/>
              <a:t>a)  some people better off,  and</a:t>
            </a:r>
          </a:p>
          <a:p>
            <a:pPr eaLnBrk="1" hangingPunct="1"/>
            <a:r>
              <a:rPr lang="en-US" altLang="en-US" sz="2400" dirty="0" smtClean="0"/>
              <a:t>    (</a:t>
            </a:r>
            <a:r>
              <a:rPr lang="en-US" altLang="en-US" sz="2400" dirty="0"/>
              <a:t>b) </a:t>
            </a:r>
            <a:r>
              <a:rPr lang="en-US" altLang="en-US" sz="2400" dirty="0" smtClean="0"/>
              <a:t> no </a:t>
            </a:r>
            <a:r>
              <a:rPr lang="en-US" altLang="en-US" sz="2400" dirty="0"/>
              <a:t>one worse off. </a:t>
            </a:r>
          </a:p>
          <a:p>
            <a:pPr eaLnBrk="1" hangingPunct="1"/>
            <a:r>
              <a:rPr lang="en-US" altLang="en-US" sz="2400" dirty="0"/>
              <a:t> </a:t>
            </a:r>
          </a:p>
          <a:p>
            <a:pPr eaLnBrk="1" hangingPunct="1"/>
            <a:endParaRPr lang="en-US" altLang="en-US" sz="2400" dirty="0"/>
          </a:p>
          <a:p>
            <a:pPr eaLnBrk="1" hangingPunct="1"/>
            <a:r>
              <a:rPr lang="en-US" altLang="en-US" sz="2400" dirty="0" smtClean="0"/>
              <a:t>Whose </a:t>
            </a:r>
            <a:r>
              <a:rPr lang="en-US" altLang="en-US" sz="2400" dirty="0"/>
              <a:t>well-being should count when we define “some people” and “no one”?</a:t>
            </a:r>
          </a:p>
          <a:p>
            <a:pPr eaLnBrk="1" hangingPunct="1"/>
            <a:endParaRPr lang="en-US" altLang="en-US" sz="2400" dirty="0"/>
          </a:p>
        </p:txBody>
      </p:sp>
      <p:pic>
        <p:nvPicPr>
          <p:cNvPr id="12293" name="Picture 2" descr="C:\Users\erasmuse\Dropbox\_g406-part-rest-at-office\chapters\01-market-optimality\fig01-d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329448"/>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6675</TotalTime>
  <Words>4593</Words>
  <Application>Microsoft Office PowerPoint</Application>
  <PresentationFormat>On-screen Show (4:3)</PresentationFormat>
  <Paragraphs>463</Paragraphs>
  <Slides>51</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Century Gothic</vt:lpstr>
      <vt:lpstr>Garamond</vt:lpstr>
      <vt:lpstr>Default Design</vt:lpstr>
      <vt:lpstr>PowerPoint Presentation</vt:lpstr>
      <vt:lpstr>Idea of the Day</vt:lpstr>
      <vt:lpstr>Plato’s Republic</vt:lpstr>
      <vt:lpstr>Surplus Maximization</vt:lpstr>
      <vt:lpstr>Costs and Benefits</vt:lpstr>
      <vt:lpstr>Pareto Optimality </vt:lpstr>
      <vt:lpstr>PowerPoint Presentation</vt:lpstr>
      <vt:lpstr>Pareto Optimality    </vt:lpstr>
      <vt:lpstr>Pareto Optimality </vt:lpstr>
      <vt:lpstr>For the Good of the Group . . .</vt:lpstr>
      <vt:lpstr>Dollar Amounts of Well-Being </vt:lpstr>
      <vt:lpstr>Surplus Maximization </vt:lpstr>
      <vt:lpstr>The Surplus from a Single Transaction </vt:lpstr>
      <vt:lpstr>What We Put Aside</vt:lpstr>
      <vt:lpstr>The Merchant of Venice</vt:lpstr>
      <vt:lpstr>Law and Economics</vt:lpstr>
      <vt:lpstr>Efficiency </vt:lpstr>
      <vt:lpstr>Theft </vt:lpstr>
      <vt:lpstr>The Catch</vt:lpstr>
      <vt:lpstr>The Knowledge Problem</vt:lpstr>
      <vt:lpstr>Bad Things about Theft</vt:lpstr>
      <vt:lpstr>If a transfer is good, it will happen even if the product isn’t stolen</vt:lpstr>
      <vt:lpstr>Wealth and Dollars</vt:lpstr>
      <vt:lpstr>MORALITY and Natural Law</vt:lpstr>
      <vt:lpstr>From D. Friedman: </vt:lpstr>
      <vt:lpstr>Idea of the Day</vt:lpstr>
      <vt:lpstr>An Entire Market </vt:lpstr>
      <vt:lpstr>Graphing the Market (on board)  </vt:lpstr>
      <vt:lpstr> Why a market price of $10?  </vt:lpstr>
      <vt:lpstr> Efﬁciency  </vt:lpstr>
      <vt:lpstr>Seller (Producer) Surplus </vt:lpstr>
      <vt:lpstr> Buyer (Consumer) Surplus  </vt:lpstr>
      <vt:lpstr>Total Surplus</vt:lpstr>
      <vt:lpstr>The Marginalism Argument </vt:lpstr>
      <vt:lpstr>Forced Purchases I</vt:lpstr>
      <vt:lpstr> Forced Purchases Surplus   </vt:lpstr>
      <vt:lpstr> Only Quantity Matters  </vt:lpstr>
      <vt:lpstr> How the Price Helps </vt:lpstr>
      <vt:lpstr>How Price Helps </vt:lpstr>
      <vt:lpstr>The Invisible Hand (see Joyce)</vt:lpstr>
      <vt:lpstr>A Price Ceiling (rent control)</vt:lpstr>
      <vt:lpstr>Price Ceiling--- Surplus Areas </vt:lpstr>
      <vt:lpstr>Rent Control </vt:lpstr>
      <vt:lpstr>More Rent Control </vt:lpstr>
      <vt:lpstr>Still More Rent Control</vt:lpstr>
      <vt:lpstr>Surplus Not Maximized </vt:lpstr>
      <vt:lpstr> Efﬁcient Rationing </vt:lpstr>
      <vt:lpstr>   Three Kinds of Rationing </vt:lpstr>
      <vt:lpstr>Quality  </vt:lpstr>
      <vt:lpstr> Rent Control in New York  </vt:lpstr>
      <vt:lpstr>Rent Control in France</vt:lpstr>
    </vt:vector>
  </TitlesOfParts>
  <Company>Kelley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 Services</dc:creator>
  <cp:lastModifiedBy>Faith Rasmusen</cp:lastModifiedBy>
  <cp:revision>570</cp:revision>
  <cp:lastPrinted>2018-01-10T20:29:54Z</cp:lastPrinted>
  <dcterms:created xsi:type="dcterms:W3CDTF">2005-06-05T22:12:32Z</dcterms:created>
  <dcterms:modified xsi:type="dcterms:W3CDTF">2020-01-15T20:07:17Z</dcterms:modified>
</cp:coreProperties>
</file>