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42"/>
  </p:notesMasterIdLst>
  <p:sldIdLst>
    <p:sldId id="520" r:id="rId2"/>
    <p:sldId id="576" r:id="rId3"/>
    <p:sldId id="521" r:id="rId4"/>
    <p:sldId id="529" r:id="rId5"/>
    <p:sldId id="531" r:id="rId6"/>
    <p:sldId id="530" r:id="rId7"/>
    <p:sldId id="532" r:id="rId8"/>
    <p:sldId id="533" r:id="rId9"/>
    <p:sldId id="534" r:id="rId10"/>
    <p:sldId id="540" r:id="rId11"/>
    <p:sldId id="542" r:id="rId12"/>
    <p:sldId id="543" r:id="rId13"/>
    <p:sldId id="544" r:id="rId14"/>
    <p:sldId id="546" r:id="rId15"/>
    <p:sldId id="545" r:id="rId16"/>
    <p:sldId id="553" r:id="rId17"/>
    <p:sldId id="547" r:id="rId18"/>
    <p:sldId id="548" r:id="rId19"/>
    <p:sldId id="549" r:id="rId20"/>
    <p:sldId id="550" r:id="rId21"/>
    <p:sldId id="552" r:id="rId22"/>
    <p:sldId id="551" r:id="rId23"/>
    <p:sldId id="590" r:id="rId24"/>
    <p:sldId id="591" r:id="rId25"/>
    <p:sldId id="592" r:id="rId26"/>
    <p:sldId id="593" r:id="rId27"/>
    <p:sldId id="594" r:id="rId28"/>
    <p:sldId id="577" r:id="rId29"/>
    <p:sldId id="578" r:id="rId30"/>
    <p:sldId id="579" r:id="rId31"/>
    <p:sldId id="580" r:id="rId32"/>
    <p:sldId id="581" r:id="rId33"/>
    <p:sldId id="582" r:id="rId34"/>
    <p:sldId id="583" r:id="rId35"/>
    <p:sldId id="584" r:id="rId36"/>
    <p:sldId id="585" r:id="rId37"/>
    <p:sldId id="586" r:id="rId38"/>
    <p:sldId id="587" r:id="rId39"/>
    <p:sldId id="588" r:id="rId40"/>
    <p:sldId id="589" r:id="rId4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ACF2"/>
    <a:srgbClr val="4D78F3"/>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94494" autoAdjust="0"/>
  </p:normalViewPr>
  <p:slideViewPr>
    <p:cSldViewPr>
      <p:cViewPr varScale="1">
        <p:scale>
          <a:sx n="66" d="100"/>
          <a:sy n="66" d="100"/>
        </p:scale>
        <p:origin x="307" y="38"/>
      </p:cViewPr>
      <p:guideLst>
        <p:guide orient="horz" pos="2160"/>
        <p:guide pos="2880"/>
      </p:guideLst>
    </p:cSldViewPr>
  </p:slideViewPr>
  <p:outlineViewPr>
    <p:cViewPr>
      <p:scale>
        <a:sx n="33" d="100"/>
        <a:sy n="33" d="100"/>
      </p:scale>
      <p:origin x="0" y="45996"/>
    </p:cViewPr>
  </p:outlineViewPr>
  <p:notesTextViewPr>
    <p:cViewPr>
      <p:scale>
        <a:sx n="100" d="100"/>
        <a:sy n="100" d="100"/>
      </p:scale>
      <p:origin x="0" y="0"/>
    </p:cViewPr>
  </p:notesTextViewPr>
  <p:sorterViewPr>
    <p:cViewPr>
      <p:scale>
        <a:sx n="66" d="100"/>
        <a:sy n="66" d="100"/>
      </p:scale>
      <p:origin x="0" y="-199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543" cy="464658"/>
          </a:xfrm>
          <a:prstGeom prst="rect">
            <a:avLst/>
          </a:prstGeom>
          <a:noFill/>
          <a:ln w="9525">
            <a:noFill/>
            <a:miter lim="800000"/>
            <a:headEnd/>
            <a:tailEnd/>
          </a:ln>
          <a:effectLst/>
        </p:spPr>
        <p:txBody>
          <a:bodyPr vert="horz" wrap="square" lIns="93543" tIns="46772" rIns="93543" bIns="46772" numCol="1" anchor="t" anchorCtr="0" compatLnSpc="1">
            <a:prstTxWarp prst="textNoShape">
              <a:avLst/>
            </a:prstTxWarp>
          </a:bodyPr>
          <a:lstStyle>
            <a:lvl1pPr>
              <a:defRPr sz="1200"/>
            </a:lvl1pPr>
          </a:lstStyle>
          <a:p>
            <a:endParaRPr lang="en-US" altLang="en-US"/>
          </a:p>
        </p:txBody>
      </p:sp>
      <p:sp>
        <p:nvSpPr>
          <p:cNvPr id="3075" name="Rectangle 3"/>
          <p:cNvSpPr>
            <a:spLocks noGrp="1" noChangeArrowheads="1"/>
          </p:cNvSpPr>
          <p:nvPr>
            <p:ph type="dt" idx="1"/>
          </p:nvPr>
        </p:nvSpPr>
        <p:spPr bwMode="auto">
          <a:xfrm>
            <a:off x="3970233" y="0"/>
            <a:ext cx="3038543" cy="464658"/>
          </a:xfrm>
          <a:prstGeom prst="rect">
            <a:avLst/>
          </a:prstGeom>
          <a:noFill/>
          <a:ln w="9525">
            <a:noFill/>
            <a:miter lim="800000"/>
            <a:headEnd/>
            <a:tailEnd/>
          </a:ln>
          <a:effectLst/>
        </p:spPr>
        <p:txBody>
          <a:bodyPr vert="horz" wrap="square" lIns="93543" tIns="46772" rIns="93543" bIns="46772" numCol="1" anchor="t" anchorCtr="0" compatLnSpc="1">
            <a:prstTxWarp prst="textNoShape">
              <a:avLst/>
            </a:prstTxWarp>
          </a:bodyPr>
          <a:lstStyle>
            <a:lvl1pPr algn="r">
              <a:defRPr sz="1200"/>
            </a:lvl1pPr>
          </a:lstStyle>
          <a:p>
            <a:endParaRPr lang="en-US" altLang="en-US"/>
          </a:p>
        </p:txBody>
      </p:sp>
      <p:sp>
        <p:nvSpPr>
          <p:cNvPr id="430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701203" y="4415872"/>
            <a:ext cx="5607995" cy="4183543"/>
          </a:xfrm>
          <a:prstGeom prst="rect">
            <a:avLst/>
          </a:prstGeom>
          <a:noFill/>
          <a:ln w="9525">
            <a:noFill/>
            <a:miter lim="800000"/>
            <a:headEnd/>
            <a:tailEnd/>
          </a:ln>
          <a:effectLst/>
        </p:spPr>
        <p:txBody>
          <a:bodyPr vert="horz" wrap="square" lIns="93543" tIns="46772" rIns="93543" bIns="4677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30119"/>
            <a:ext cx="3038543" cy="464658"/>
          </a:xfrm>
          <a:prstGeom prst="rect">
            <a:avLst/>
          </a:prstGeom>
          <a:noFill/>
          <a:ln w="9525">
            <a:noFill/>
            <a:miter lim="800000"/>
            <a:headEnd/>
            <a:tailEnd/>
          </a:ln>
          <a:effectLst/>
        </p:spPr>
        <p:txBody>
          <a:bodyPr vert="horz" wrap="square" lIns="93543" tIns="46772" rIns="93543" bIns="46772" numCol="1" anchor="b" anchorCtr="0" compatLnSpc="1">
            <a:prstTxWarp prst="textNoShape">
              <a:avLst/>
            </a:prstTxWarp>
          </a:bodyPr>
          <a:lstStyle>
            <a:lvl1pPr>
              <a:defRPr sz="1200"/>
            </a:lvl1pPr>
          </a:lstStyle>
          <a:p>
            <a:endParaRPr lang="en-US" altLang="en-US"/>
          </a:p>
        </p:txBody>
      </p:sp>
      <p:sp>
        <p:nvSpPr>
          <p:cNvPr id="3079" name="Rectangle 7"/>
          <p:cNvSpPr>
            <a:spLocks noGrp="1" noChangeArrowheads="1"/>
          </p:cNvSpPr>
          <p:nvPr>
            <p:ph type="sldNum" sz="quarter" idx="5"/>
          </p:nvPr>
        </p:nvSpPr>
        <p:spPr bwMode="auto">
          <a:xfrm>
            <a:off x="3970233" y="8830119"/>
            <a:ext cx="3038543" cy="464658"/>
          </a:xfrm>
          <a:prstGeom prst="rect">
            <a:avLst/>
          </a:prstGeom>
          <a:noFill/>
          <a:ln w="9525">
            <a:noFill/>
            <a:miter lim="800000"/>
            <a:headEnd/>
            <a:tailEnd/>
          </a:ln>
          <a:effectLst/>
        </p:spPr>
        <p:txBody>
          <a:bodyPr vert="horz" wrap="square" lIns="93543" tIns="46772" rIns="93543" bIns="46772" numCol="1" anchor="b" anchorCtr="0" compatLnSpc="1">
            <a:prstTxWarp prst="textNoShape">
              <a:avLst/>
            </a:prstTxWarp>
          </a:bodyPr>
          <a:lstStyle>
            <a:lvl1pPr algn="r">
              <a:defRPr sz="1200"/>
            </a:lvl1pPr>
          </a:lstStyle>
          <a:p>
            <a:fld id="{AFC4EAD9-A6A0-45E9-81E5-B575BF22C4CB}" type="slidenum">
              <a:rPr lang="en-US" altLang="en-US"/>
              <a:pPr/>
              <a:t>‹#›</a:t>
            </a:fld>
            <a:endParaRPr lang="en-US" altLang="en-US"/>
          </a:p>
        </p:txBody>
      </p:sp>
    </p:spTree>
    <p:extLst>
      <p:ext uri="{BB962C8B-B14F-4D97-AF65-F5344CB8AC3E}">
        <p14:creationId xmlns:p14="http://schemas.microsoft.com/office/powerpoint/2010/main" val="13561846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B2A68690-30BA-4FD4-AC68-88E699F8B726}" type="slidenum">
              <a:rPr lang="en-US" altLang="en-US"/>
              <a:pPr eaLnBrk="1" hangingPunct="1"/>
              <a:t>1</a:t>
            </a:fld>
            <a:endParaRPr lang="en-US" altLang="en-US"/>
          </a:p>
        </p:txBody>
      </p:sp>
      <p:sp>
        <p:nvSpPr>
          <p:cNvPr id="44035" name="Rectangle 2"/>
          <p:cNvSpPr>
            <a:spLocks noGrp="1" noRot="1" noChangeAspect="1" noChangeArrowheads="1" noTextEdit="1"/>
          </p:cNvSpPr>
          <p:nvPr>
            <p:ph type="sldImg"/>
          </p:nvPr>
        </p:nvSpPr>
        <p:spPr>
          <a:xfrm>
            <a:off x="1182688" y="698500"/>
            <a:ext cx="4643437" cy="3484563"/>
          </a:xfrm>
          <a:ln/>
        </p:spPr>
      </p:sp>
      <p:sp>
        <p:nvSpPr>
          <p:cNvPr id="44036" name="Rectangle 3"/>
          <p:cNvSpPr>
            <a:spLocks noGrp="1" noChangeArrowheads="1"/>
          </p:cNvSpPr>
          <p:nvPr>
            <p:ph type="body" idx="1"/>
          </p:nvPr>
        </p:nvSpPr>
        <p:spPr>
          <a:xfrm>
            <a:off x="701203" y="4415872"/>
            <a:ext cx="5607995" cy="418191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5357383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2E47F09C-4209-4645-854B-67C982E011FA}" type="slidenum">
              <a:rPr lang="en-US" altLang="en-US"/>
              <a:pPr eaLnBrk="1" hangingPunct="1"/>
              <a:t>10</a:t>
            </a:fld>
            <a:endParaRPr lang="en-US" altLang="en-US"/>
          </a:p>
        </p:txBody>
      </p:sp>
    </p:spTree>
    <p:extLst>
      <p:ext uri="{BB962C8B-B14F-4D97-AF65-F5344CB8AC3E}">
        <p14:creationId xmlns:p14="http://schemas.microsoft.com/office/powerpoint/2010/main" val="24778049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6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6B85D3F5-EEB2-4FDD-B312-0E1FC69421DA}" type="slidenum">
              <a:rPr lang="en-US" altLang="en-US"/>
              <a:pPr eaLnBrk="1" hangingPunct="1"/>
              <a:t>11</a:t>
            </a:fld>
            <a:endParaRPr lang="en-US" altLang="en-US"/>
          </a:p>
        </p:txBody>
      </p:sp>
    </p:spTree>
    <p:extLst>
      <p:ext uri="{BB962C8B-B14F-4D97-AF65-F5344CB8AC3E}">
        <p14:creationId xmlns:p14="http://schemas.microsoft.com/office/powerpoint/2010/main" val="5097049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7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A879DC3C-430F-4F69-AA52-533706AD233D}" type="slidenum">
              <a:rPr lang="en-US" altLang="en-US"/>
              <a:pPr eaLnBrk="1" hangingPunct="1"/>
              <a:t>12</a:t>
            </a:fld>
            <a:endParaRPr lang="en-US" altLang="en-US"/>
          </a:p>
        </p:txBody>
      </p:sp>
    </p:spTree>
    <p:extLst>
      <p:ext uri="{BB962C8B-B14F-4D97-AF65-F5344CB8AC3E}">
        <p14:creationId xmlns:p14="http://schemas.microsoft.com/office/powerpoint/2010/main" val="35560346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2D3814BF-54D3-4949-9D60-9D4126045ADE}" type="slidenum">
              <a:rPr lang="en-US" altLang="en-US"/>
              <a:pPr eaLnBrk="1" hangingPunct="1"/>
              <a:t>13</a:t>
            </a:fld>
            <a:endParaRPr lang="en-US" altLang="en-US"/>
          </a:p>
        </p:txBody>
      </p:sp>
    </p:spTree>
    <p:extLst>
      <p:ext uri="{BB962C8B-B14F-4D97-AF65-F5344CB8AC3E}">
        <p14:creationId xmlns:p14="http://schemas.microsoft.com/office/powerpoint/2010/main" val="12385262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1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4AA377D9-C033-49B5-B739-CC047434E843}" type="slidenum">
              <a:rPr lang="en-US" altLang="en-US"/>
              <a:pPr eaLnBrk="1" hangingPunct="1"/>
              <a:t>14</a:t>
            </a:fld>
            <a:endParaRPr lang="en-US" altLang="en-US"/>
          </a:p>
        </p:txBody>
      </p:sp>
    </p:spTree>
    <p:extLst>
      <p:ext uri="{BB962C8B-B14F-4D97-AF65-F5344CB8AC3E}">
        <p14:creationId xmlns:p14="http://schemas.microsoft.com/office/powerpoint/2010/main" val="703476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96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3A4201C6-E921-4543-8211-66C2EB6DBF46}" type="slidenum">
              <a:rPr lang="en-US" altLang="en-US"/>
              <a:pPr eaLnBrk="1" hangingPunct="1"/>
              <a:t>15</a:t>
            </a:fld>
            <a:endParaRPr lang="en-US" altLang="en-US"/>
          </a:p>
        </p:txBody>
      </p:sp>
    </p:spTree>
    <p:extLst>
      <p:ext uri="{BB962C8B-B14F-4D97-AF65-F5344CB8AC3E}">
        <p14:creationId xmlns:p14="http://schemas.microsoft.com/office/powerpoint/2010/main" val="25460841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305C01F1-0F4E-4339-9A54-C47991EDD9E4}" type="slidenum">
              <a:rPr lang="en-US" altLang="en-US"/>
              <a:pPr eaLnBrk="1" hangingPunct="1"/>
              <a:t>16</a:t>
            </a:fld>
            <a:endParaRPr lang="en-US" altLang="en-US"/>
          </a:p>
        </p:txBody>
      </p:sp>
    </p:spTree>
    <p:extLst>
      <p:ext uri="{BB962C8B-B14F-4D97-AF65-F5344CB8AC3E}">
        <p14:creationId xmlns:p14="http://schemas.microsoft.com/office/powerpoint/2010/main" val="27447897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2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C9FEA2FB-6930-4FC3-809E-0395509BFD84}" type="slidenum">
              <a:rPr lang="en-US" altLang="en-US"/>
              <a:pPr eaLnBrk="1" hangingPunct="1"/>
              <a:t>17</a:t>
            </a:fld>
            <a:endParaRPr lang="en-US" altLang="en-US"/>
          </a:p>
        </p:txBody>
      </p:sp>
    </p:spTree>
    <p:extLst>
      <p:ext uri="{BB962C8B-B14F-4D97-AF65-F5344CB8AC3E}">
        <p14:creationId xmlns:p14="http://schemas.microsoft.com/office/powerpoint/2010/main" val="37494712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37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B0C6526C-64BB-47EC-8996-299F8A2C7C2B}" type="slidenum">
              <a:rPr lang="en-US" altLang="en-US"/>
              <a:pPr eaLnBrk="1" hangingPunct="1"/>
              <a:t>18</a:t>
            </a:fld>
            <a:endParaRPr lang="en-US" altLang="en-US"/>
          </a:p>
        </p:txBody>
      </p:sp>
    </p:spTree>
    <p:extLst>
      <p:ext uri="{BB962C8B-B14F-4D97-AF65-F5344CB8AC3E}">
        <p14:creationId xmlns:p14="http://schemas.microsoft.com/office/powerpoint/2010/main" val="10507359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47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A509143B-8FCD-4A5D-B508-447638605F37}" type="slidenum">
              <a:rPr lang="en-US" altLang="en-US"/>
              <a:pPr eaLnBrk="1" hangingPunct="1"/>
              <a:t>19</a:t>
            </a:fld>
            <a:endParaRPr lang="en-US" altLang="en-US"/>
          </a:p>
        </p:txBody>
      </p:sp>
    </p:spTree>
    <p:extLst>
      <p:ext uri="{BB962C8B-B14F-4D97-AF65-F5344CB8AC3E}">
        <p14:creationId xmlns:p14="http://schemas.microsoft.com/office/powerpoint/2010/main" val="3456901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B2A68690-30BA-4FD4-AC68-88E699F8B726}" type="slidenum">
              <a:rPr lang="en-US" altLang="en-US"/>
              <a:pPr eaLnBrk="1" hangingPunct="1"/>
              <a:t>2</a:t>
            </a:fld>
            <a:endParaRPr lang="en-US" altLang="en-US"/>
          </a:p>
        </p:txBody>
      </p:sp>
      <p:sp>
        <p:nvSpPr>
          <p:cNvPr id="44035" name="Rectangle 2"/>
          <p:cNvSpPr>
            <a:spLocks noGrp="1" noRot="1" noChangeAspect="1" noChangeArrowheads="1" noTextEdit="1"/>
          </p:cNvSpPr>
          <p:nvPr>
            <p:ph type="sldImg"/>
          </p:nvPr>
        </p:nvSpPr>
        <p:spPr>
          <a:xfrm>
            <a:off x="1182688" y="698500"/>
            <a:ext cx="4643437" cy="3484563"/>
          </a:xfrm>
          <a:ln/>
        </p:spPr>
      </p:sp>
      <p:sp>
        <p:nvSpPr>
          <p:cNvPr id="44036" name="Rectangle 3"/>
          <p:cNvSpPr>
            <a:spLocks noGrp="1" noChangeArrowheads="1"/>
          </p:cNvSpPr>
          <p:nvPr>
            <p:ph type="body" idx="1"/>
          </p:nvPr>
        </p:nvSpPr>
        <p:spPr>
          <a:xfrm>
            <a:off x="701203" y="4415872"/>
            <a:ext cx="5607995" cy="418191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4466734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57F3C030-6C99-4009-9D4D-E4E2FA478381}" type="slidenum">
              <a:rPr lang="en-US" altLang="en-US"/>
              <a:pPr eaLnBrk="1" hangingPunct="1"/>
              <a:t>20</a:t>
            </a:fld>
            <a:endParaRPr lang="en-US" altLang="en-US"/>
          </a:p>
        </p:txBody>
      </p:sp>
    </p:spTree>
    <p:extLst>
      <p:ext uri="{BB962C8B-B14F-4D97-AF65-F5344CB8AC3E}">
        <p14:creationId xmlns:p14="http://schemas.microsoft.com/office/powerpoint/2010/main" val="20004197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37735912-55DB-4290-BA90-B03ACBF37C69}" type="slidenum">
              <a:rPr lang="en-US" altLang="en-US"/>
              <a:pPr eaLnBrk="1" hangingPunct="1"/>
              <a:t>21</a:t>
            </a:fld>
            <a:endParaRPr lang="en-US" altLang="en-US"/>
          </a:p>
        </p:txBody>
      </p:sp>
    </p:spTree>
    <p:extLst>
      <p:ext uri="{BB962C8B-B14F-4D97-AF65-F5344CB8AC3E}">
        <p14:creationId xmlns:p14="http://schemas.microsoft.com/office/powerpoint/2010/main" val="8035245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68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3AC8D777-ECF2-4ED7-A88A-A3C7341F4FD9}" type="slidenum">
              <a:rPr lang="en-US" altLang="en-US"/>
              <a:pPr eaLnBrk="1" hangingPunct="1"/>
              <a:t>22</a:t>
            </a:fld>
            <a:endParaRPr lang="en-US" altLang="en-US"/>
          </a:p>
        </p:txBody>
      </p:sp>
    </p:spTree>
    <p:extLst>
      <p:ext uri="{BB962C8B-B14F-4D97-AF65-F5344CB8AC3E}">
        <p14:creationId xmlns:p14="http://schemas.microsoft.com/office/powerpoint/2010/main" val="10977795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D16D476D-CC5D-410B-823A-EF2E0DAB8F42}" type="slidenum">
              <a:rPr lang="en-US" altLang="en-US"/>
              <a:pPr eaLnBrk="1" hangingPunct="1"/>
              <a:t>23</a:t>
            </a:fld>
            <a:endParaRPr lang="en-US" altLang="en-US"/>
          </a:p>
        </p:txBody>
      </p:sp>
    </p:spTree>
    <p:extLst>
      <p:ext uri="{BB962C8B-B14F-4D97-AF65-F5344CB8AC3E}">
        <p14:creationId xmlns:p14="http://schemas.microsoft.com/office/powerpoint/2010/main" val="2968767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BE744055-3848-4CFF-9416-B670EB03F442}" type="slidenum">
              <a:rPr lang="en-US" altLang="en-US"/>
              <a:pPr eaLnBrk="1" hangingPunct="1"/>
              <a:t>24</a:t>
            </a:fld>
            <a:endParaRPr lang="en-US" altLang="en-US"/>
          </a:p>
        </p:txBody>
      </p:sp>
    </p:spTree>
    <p:extLst>
      <p:ext uri="{BB962C8B-B14F-4D97-AF65-F5344CB8AC3E}">
        <p14:creationId xmlns:p14="http://schemas.microsoft.com/office/powerpoint/2010/main" val="23762102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14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CEE10B43-D3D2-46BD-8AB1-8125374C1BF7}" type="slidenum">
              <a:rPr lang="en-US" altLang="en-US"/>
              <a:pPr eaLnBrk="1" hangingPunct="1"/>
              <a:t>25</a:t>
            </a:fld>
            <a:endParaRPr lang="en-US" altLang="en-US"/>
          </a:p>
        </p:txBody>
      </p:sp>
    </p:spTree>
    <p:extLst>
      <p:ext uri="{BB962C8B-B14F-4D97-AF65-F5344CB8AC3E}">
        <p14:creationId xmlns:p14="http://schemas.microsoft.com/office/powerpoint/2010/main" val="206137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07B1B2A8-59C4-45B2-AC35-AB7AF5699328}" type="slidenum">
              <a:rPr lang="en-US" altLang="en-US"/>
              <a:pPr eaLnBrk="1" hangingPunct="1"/>
              <a:t>26</a:t>
            </a:fld>
            <a:endParaRPr lang="en-US" altLang="en-US"/>
          </a:p>
        </p:txBody>
      </p:sp>
    </p:spTree>
    <p:extLst>
      <p:ext uri="{BB962C8B-B14F-4D97-AF65-F5344CB8AC3E}">
        <p14:creationId xmlns:p14="http://schemas.microsoft.com/office/powerpoint/2010/main" val="39375798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0DE405EF-98AD-4D86-8C27-8A8095A231F4}" type="slidenum">
              <a:rPr lang="en-US" altLang="en-US"/>
              <a:pPr eaLnBrk="1" hangingPunct="1"/>
              <a:t>27</a:t>
            </a:fld>
            <a:endParaRPr lang="en-US" altLang="en-US"/>
          </a:p>
        </p:txBody>
      </p:sp>
    </p:spTree>
    <p:extLst>
      <p:ext uri="{BB962C8B-B14F-4D97-AF65-F5344CB8AC3E}">
        <p14:creationId xmlns:p14="http://schemas.microsoft.com/office/powerpoint/2010/main" val="34019416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B2A68690-30BA-4FD4-AC68-88E699F8B726}" type="slidenum">
              <a:rPr lang="en-US" altLang="en-US"/>
              <a:pPr eaLnBrk="1" hangingPunct="1"/>
              <a:t>28</a:t>
            </a:fld>
            <a:endParaRPr lang="en-US" altLang="en-US"/>
          </a:p>
        </p:txBody>
      </p:sp>
      <p:sp>
        <p:nvSpPr>
          <p:cNvPr id="44035" name="Rectangle 2"/>
          <p:cNvSpPr>
            <a:spLocks noGrp="1" noRot="1" noChangeAspect="1" noChangeArrowheads="1" noTextEdit="1"/>
          </p:cNvSpPr>
          <p:nvPr>
            <p:ph type="sldImg"/>
          </p:nvPr>
        </p:nvSpPr>
        <p:spPr>
          <a:xfrm>
            <a:off x="1182688" y="698500"/>
            <a:ext cx="4643437" cy="3484563"/>
          </a:xfrm>
          <a:ln/>
        </p:spPr>
      </p:sp>
      <p:sp>
        <p:nvSpPr>
          <p:cNvPr id="44036" name="Rectangle 3"/>
          <p:cNvSpPr>
            <a:spLocks noGrp="1" noChangeArrowheads="1"/>
          </p:cNvSpPr>
          <p:nvPr>
            <p:ph type="body" idx="1"/>
          </p:nvPr>
        </p:nvSpPr>
        <p:spPr>
          <a:xfrm>
            <a:off x="701203" y="4415872"/>
            <a:ext cx="5607995" cy="418191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056655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D1D9CD78-3FD1-4177-B020-1E26B1C5AE22}" type="slidenum">
              <a:rPr lang="en-US" altLang="en-US"/>
              <a:pPr eaLnBrk="1" hangingPunct="1"/>
              <a:t>29</a:t>
            </a:fld>
            <a:endParaRPr lang="en-US" altLang="en-US"/>
          </a:p>
        </p:txBody>
      </p:sp>
    </p:spTree>
    <p:extLst>
      <p:ext uri="{BB962C8B-B14F-4D97-AF65-F5344CB8AC3E}">
        <p14:creationId xmlns:p14="http://schemas.microsoft.com/office/powerpoint/2010/main" val="2543896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C0A92721-4C3E-49FE-B4E5-64987A828163}" type="slidenum">
              <a:rPr lang="en-US" altLang="en-US"/>
              <a:pPr eaLnBrk="1" hangingPunct="1"/>
              <a:t>3</a:t>
            </a:fld>
            <a:endParaRPr lang="en-US" altLang="en-US"/>
          </a:p>
        </p:txBody>
      </p:sp>
    </p:spTree>
    <p:extLst>
      <p:ext uri="{BB962C8B-B14F-4D97-AF65-F5344CB8AC3E}">
        <p14:creationId xmlns:p14="http://schemas.microsoft.com/office/powerpoint/2010/main" val="170623708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F04D6134-9D54-4ADF-96E0-2F8B851D6635}" type="slidenum">
              <a:rPr lang="en-US" altLang="en-US"/>
              <a:pPr eaLnBrk="1" hangingPunct="1"/>
              <a:t>30</a:t>
            </a:fld>
            <a:endParaRPr lang="en-US" altLang="en-US"/>
          </a:p>
        </p:txBody>
      </p:sp>
    </p:spTree>
    <p:extLst>
      <p:ext uri="{BB962C8B-B14F-4D97-AF65-F5344CB8AC3E}">
        <p14:creationId xmlns:p14="http://schemas.microsoft.com/office/powerpoint/2010/main" val="42320790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F04D6134-9D54-4ADF-96E0-2F8B851D6635}" type="slidenum">
              <a:rPr lang="en-US" altLang="en-US"/>
              <a:pPr eaLnBrk="1" hangingPunct="1"/>
              <a:t>31</a:t>
            </a:fld>
            <a:endParaRPr lang="en-US" altLang="en-US"/>
          </a:p>
        </p:txBody>
      </p:sp>
    </p:spTree>
    <p:extLst>
      <p:ext uri="{BB962C8B-B14F-4D97-AF65-F5344CB8AC3E}">
        <p14:creationId xmlns:p14="http://schemas.microsoft.com/office/powerpoint/2010/main" val="21747516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B4761779-9858-44CA-8CF9-CBB72D75F520}" type="slidenum">
              <a:rPr lang="en-US" altLang="en-US"/>
              <a:pPr eaLnBrk="1" hangingPunct="1"/>
              <a:t>32</a:t>
            </a:fld>
            <a:endParaRPr lang="en-US" altLang="en-US"/>
          </a:p>
        </p:txBody>
      </p:sp>
    </p:spTree>
    <p:extLst>
      <p:ext uri="{BB962C8B-B14F-4D97-AF65-F5344CB8AC3E}">
        <p14:creationId xmlns:p14="http://schemas.microsoft.com/office/powerpoint/2010/main" val="17324377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B4761779-9858-44CA-8CF9-CBB72D75F520}" type="slidenum">
              <a:rPr lang="en-US" altLang="en-US"/>
              <a:pPr eaLnBrk="1" hangingPunct="1"/>
              <a:t>33</a:t>
            </a:fld>
            <a:endParaRPr lang="en-US" altLang="en-US"/>
          </a:p>
        </p:txBody>
      </p:sp>
    </p:spTree>
    <p:extLst>
      <p:ext uri="{BB962C8B-B14F-4D97-AF65-F5344CB8AC3E}">
        <p14:creationId xmlns:p14="http://schemas.microsoft.com/office/powerpoint/2010/main" val="33918836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37735912-55DB-4290-BA90-B03ACBF37C69}" type="slidenum">
              <a:rPr lang="en-US" altLang="en-US"/>
              <a:pPr eaLnBrk="1" hangingPunct="1"/>
              <a:t>34</a:t>
            </a:fld>
            <a:endParaRPr lang="en-US" altLang="en-US"/>
          </a:p>
        </p:txBody>
      </p:sp>
    </p:spTree>
    <p:extLst>
      <p:ext uri="{BB962C8B-B14F-4D97-AF65-F5344CB8AC3E}">
        <p14:creationId xmlns:p14="http://schemas.microsoft.com/office/powerpoint/2010/main" val="27798430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5A2BA7E2-9A4B-47F0-9E7D-820C3D25C2F5}" type="slidenum">
              <a:rPr lang="en-US" altLang="en-US"/>
              <a:pPr eaLnBrk="1" hangingPunct="1"/>
              <a:t>35</a:t>
            </a:fld>
            <a:endParaRPr lang="en-US" altLang="en-US"/>
          </a:p>
        </p:txBody>
      </p:sp>
    </p:spTree>
    <p:extLst>
      <p:ext uri="{BB962C8B-B14F-4D97-AF65-F5344CB8AC3E}">
        <p14:creationId xmlns:p14="http://schemas.microsoft.com/office/powerpoint/2010/main" val="301975297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FE1ADC0E-DA51-4805-892B-1B38B84741C9}" type="slidenum">
              <a:rPr lang="en-US" altLang="en-US"/>
              <a:pPr eaLnBrk="1" hangingPunct="1"/>
              <a:t>36</a:t>
            </a:fld>
            <a:endParaRPr lang="en-US" altLang="en-US"/>
          </a:p>
        </p:txBody>
      </p:sp>
    </p:spTree>
    <p:extLst>
      <p:ext uri="{BB962C8B-B14F-4D97-AF65-F5344CB8AC3E}">
        <p14:creationId xmlns:p14="http://schemas.microsoft.com/office/powerpoint/2010/main" val="104350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443D788B-B4DE-4C3F-95FF-C30D969966B9}" type="slidenum">
              <a:rPr lang="en-US" altLang="en-US"/>
              <a:pPr eaLnBrk="1" hangingPunct="1"/>
              <a:t>37</a:t>
            </a:fld>
            <a:endParaRPr lang="en-US" altLang="en-US"/>
          </a:p>
        </p:txBody>
      </p:sp>
    </p:spTree>
    <p:extLst>
      <p:ext uri="{BB962C8B-B14F-4D97-AF65-F5344CB8AC3E}">
        <p14:creationId xmlns:p14="http://schemas.microsoft.com/office/powerpoint/2010/main" val="331497377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67339060-B666-4BAA-8A18-F6685CED210E}" type="slidenum">
              <a:rPr lang="en-US" altLang="en-US"/>
              <a:pPr eaLnBrk="1" hangingPunct="1"/>
              <a:t>38</a:t>
            </a:fld>
            <a:endParaRPr lang="en-US" altLang="en-US"/>
          </a:p>
        </p:txBody>
      </p:sp>
    </p:spTree>
    <p:extLst>
      <p:ext uri="{BB962C8B-B14F-4D97-AF65-F5344CB8AC3E}">
        <p14:creationId xmlns:p14="http://schemas.microsoft.com/office/powerpoint/2010/main" val="22147368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67339060-B666-4BAA-8A18-F6685CED210E}" type="slidenum">
              <a:rPr lang="en-US" altLang="en-US"/>
              <a:pPr eaLnBrk="1" hangingPunct="1"/>
              <a:t>39</a:t>
            </a:fld>
            <a:endParaRPr lang="en-US" altLang="en-US"/>
          </a:p>
        </p:txBody>
      </p:sp>
    </p:spTree>
    <p:extLst>
      <p:ext uri="{BB962C8B-B14F-4D97-AF65-F5344CB8AC3E}">
        <p14:creationId xmlns:p14="http://schemas.microsoft.com/office/powerpoint/2010/main" val="3723874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05F85434-519C-4E74-A261-C51A894B3E71}" type="slidenum">
              <a:rPr lang="en-US" altLang="en-US"/>
              <a:pPr eaLnBrk="1" hangingPunct="1"/>
              <a:t>4</a:t>
            </a:fld>
            <a:endParaRPr lang="en-US" altLang="en-US"/>
          </a:p>
        </p:txBody>
      </p:sp>
    </p:spTree>
    <p:extLst>
      <p:ext uri="{BB962C8B-B14F-4D97-AF65-F5344CB8AC3E}">
        <p14:creationId xmlns:p14="http://schemas.microsoft.com/office/powerpoint/2010/main" val="38634303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37735912-55DB-4290-BA90-B03ACBF37C69}" type="slidenum">
              <a:rPr lang="en-US" altLang="en-US"/>
              <a:pPr eaLnBrk="1" hangingPunct="1"/>
              <a:t>40</a:t>
            </a:fld>
            <a:endParaRPr lang="en-US" altLang="en-US"/>
          </a:p>
        </p:txBody>
      </p:sp>
    </p:spTree>
    <p:extLst>
      <p:ext uri="{BB962C8B-B14F-4D97-AF65-F5344CB8AC3E}">
        <p14:creationId xmlns:p14="http://schemas.microsoft.com/office/powerpoint/2010/main" val="2952460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62181FCA-35E6-429F-B1EC-E26B9DE94A3F}" type="slidenum">
              <a:rPr lang="en-US" altLang="en-US"/>
              <a:pPr eaLnBrk="1" hangingPunct="1"/>
              <a:t>5</a:t>
            </a:fld>
            <a:endParaRPr lang="en-US" altLang="en-US"/>
          </a:p>
        </p:txBody>
      </p:sp>
    </p:spTree>
    <p:extLst>
      <p:ext uri="{BB962C8B-B14F-4D97-AF65-F5344CB8AC3E}">
        <p14:creationId xmlns:p14="http://schemas.microsoft.com/office/powerpoint/2010/main" val="21830748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1AC35955-D021-4A85-BC7D-75A7BFF0AC27}" type="slidenum">
              <a:rPr lang="en-US" altLang="en-US"/>
              <a:pPr eaLnBrk="1" hangingPunct="1"/>
              <a:t>6</a:t>
            </a:fld>
            <a:endParaRPr lang="en-US" altLang="en-US"/>
          </a:p>
        </p:txBody>
      </p:sp>
    </p:spTree>
    <p:extLst>
      <p:ext uri="{BB962C8B-B14F-4D97-AF65-F5344CB8AC3E}">
        <p14:creationId xmlns:p14="http://schemas.microsoft.com/office/powerpoint/2010/main" val="39400405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57BF3112-449E-4701-BA0D-C9B77C1033B5}" type="slidenum">
              <a:rPr lang="en-US" altLang="en-US"/>
              <a:pPr eaLnBrk="1" hangingPunct="1"/>
              <a:t>7</a:t>
            </a:fld>
            <a:endParaRPr lang="en-US" altLang="en-US"/>
          </a:p>
        </p:txBody>
      </p:sp>
    </p:spTree>
    <p:extLst>
      <p:ext uri="{BB962C8B-B14F-4D97-AF65-F5344CB8AC3E}">
        <p14:creationId xmlns:p14="http://schemas.microsoft.com/office/powerpoint/2010/main" val="36016066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5A836CF0-C3C4-4ADD-82D4-DF786D1D25F3}" type="slidenum">
              <a:rPr lang="en-US" altLang="en-US"/>
              <a:pPr eaLnBrk="1" hangingPunct="1"/>
              <a:t>8</a:t>
            </a:fld>
            <a:endParaRPr lang="en-US" altLang="en-US"/>
          </a:p>
        </p:txBody>
      </p:sp>
    </p:spTree>
    <p:extLst>
      <p:ext uri="{BB962C8B-B14F-4D97-AF65-F5344CB8AC3E}">
        <p14:creationId xmlns:p14="http://schemas.microsoft.com/office/powerpoint/2010/main" val="38862905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60038" indent="-292322" eaLnBrk="0" hangingPunct="0">
              <a:defRPr>
                <a:solidFill>
                  <a:schemeClr val="tx1"/>
                </a:solidFill>
                <a:latin typeface="Arial" charset="0"/>
              </a:defRPr>
            </a:lvl2pPr>
            <a:lvl3pPr marL="1169289" indent="-233858" eaLnBrk="0" hangingPunct="0">
              <a:defRPr>
                <a:solidFill>
                  <a:schemeClr val="tx1"/>
                </a:solidFill>
                <a:latin typeface="Arial" charset="0"/>
              </a:defRPr>
            </a:lvl3pPr>
            <a:lvl4pPr marL="1637005" indent="-233858" eaLnBrk="0" hangingPunct="0">
              <a:defRPr>
                <a:solidFill>
                  <a:schemeClr val="tx1"/>
                </a:solidFill>
                <a:latin typeface="Arial" charset="0"/>
              </a:defRPr>
            </a:lvl4pPr>
            <a:lvl5pPr marL="2104720" indent="-233858" eaLnBrk="0" hangingPunct="0">
              <a:defRPr>
                <a:solidFill>
                  <a:schemeClr val="tx1"/>
                </a:solidFill>
                <a:latin typeface="Arial" charset="0"/>
              </a:defRPr>
            </a:lvl5pPr>
            <a:lvl6pPr marL="2572436" indent="-233858" eaLnBrk="0" fontAlgn="base" hangingPunct="0">
              <a:spcBef>
                <a:spcPct val="0"/>
              </a:spcBef>
              <a:spcAft>
                <a:spcPct val="0"/>
              </a:spcAft>
              <a:defRPr>
                <a:solidFill>
                  <a:schemeClr val="tx1"/>
                </a:solidFill>
                <a:latin typeface="Arial" charset="0"/>
              </a:defRPr>
            </a:lvl6pPr>
            <a:lvl7pPr marL="3040151" indent="-233858" eaLnBrk="0" fontAlgn="base" hangingPunct="0">
              <a:spcBef>
                <a:spcPct val="0"/>
              </a:spcBef>
              <a:spcAft>
                <a:spcPct val="0"/>
              </a:spcAft>
              <a:defRPr>
                <a:solidFill>
                  <a:schemeClr val="tx1"/>
                </a:solidFill>
                <a:latin typeface="Arial" charset="0"/>
              </a:defRPr>
            </a:lvl7pPr>
            <a:lvl8pPr marL="3507867" indent="-233858" eaLnBrk="0" fontAlgn="base" hangingPunct="0">
              <a:spcBef>
                <a:spcPct val="0"/>
              </a:spcBef>
              <a:spcAft>
                <a:spcPct val="0"/>
              </a:spcAft>
              <a:defRPr>
                <a:solidFill>
                  <a:schemeClr val="tx1"/>
                </a:solidFill>
                <a:latin typeface="Arial" charset="0"/>
              </a:defRPr>
            </a:lvl8pPr>
            <a:lvl9pPr marL="3975583" indent="-233858" eaLnBrk="0" fontAlgn="base" hangingPunct="0">
              <a:spcBef>
                <a:spcPct val="0"/>
              </a:spcBef>
              <a:spcAft>
                <a:spcPct val="0"/>
              </a:spcAft>
              <a:defRPr>
                <a:solidFill>
                  <a:schemeClr val="tx1"/>
                </a:solidFill>
                <a:latin typeface="Arial" charset="0"/>
              </a:defRPr>
            </a:lvl9pPr>
          </a:lstStyle>
          <a:p>
            <a:pPr eaLnBrk="1" hangingPunct="1"/>
            <a:fld id="{0D336343-769C-4BE5-9D66-AF1C2D12214A}" type="slidenum">
              <a:rPr lang="en-US" altLang="en-US"/>
              <a:pPr eaLnBrk="1" hangingPunct="1"/>
              <a:t>9</a:t>
            </a:fld>
            <a:endParaRPr lang="en-US" altLang="en-US"/>
          </a:p>
        </p:txBody>
      </p:sp>
    </p:spTree>
    <p:extLst>
      <p:ext uri="{BB962C8B-B14F-4D97-AF65-F5344CB8AC3E}">
        <p14:creationId xmlns:p14="http://schemas.microsoft.com/office/powerpoint/2010/main" val="482076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5"/>
          <p:cNvSpPr>
            <a:spLocks noChangeArrowheads="1"/>
          </p:cNvSpPr>
          <p:nvPr userDrawn="1"/>
        </p:nvSpPr>
        <p:spPr bwMode="auto">
          <a:xfrm>
            <a:off x="0" y="1219200"/>
            <a:ext cx="9144000" cy="219075"/>
          </a:xfrm>
          <a:prstGeom prst="rect">
            <a:avLst/>
          </a:prstGeom>
          <a:solidFill>
            <a:srgbClr val="CC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3025" tIns="36512" rIns="73025" bIns="36512"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 name="Title 1"/>
          <p:cNvSpPr>
            <a:spLocks noGrp="1"/>
          </p:cNvSpPr>
          <p:nvPr>
            <p:ph type="ctrTitle"/>
          </p:nvPr>
        </p:nvSpPr>
        <p:spPr>
          <a:xfrm>
            <a:off x="0" y="0"/>
            <a:ext cx="9144000" cy="1470025"/>
          </a:xfrm>
        </p:spPr>
        <p:txBody>
          <a:bodyPr/>
          <a:lstStyle>
            <a:lvl1pPr>
              <a:defRPr sz="4800" b="0">
                <a:solidFill>
                  <a:schemeClr val="tx1">
                    <a:lumMod val="95000"/>
                    <a:lumOff val="5000"/>
                  </a:schemeClr>
                </a:solidFill>
                <a:latin typeface="Century Gothic"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0" y="1905000"/>
            <a:ext cx="9144000" cy="4953000"/>
          </a:xfrm>
        </p:spPr>
        <p:txBody>
          <a:bodyPr/>
          <a:lstStyle>
            <a:lvl1pPr marL="0" indent="0" algn="ctr">
              <a:buNone/>
              <a:defRPr sz="3600">
                <a:latin typeface="Garamond" pitchFamily="18"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5" name="Rectangle 4"/>
          <p:cNvSpPr>
            <a:spLocks noGrp="1" noChangeArrowheads="1"/>
          </p:cNvSpPr>
          <p:nvPr>
            <p:ph type="dt" sz="half" idx="10"/>
          </p:nvPr>
        </p:nvSpPr>
        <p:spPr/>
        <p:txBody>
          <a:bodyPr/>
          <a:lstStyle>
            <a:lvl1pPr>
              <a:defRPr/>
            </a:lvl1pPr>
          </a:lstStyle>
          <a:p>
            <a:endParaRPr lang="en-US" altLang="en-US"/>
          </a:p>
        </p:txBody>
      </p:sp>
      <p:sp>
        <p:nvSpPr>
          <p:cNvPr id="6" name="Rectangle 5"/>
          <p:cNvSpPr>
            <a:spLocks noGrp="1" noChangeArrowheads="1"/>
          </p:cNvSpPr>
          <p:nvPr>
            <p:ph type="ftr" sz="quarter" idx="11"/>
          </p:nvPr>
        </p:nvSpPr>
        <p:spPr/>
        <p:txBody>
          <a:bodyPr/>
          <a:lstStyle>
            <a:lvl1pPr>
              <a:defRPr/>
            </a:lvl1pPr>
          </a:lstStyle>
          <a:p>
            <a:endParaRPr lang="en-US" altLang="en-US"/>
          </a:p>
        </p:txBody>
      </p:sp>
      <p:sp>
        <p:nvSpPr>
          <p:cNvPr id="7" name="Rectangle 6"/>
          <p:cNvSpPr>
            <a:spLocks noGrp="1" noChangeArrowheads="1"/>
          </p:cNvSpPr>
          <p:nvPr>
            <p:ph type="sldNum" sz="quarter" idx="12"/>
          </p:nvPr>
        </p:nvSpPr>
        <p:spPr/>
        <p:txBody>
          <a:bodyPr/>
          <a:lstStyle>
            <a:lvl1pPr>
              <a:defRPr/>
            </a:lvl1pPr>
          </a:lstStyle>
          <a:p>
            <a:fld id="{2296FC7D-A8D7-45EF-9DB1-88AC0D90E493}" type="slidenum">
              <a:rPr lang="en-US" altLang="en-US"/>
              <a:pPr/>
              <a:t>‹#›</a:t>
            </a:fld>
            <a:endParaRPr lang="en-US" altLang="en-US"/>
          </a:p>
        </p:txBody>
      </p:sp>
    </p:spTree>
    <p:extLst>
      <p:ext uri="{BB962C8B-B14F-4D97-AF65-F5344CB8AC3E}">
        <p14:creationId xmlns:p14="http://schemas.microsoft.com/office/powerpoint/2010/main" val="3991495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270212EF-FBFB-4976-B708-989EA6AB9025}" type="slidenum">
              <a:rPr lang="en-US" altLang="en-US"/>
              <a:pPr/>
              <a:t>‹#›</a:t>
            </a:fld>
            <a:endParaRPr lang="en-US" altLang="en-US"/>
          </a:p>
        </p:txBody>
      </p:sp>
    </p:spTree>
    <p:extLst>
      <p:ext uri="{BB962C8B-B14F-4D97-AF65-F5344CB8AC3E}">
        <p14:creationId xmlns:p14="http://schemas.microsoft.com/office/powerpoint/2010/main" val="111522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7AD321AF-F84A-4B30-88F3-F413D9CF2E17}" type="slidenum">
              <a:rPr lang="en-US" altLang="en-US"/>
              <a:pPr/>
              <a:t>‹#›</a:t>
            </a:fld>
            <a:endParaRPr lang="en-US" altLang="en-US"/>
          </a:p>
        </p:txBody>
      </p:sp>
    </p:spTree>
    <p:extLst>
      <p:ext uri="{BB962C8B-B14F-4D97-AF65-F5344CB8AC3E}">
        <p14:creationId xmlns:p14="http://schemas.microsoft.com/office/powerpoint/2010/main" val="3217536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5"/>
          <p:cNvSpPr>
            <a:spLocks noChangeArrowheads="1"/>
          </p:cNvSpPr>
          <p:nvPr userDrawn="1"/>
        </p:nvSpPr>
        <p:spPr bwMode="auto">
          <a:xfrm>
            <a:off x="0" y="1219200"/>
            <a:ext cx="9144000" cy="219075"/>
          </a:xfrm>
          <a:prstGeom prst="rect">
            <a:avLst/>
          </a:prstGeom>
          <a:solidFill>
            <a:srgbClr val="CC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3025" tIns="36512" rIns="73025" bIns="36512"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 name="Title 1"/>
          <p:cNvSpPr>
            <a:spLocks noGrp="1"/>
          </p:cNvSpPr>
          <p:nvPr>
            <p:ph type="title"/>
          </p:nvPr>
        </p:nvSpPr>
        <p:spPr>
          <a:xfrm>
            <a:off x="0" y="0"/>
            <a:ext cx="9144000" cy="1143000"/>
          </a:xfrm>
        </p:spPr>
        <p:txBody>
          <a:bodyPr/>
          <a:lstStyle>
            <a:lvl1pPr>
              <a:defRPr baseline="0">
                <a:latin typeface="Century Gothic" pitchFamily="34" charset="0"/>
              </a:defRPr>
            </a:lvl1pPr>
          </a:lstStyle>
          <a:p>
            <a:r>
              <a:rPr lang="en-US" dirty="0" smtClean="0"/>
              <a:t>Click to edit Master title style</a:t>
            </a:r>
            <a:endParaRPr lang="en-US" dirty="0"/>
          </a:p>
        </p:txBody>
      </p:sp>
      <p:sp>
        <p:nvSpPr>
          <p:cNvPr id="8" name="Subtitle 2"/>
          <p:cNvSpPr>
            <a:spLocks noGrp="1"/>
          </p:cNvSpPr>
          <p:nvPr>
            <p:ph type="subTitle" idx="1"/>
          </p:nvPr>
        </p:nvSpPr>
        <p:spPr>
          <a:xfrm>
            <a:off x="0" y="1981200"/>
            <a:ext cx="9144000" cy="3962400"/>
          </a:xfrm>
        </p:spPr>
        <p:txBody>
          <a:bodyPr/>
          <a:lstStyle>
            <a:lvl1pPr marL="0" indent="0" algn="l">
              <a:buNone/>
              <a:defRPr sz="2800">
                <a:latin typeface="Garamond" pitchFamily="18"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5" name="Rectangle 4"/>
          <p:cNvSpPr>
            <a:spLocks noGrp="1" noChangeArrowheads="1"/>
          </p:cNvSpPr>
          <p:nvPr>
            <p:ph type="dt" sz="half" idx="10"/>
          </p:nvPr>
        </p:nvSpPr>
        <p:spPr/>
        <p:txBody>
          <a:bodyPr/>
          <a:lstStyle>
            <a:lvl1pPr>
              <a:defRPr/>
            </a:lvl1pPr>
          </a:lstStyle>
          <a:p>
            <a:endParaRPr lang="en-US" altLang="en-US"/>
          </a:p>
        </p:txBody>
      </p:sp>
      <p:sp>
        <p:nvSpPr>
          <p:cNvPr id="6" name="Rectangle 5"/>
          <p:cNvSpPr>
            <a:spLocks noGrp="1" noChangeArrowheads="1"/>
          </p:cNvSpPr>
          <p:nvPr>
            <p:ph type="ftr" sz="quarter" idx="11"/>
          </p:nvPr>
        </p:nvSpPr>
        <p:spPr/>
        <p:txBody>
          <a:bodyPr/>
          <a:lstStyle>
            <a:lvl1pPr>
              <a:defRPr/>
            </a:lvl1pPr>
          </a:lstStyle>
          <a:p>
            <a:endParaRPr lang="en-US" altLang="en-US"/>
          </a:p>
        </p:txBody>
      </p:sp>
      <p:sp>
        <p:nvSpPr>
          <p:cNvPr id="7" name="Rectangle 6"/>
          <p:cNvSpPr>
            <a:spLocks noGrp="1" noChangeArrowheads="1"/>
          </p:cNvSpPr>
          <p:nvPr>
            <p:ph type="sldNum" sz="quarter" idx="12"/>
          </p:nvPr>
        </p:nvSpPr>
        <p:spPr>
          <a:xfrm>
            <a:off x="8610600" y="228600"/>
            <a:ext cx="533400" cy="476250"/>
          </a:xfrm>
        </p:spPr>
        <p:txBody>
          <a:bodyPr/>
          <a:lstStyle>
            <a:lvl1pPr>
              <a:defRPr/>
            </a:lvl1pPr>
          </a:lstStyle>
          <a:p>
            <a:fld id="{02D3C8B6-CECB-48D1-9EE1-38D406C4F059}" type="slidenum">
              <a:rPr lang="en-US" altLang="en-US"/>
              <a:pPr/>
              <a:t>‹#›</a:t>
            </a:fld>
            <a:endParaRPr lang="en-US" altLang="en-US"/>
          </a:p>
        </p:txBody>
      </p:sp>
    </p:spTree>
    <p:extLst>
      <p:ext uri="{BB962C8B-B14F-4D97-AF65-F5344CB8AC3E}">
        <p14:creationId xmlns:p14="http://schemas.microsoft.com/office/powerpoint/2010/main" val="276028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ltLang="en-US"/>
          </a:p>
        </p:txBody>
      </p:sp>
      <p:sp>
        <p:nvSpPr>
          <p:cNvPr id="5" name="Rectangle 5"/>
          <p:cNvSpPr>
            <a:spLocks noGrp="1" noChangeArrowheads="1"/>
          </p:cNvSpPr>
          <p:nvPr>
            <p:ph type="ftr" sz="quarter" idx="11"/>
          </p:nvPr>
        </p:nvSpPr>
        <p:spPr>
          <a:ln/>
        </p:spPr>
        <p:txBody>
          <a:bodyPr/>
          <a:lstStyle>
            <a:lvl1pPr>
              <a:defRPr/>
            </a:lvl1pPr>
          </a:lstStyle>
          <a:p>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7784FB58-93BB-4106-8AA3-494EDA72B03D}" type="slidenum">
              <a:rPr lang="en-US" altLang="en-US"/>
              <a:pPr/>
              <a:t>‹#›</a:t>
            </a:fld>
            <a:endParaRPr lang="en-US" altLang="en-US"/>
          </a:p>
        </p:txBody>
      </p:sp>
    </p:spTree>
    <p:extLst>
      <p:ext uri="{BB962C8B-B14F-4D97-AF65-F5344CB8AC3E}">
        <p14:creationId xmlns:p14="http://schemas.microsoft.com/office/powerpoint/2010/main" val="1287300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ltLang="en-US"/>
          </a:p>
        </p:txBody>
      </p:sp>
      <p:sp>
        <p:nvSpPr>
          <p:cNvPr id="6" name="Rectangle 5"/>
          <p:cNvSpPr>
            <a:spLocks noGrp="1" noChangeArrowheads="1"/>
          </p:cNvSpPr>
          <p:nvPr>
            <p:ph type="ftr" sz="quarter" idx="11"/>
          </p:nvPr>
        </p:nvSpPr>
        <p:spPr>
          <a:ln/>
        </p:spPr>
        <p:txBody>
          <a:bodyPr/>
          <a:lstStyle>
            <a:lvl1pPr>
              <a:defRPr/>
            </a:lvl1pPr>
          </a:lstStyle>
          <a:p>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6E5BAB66-8654-4377-9759-BC39D0BC8107}" type="slidenum">
              <a:rPr lang="en-US" altLang="en-US"/>
              <a:pPr/>
              <a:t>‹#›</a:t>
            </a:fld>
            <a:endParaRPr lang="en-US" altLang="en-US"/>
          </a:p>
        </p:txBody>
      </p:sp>
    </p:spTree>
    <p:extLst>
      <p:ext uri="{BB962C8B-B14F-4D97-AF65-F5344CB8AC3E}">
        <p14:creationId xmlns:p14="http://schemas.microsoft.com/office/powerpoint/2010/main" val="3495956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ltLang="en-US"/>
          </a:p>
        </p:txBody>
      </p:sp>
      <p:sp>
        <p:nvSpPr>
          <p:cNvPr id="8" name="Rectangle 5"/>
          <p:cNvSpPr>
            <a:spLocks noGrp="1" noChangeArrowheads="1"/>
          </p:cNvSpPr>
          <p:nvPr>
            <p:ph type="ftr" sz="quarter" idx="11"/>
          </p:nvPr>
        </p:nvSpPr>
        <p:spPr>
          <a:ln/>
        </p:spPr>
        <p:txBody>
          <a:bodyPr/>
          <a:lstStyle>
            <a:lvl1pPr>
              <a:defRPr/>
            </a:lvl1pPr>
          </a:lstStyle>
          <a:p>
            <a:endParaRPr lang="en-US" altLang="en-US"/>
          </a:p>
        </p:txBody>
      </p:sp>
      <p:sp>
        <p:nvSpPr>
          <p:cNvPr id="9" name="Rectangle 6"/>
          <p:cNvSpPr>
            <a:spLocks noGrp="1" noChangeArrowheads="1"/>
          </p:cNvSpPr>
          <p:nvPr>
            <p:ph type="sldNum" sz="quarter" idx="12"/>
          </p:nvPr>
        </p:nvSpPr>
        <p:spPr>
          <a:ln/>
        </p:spPr>
        <p:txBody>
          <a:bodyPr/>
          <a:lstStyle>
            <a:lvl1pPr>
              <a:defRPr/>
            </a:lvl1pPr>
          </a:lstStyle>
          <a:p>
            <a:fld id="{830294AA-6838-48E5-B3F1-9B85B123D881}" type="slidenum">
              <a:rPr lang="en-US" altLang="en-US"/>
              <a:pPr/>
              <a:t>‹#›</a:t>
            </a:fld>
            <a:endParaRPr lang="en-US" altLang="en-US"/>
          </a:p>
        </p:txBody>
      </p:sp>
    </p:spTree>
    <p:extLst>
      <p:ext uri="{BB962C8B-B14F-4D97-AF65-F5344CB8AC3E}">
        <p14:creationId xmlns:p14="http://schemas.microsoft.com/office/powerpoint/2010/main" val="3049507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ltLang="en-US"/>
          </a:p>
        </p:txBody>
      </p:sp>
      <p:sp>
        <p:nvSpPr>
          <p:cNvPr id="4" name="Rectangle 5"/>
          <p:cNvSpPr>
            <a:spLocks noGrp="1" noChangeArrowheads="1"/>
          </p:cNvSpPr>
          <p:nvPr>
            <p:ph type="ftr" sz="quarter" idx="11"/>
          </p:nvPr>
        </p:nvSpPr>
        <p:spPr>
          <a:ln/>
        </p:spPr>
        <p:txBody>
          <a:bodyPr/>
          <a:lstStyle>
            <a:lvl1pPr>
              <a:defRPr/>
            </a:lvl1pPr>
          </a:lstStyle>
          <a:p>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92BE2D62-4AC9-4FE3-A159-0B0F92F9E4EE}" type="slidenum">
              <a:rPr lang="en-US" altLang="en-US"/>
              <a:pPr/>
              <a:t>‹#›</a:t>
            </a:fld>
            <a:endParaRPr lang="en-US" altLang="en-US"/>
          </a:p>
        </p:txBody>
      </p:sp>
    </p:spTree>
    <p:extLst>
      <p:ext uri="{BB962C8B-B14F-4D97-AF65-F5344CB8AC3E}">
        <p14:creationId xmlns:p14="http://schemas.microsoft.com/office/powerpoint/2010/main" val="4220216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ltLang="en-US"/>
          </a:p>
        </p:txBody>
      </p:sp>
      <p:sp>
        <p:nvSpPr>
          <p:cNvPr id="3" name="Rectangle 5"/>
          <p:cNvSpPr>
            <a:spLocks noGrp="1" noChangeArrowheads="1"/>
          </p:cNvSpPr>
          <p:nvPr>
            <p:ph type="ftr" sz="quarter" idx="11"/>
          </p:nvPr>
        </p:nvSpPr>
        <p:spPr>
          <a:ln/>
        </p:spPr>
        <p:txBody>
          <a:bodyPr/>
          <a:lstStyle>
            <a:lvl1pPr>
              <a:defRPr/>
            </a:lvl1pPr>
          </a:lstStyle>
          <a:p>
            <a:endParaRPr lang="en-US" altLang="en-US"/>
          </a:p>
        </p:txBody>
      </p:sp>
      <p:sp>
        <p:nvSpPr>
          <p:cNvPr id="4" name="Rectangle 6"/>
          <p:cNvSpPr>
            <a:spLocks noGrp="1" noChangeArrowheads="1"/>
          </p:cNvSpPr>
          <p:nvPr>
            <p:ph type="sldNum" sz="quarter" idx="12"/>
          </p:nvPr>
        </p:nvSpPr>
        <p:spPr>
          <a:ln/>
        </p:spPr>
        <p:txBody>
          <a:bodyPr/>
          <a:lstStyle>
            <a:lvl1pPr>
              <a:defRPr/>
            </a:lvl1pPr>
          </a:lstStyle>
          <a:p>
            <a:fld id="{199ECB5C-7412-4162-9779-81B31067635B}" type="slidenum">
              <a:rPr lang="en-US" altLang="en-US"/>
              <a:pPr/>
              <a:t>‹#›</a:t>
            </a:fld>
            <a:endParaRPr lang="en-US" altLang="en-US"/>
          </a:p>
        </p:txBody>
      </p:sp>
    </p:spTree>
    <p:extLst>
      <p:ext uri="{BB962C8B-B14F-4D97-AF65-F5344CB8AC3E}">
        <p14:creationId xmlns:p14="http://schemas.microsoft.com/office/powerpoint/2010/main" val="3096393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ltLang="en-US"/>
          </a:p>
        </p:txBody>
      </p:sp>
      <p:sp>
        <p:nvSpPr>
          <p:cNvPr id="6" name="Rectangle 5"/>
          <p:cNvSpPr>
            <a:spLocks noGrp="1" noChangeArrowheads="1"/>
          </p:cNvSpPr>
          <p:nvPr>
            <p:ph type="ftr" sz="quarter" idx="11"/>
          </p:nvPr>
        </p:nvSpPr>
        <p:spPr>
          <a:ln/>
        </p:spPr>
        <p:txBody>
          <a:bodyPr/>
          <a:lstStyle>
            <a:lvl1pPr>
              <a:defRPr/>
            </a:lvl1pPr>
          </a:lstStyle>
          <a:p>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FE2F5C2A-E01D-4CAD-BED1-2F1F2C16F697}" type="slidenum">
              <a:rPr lang="en-US" altLang="en-US"/>
              <a:pPr/>
              <a:t>‹#›</a:t>
            </a:fld>
            <a:endParaRPr lang="en-US" altLang="en-US"/>
          </a:p>
        </p:txBody>
      </p:sp>
    </p:spTree>
    <p:extLst>
      <p:ext uri="{BB962C8B-B14F-4D97-AF65-F5344CB8AC3E}">
        <p14:creationId xmlns:p14="http://schemas.microsoft.com/office/powerpoint/2010/main" val="1115010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ltLang="en-US"/>
          </a:p>
        </p:txBody>
      </p:sp>
      <p:sp>
        <p:nvSpPr>
          <p:cNvPr id="6" name="Rectangle 5"/>
          <p:cNvSpPr>
            <a:spLocks noGrp="1" noChangeArrowheads="1"/>
          </p:cNvSpPr>
          <p:nvPr>
            <p:ph type="ftr" sz="quarter" idx="11"/>
          </p:nvPr>
        </p:nvSpPr>
        <p:spPr>
          <a:ln/>
        </p:spPr>
        <p:txBody>
          <a:bodyPr/>
          <a:lstStyle>
            <a:lvl1pPr>
              <a:defRPr/>
            </a:lvl1pPr>
          </a:lstStyle>
          <a:p>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858670FA-A649-4D20-986D-31AE29871E45}" type="slidenum">
              <a:rPr lang="en-US" altLang="en-US"/>
              <a:pPr/>
              <a:t>‹#›</a:t>
            </a:fld>
            <a:endParaRPr lang="en-US" altLang="en-US"/>
          </a:p>
        </p:txBody>
      </p:sp>
    </p:spTree>
    <p:extLst>
      <p:ext uri="{BB962C8B-B14F-4D97-AF65-F5344CB8AC3E}">
        <p14:creationId xmlns:p14="http://schemas.microsoft.com/office/powerpoint/2010/main" val="2325744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99CCFF"/>
            </a:gs>
            <a:gs pos="100000">
              <a:srgbClr val="4EACF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385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2385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2385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712504F-7EF7-45A3-8673-7244A876BCD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53" r:id="rId1"/>
    <p:sldLayoutId id="2147483954"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roadsideamerica.com/story/7816"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roadsideamerica.com/story/7816"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doingbusiness.org/"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hyperlink" Target="https://www.doingbusiness.org/en/rankings" TargetMode="External"/><Relationship Id="rId5" Type="http://schemas.openxmlformats.org/officeDocument/2006/relationships/hyperlink" Target="https://www.doingbusiness.org/content/dam/doingBusiness/country/u/united-states/USA.pdf" TargetMode="External"/><Relationship Id="rId4" Type="http://schemas.openxmlformats.org/officeDocument/2006/relationships/image" Target="../media/image9.png"/></Relationships>
</file>

<file path=ppt/slides/_rels/slide39.xml.rels><?xml version="1.0" encoding="UTF-8" standalone="yes"?>
<Relationships xmlns="http://schemas.openxmlformats.org/package/2006/relationships"><Relationship Id="rId3" Type="http://schemas.openxmlformats.org/officeDocument/2006/relationships/hyperlink" Target="https://www.doingbusiness.org/"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hyperlink" Target="https://www.doingbusiness.org/en/data/exploretopics/enforcing-contracts" TargetMode="External"/><Relationship Id="rId4" Type="http://schemas.openxmlformats.org/officeDocument/2006/relationships/hyperlink" Target="https://www.doingbusiness.org/content/dam/doingBusiness/country/u/united-states/USA.pd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B8AF311-4655-4CF2-90DC-516FC2F908B9}" type="slidenum">
              <a:rPr lang="en-US" altLang="en-US"/>
              <a:pPr eaLnBrk="1" hangingPunct="1"/>
              <a:t>1</a:t>
            </a:fld>
            <a:endParaRPr lang="en-US" altLang="en-US"/>
          </a:p>
        </p:txBody>
      </p:sp>
      <p:sp>
        <p:nvSpPr>
          <p:cNvPr id="6147" name="Rectangle 2"/>
          <p:cNvSpPr>
            <a:spLocks noGrp="1" noChangeArrowheads="1"/>
          </p:cNvSpPr>
          <p:nvPr>
            <p:ph type="subTitle" idx="1"/>
          </p:nvPr>
        </p:nvSpPr>
        <p:spPr>
          <a:xfrm>
            <a:off x="-68470" y="304800"/>
            <a:ext cx="7721600" cy="5314950"/>
          </a:xfrm>
        </p:spPr>
        <p:txBody>
          <a:bodyPr/>
          <a:lstStyle/>
          <a:p>
            <a:pPr eaLnBrk="1" hangingPunct="1"/>
            <a:r>
              <a:rPr lang="en-US" altLang="en-US" sz="4800" dirty="0" smtClean="0"/>
              <a:t>2--MARKET </a:t>
            </a:r>
            <a:r>
              <a:rPr lang="en-US" altLang="en-US" sz="4800" dirty="0"/>
              <a:t>FAILURE</a:t>
            </a:r>
          </a:p>
          <a:p>
            <a:pPr algn="l" eaLnBrk="1" hangingPunct="1"/>
            <a:endParaRPr lang="en-US" altLang="en-US" dirty="0"/>
          </a:p>
          <a:p>
            <a:pPr algn="l" eaLnBrk="1" hangingPunct="1"/>
            <a:endParaRPr lang="en-US" altLang="en-US" b="1" dirty="0" smtClean="0"/>
          </a:p>
          <a:p>
            <a:pPr algn="l" eaLnBrk="1" hangingPunct="1"/>
            <a:endParaRPr lang="en-US" altLang="en-US" b="1" dirty="0" smtClean="0"/>
          </a:p>
          <a:p>
            <a:pPr algn="l" eaLnBrk="1" hangingPunct="1"/>
            <a:endParaRPr lang="en-US" altLang="en-US" sz="2000" b="1" dirty="0"/>
          </a:p>
          <a:p>
            <a:pPr algn="l" eaLnBrk="1" hangingPunct="1"/>
            <a:r>
              <a:rPr lang="en-US" altLang="en-US" b="1" dirty="0" smtClean="0"/>
              <a:t> </a:t>
            </a:r>
          </a:p>
          <a:p>
            <a:pPr algn="l" eaLnBrk="1" hangingPunct="1"/>
            <a:endParaRPr lang="en-US" altLang="en-US" sz="2400" dirty="0" smtClean="0"/>
          </a:p>
          <a:p>
            <a:pPr algn="l" eaLnBrk="1" hangingPunct="1"/>
            <a:r>
              <a:rPr lang="en-US" altLang="en-US" smtClean="0"/>
              <a:t> </a:t>
            </a:r>
            <a:endParaRPr lang="en-US" altLang="en-US" dirty="0" smtClean="0"/>
          </a:p>
          <a:p>
            <a:pPr algn="l" eaLnBrk="1" hangingPunct="1"/>
            <a:endParaRPr lang="en-US" altLang="en-US" dirty="0" smtClean="0"/>
          </a:p>
          <a:p>
            <a:pPr eaLnBrk="1" hangingPunct="1"/>
            <a:endParaRPr lang="en-US" altLang="en-US" dirty="0" smtClean="0"/>
          </a:p>
          <a:p>
            <a:pPr eaLnBrk="1" hangingPunct="1"/>
            <a:endParaRPr lang="en-US" altLang="en-US" dirty="0" smtClean="0"/>
          </a:p>
        </p:txBody>
      </p:sp>
      <p:pic>
        <p:nvPicPr>
          <p:cNvPr id="61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524000"/>
            <a:ext cx="7772400" cy="5095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2275" y="0"/>
            <a:ext cx="9144000" cy="1143000"/>
          </a:xfrm>
        </p:spPr>
        <p:txBody>
          <a:bodyPr/>
          <a:lstStyle/>
          <a:p>
            <a:pPr eaLnBrk="1" hangingPunct="1"/>
            <a:r>
              <a:rPr lang="en-US" altLang="en-US" dirty="0" smtClean="0">
                <a:solidFill>
                  <a:schemeClr val="tx1"/>
                </a:solidFill>
              </a:rPr>
              <a:t/>
            </a:r>
            <a:br>
              <a:rPr lang="en-US" altLang="en-US" dirty="0" smtClean="0">
                <a:solidFill>
                  <a:schemeClr val="tx1"/>
                </a:solidFill>
              </a:rPr>
            </a:br>
            <a:r>
              <a:rPr lang="en-US" altLang="en-US" dirty="0" smtClean="0">
                <a:solidFill>
                  <a:schemeClr val="tx1"/>
                </a:solidFill>
              </a:rPr>
              <a:t>Externalities (Spillovers)</a:t>
            </a:r>
            <a:r>
              <a:rPr lang="en-US" altLang="en-US" dirty="0" smtClean="0"/>
              <a:t/>
            </a:r>
            <a:br>
              <a:rPr lang="en-US" altLang="en-US" dirty="0" smtClean="0"/>
            </a:br>
            <a:endParaRPr lang="en-US" altLang="en-US" dirty="0" smtClean="0"/>
          </a:p>
        </p:txBody>
      </p:sp>
      <p:sp>
        <p:nvSpPr>
          <p:cNvPr id="26627" name="Content Placeholder 2"/>
          <p:cNvSpPr>
            <a:spLocks noGrp="1"/>
          </p:cNvSpPr>
          <p:nvPr>
            <p:ph idx="1"/>
          </p:nvPr>
        </p:nvSpPr>
        <p:spPr>
          <a:xfrm>
            <a:off x="457200" y="1447800"/>
            <a:ext cx="8305800" cy="5105400"/>
          </a:xfrm>
        </p:spPr>
        <p:txBody>
          <a:bodyPr/>
          <a:lstStyle/>
          <a:p>
            <a:r>
              <a:rPr lang="en-US" altLang="en-US" sz="2400" dirty="0" smtClean="0"/>
              <a:t>    Suppose Buyer Brown, after buying whisky from Seller Smith for $10 and drinking it, will throw the bottle onto the sidewalk in front of </a:t>
            </a:r>
            <a:r>
              <a:rPr lang="en-US" altLang="en-US" sz="2400" dirty="0"/>
              <a:t> </a:t>
            </a:r>
            <a:r>
              <a:rPr lang="en-US" altLang="en-US" sz="2400" dirty="0" smtClean="0"/>
              <a:t>Third Party Thurman’s house, where it will shatter and cost Thurman $20 to clean up.</a:t>
            </a:r>
          </a:p>
          <a:p>
            <a:endParaRPr lang="en-US" altLang="en-US" sz="800" dirty="0" smtClean="0"/>
          </a:p>
          <a:p>
            <a:r>
              <a:rPr lang="en-US" altLang="en-US" sz="2400" dirty="0" smtClean="0"/>
              <a:t>    The transaction between Brown and Smith has still created surplus of $7 as far as those two are concerned— Brown’s value is $15 so he gets $5 surplus, and Smith’s is $8 so he gets $2 surplus.</a:t>
            </a:r>
          </a:p>
          <a:p>
            <a:endParaRPr lang="en-US" altLang="en-US" sz="800" dirty="0" smtClean="0"/>
          </a:p>
          <a:p>
            <a:r>
              <a:rPr lang="en-US" altLang="en-US" sz="2400" dirty="0" smtClean="0"/>
              <a:t>    The problem is Thurman, the third party. External to the transaction, he suffers a value loss of $20. The negative externality of $20 more than wipes out the gains from trade of $7.</a:t>
            </a:r>
          </a:p>
          <a:p>
            <a:endParaRPr lang="en-US" altLang="en-US" sz="800" dirty="0" smtClean="0"/>
          </a:p>
          <a:p>
            <a:r>
              <a:rPr lang="en-US" altLang="en-US" sz="2400" dirty="0" smtClean="0"/>
              <a:t>    Just because there is a harmful externality to other people, however, does not mean that a trade is inefficient.</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10</a:t>
            </a:fld>
            <a:endParaRPr lang="en-US"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altLang="en-US" dirty="0" smtClean="0"/>
              <a:t>A Pollution Tax</a:t>
            </a:r>
          </a:p>
        </p:txBody>
      </p:sp>
      <p:sp>
        <p:nvSpPr>
          <p:cNvPr id="28675" name="Content Placeholder 2"/>
          <p:cNvSpPr>
            <a:spLocks noGrp="1"/>
          </p:cNvSpPr>
          <p:nvPr>
            <p:ph idx="1"/>
          </p:nvPr>
        </p:nvSpPr>
        <p:spPr>
          <a:xfrm>
            <a:off x="457200" y="1600200"/>
            <a:ext cx="8686800" cy="4525963"/>
          </a:xfrm>
        </p:spPr>
        <p:txBody>
          <a:bodyPr/>
          <a:lstStyle/>
          <a:p>
            <a:pPr eaLnBrk="1" hangingPunct="1"/>
            <a:r>
              <a:rPr lang="en-US" altLang="en-US" smtClean="0"/>
              <a:t> </a:t>
            </a:r>
          </a:p>
          <a:p>
            <a:pPr eaLnBrk="1" hangingPunct="1"/>
            <a:endParaRPr lang="en-US" altLang="en-US" smtClean="0"/>
          </a:p>
        </p:txBody>
      </p:sp>
      <p:pic>
        <p:nvPicPr>
          <p:cNvPr id="28677" name="Picture 5" descr="C:\_G406_Regulation_Office\chapters\02-market-failure\fig02-basic-externalit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462088"/>
            <a:ext cx="6332537" cy="531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11</a:t>
            </a:fld>
            <a:endParaRPr lang="en-US"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0" y="0"/>
            <a:ext cx="9144000" cy="1143000"/>
          </a:xfrm>
        </p:spPr>
        <p:txBody>
          <a:bodyPr/>
          <a:lstStyle/>
          <a:p>
            <a:r>
              <a:rPr lang="en-US" altLang="en-US" sz="4000" dirty="0" smtClean="0">
                <a:solidFill>
                  <a:schemeClr val="tx1"/>
                </a:solidFill>
              </a:rPr>
              <a:t>Externalities can be looked at </a:t>
            </a:r>
            <a:r>
              <a:rPr lang="en-US" altLang="en-US" sz="4000" smtClean="0">
                <a:solidFill>
                  <a:schemeClr val="tx1"/>
                </a:solidFill>
              </a:rPr>
              <a:t>as   </a:t>
            </a:r>
            <a:r>
              <a:rPr lang="en-US" altLang="en-US" sz="4000" dirty="0" smtClean="0">
                <a:solidFill>
                  <a:schemeClr val="tx1"/>
                </a:solidFill>
              </a:rPr>
              <a:t>weak property rights</a:t>
            </a:r>
          </a:p>
        </p:txBody>
      </p:sp>
      <p:sp>
        <p:nvSpPr>
          <p:cNvPr id="29699" name="Content Placeholder 2"/>
          <p:cNvSpPr>
            <a:spLocks noGrp="1"/>
          </p:cNvSpPr>
          <p:nvPr>
            <p:ph idx="1"/>
          </p:nvPr>
        </p:nvSpPr>
        <p:spPr>
          <a:xfrm>
            <a:off x="457200" y="1447800"/>
            <a:ext cx="8305800" cy="5181600"/>
          </a:xfrm>
        </p:spPr>
        <p:txBody>
          <a:bodyPr/>
          <a:lstStyle/>
          <a:p>
            <a:r>
              <a:rPr lang="en-US" altLang="en-US" sz="2600" dirty="0"/>
              <a:t> </a:t>
            </a:r>
            <a:r>
              <a:rPr lang="en-US" altLang="en-US" sz="2600" dirty="0" smtClean="0"/>
              <a:t>   In the whisky example, Brown shatters the bottle on </a:t>
            </a:r>
            <a:r>
              <a:rPr lang="en-US" altLang="en-US" sz="2400" dirty="0" smtClean="0"/>
              <a:t>Thurman</a:t>
            </a:r>
            <a:r>
              <a:rPr lang="en-US" altLang="en-US" sz="2600" dirty="0" smtClean="0"/>
              <a:t>’s sidewalk.  A solution would be for the government to make it clear that although Brown does have the right to walk on Thurman’s sidewalk, he does not have the right to shatter glass there.</a:t>
            </a:r>
          </a:p>
          <a:p>
            <a:endParaRPr lang="en-US" altLang="en-US" sz="800" dirty="0" smtClean="0"/>
          </a:p>
          <a:p>
            <a:r>
              <a:rPr lang="en-US" altLang="en-US" sz="2600" dirty="0"/>
              <a:t> </a:t>
            </a:r>
            <a:r>
              <a:rPr lang="en-US" altLang="en-US" sz="2600" dirty="0" smtClean="0"/>
              <a:t>   The government would also have to enforce the right by making Brown fear the police too much to break the bottle or forcing him to pay compensation.</a:t>
            </a:r>
          </a:p>
          <a:p>
            <a:endParaRPr lang="en-US" altLang="en-US" sz="800" dirty="0" smtClean="0"/>
          </a:p>
          <a:p>
            <a:r>
              <a:rPr lang="en-US" altLang="en-US" sz="2600" dirty="0"/>
              <a:t> </a:t>
            </a:r>
            <a:r>
              <a:rPr lang="en-US" altLang="en-US" sz="2600" dirty="0" smtClean="0"/>
              <a:t>   If the people downstream of the paper mills owned the river or the right to clean water, they could make the paper mills pay for the privilege of polluting the water.</a:t>
            </a:r>
          </a:p>
          <a:p>
            <a:r>
              <a:rPr lang="en-US" altLang="en-US" sz="2000" dirty="0" smtClean="0"/>
              <a:t> </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12</a:t>
            </a:fld>
            <a:endParaRPr lang="en-US"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altLang="en-US" dirty="0" smtClean="0">
                <a:solidFill>
                  <a:schemeClr val="tx1"/>
                </a:solidFill>
              </a:rPr>
              <a:t>Positive Externalities</a:t>
            </a:r>
          </a:p>
        </p:txBody>
      </p:sp>
      <p:sp>
        <p:nvSpPr>
          <p:cNvPr id="30723" name="Content Placeholder 2"/>
          <p:cNvSpPr>
            <a:spLocks noGrp="1"/>
          </p:cNvSpPr>
          <p:nvPr>
            <p:ph idx="1"/>
          </p:nvPr>
        </p:nvSpPr>
        <p:spPr>
          <a:xfrm>
            <a:off x="304800" y="1600200"/>
            <a:ext cx="8610600" cy="4525963"/>
          </a:xfrm>
        </p:spPr>
        <p:txBody>
          <a:bodyPr/>
          <a:lstStyle/>
          <a:p>
            <a:r>
              <a:rPr lang="en-US" altLang="en-US" sz="2600" b="1" dirty="0" smtClean="0"/>
              <a:t>Positive externalities </a:t>
            </a:r>
            <a:r>
              <a:rPr lang="en-US" altLang="en-US" sz="2600" dirty="0" smtClean="0"/>
              <a:t>are spillovers that benefit third parties.</a:t>
            </a:r>
          </a:p>
          <a:p>
            <a:endParaRPr lang="en-US" altLang="en-US" sz="800" dirty="0"/>
          </a:p>
          <a:p>
            <a:r>
              <a:rPr lang="en-US" altLang="en-US" sz="2600" dirty="0" smtClean="0"/>
              <a:t>Smith and Jones are neighbors. Smith is deciding whether to pay $500 to plant a tree in his yard. If Smith plants the tree, </a:t>
            </a:r>
          </a:p>
          <a:p>
            <a:endParaRPr lang="en-US" altLang="en-US" sz="800" dirty="0" smtClean="0"/>
          </a:p>
          <a:p>
            <a:r>
              <a:rPr lang="en-US" altLang="en-US" sz="2600" dirty="0" smtClean="0"/>
              <a:t>Jones receives a benefit of $200— that is, he would be willing to pay up to $200 to have the tree next door. That $200 is a positive externality.</a:t>
            </a:r>
          </a:p>
          <a:p>
            <a:endParaRPr lang="en-US" altLang="en-US" sz="800" dirty="0" smtClean="0"/>
          </a:p>
          <a:p>
            <a:r>
              <a:rPr lang="en-US" altLang="en-US" sz="2600" dirty="0" smtClean="0"/>
              <a:t>Positive externalities create surplus. We would not make the world a better place by somehow eliminating Jones’s enjoyment of Smith’s tree. But the market does not generate enough of them.</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13</a:t>
            </a:fld>
            <a:endParaRPr lang="en-US"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altLang="en-US" dirty="0" smtClean="0">
                <a:solidFill>
                  <a:schemeClr val="tx1"/>
                </a:solidFill>
              </a:rPr>
              <a:t>Private Benefits</a:t>
            </a:r>
          </a:p>
        </p:txBody>
      </p:sp>
      <p:sp>
        <p:nvSpPr>
          <p:cNvPr id="33795" name="Content Placeholder 2"/>
          <p:cNvSpPr>
            <a:spLocks noGrp="1"/>
          </p:cNvSpPr>
          <p:nvPr>
            <p:ph idx="1"/>
          </p:nvPr>
        </p:nvSpPr>
        <p:spPr>
          <a:xfrm>
            <a:off x="457200" y="1447800"/>
            <a:ext cx="8305800" cy="5105400"/>
          </a:xfrm>
        </p:spPr>
        <p:txBody>
          <a:bodyPr/>
          <a:lstStyle/>
          <a:p>
            <a:r>
              <a:rPr lang="en-US" altLang="en-US" sz="2200" dirty="0" smtClean="0"/>
              <a:t>Example: Smith could plant a tree that his neighbor Jones would like too.</a:t>
            </a:r>
          </a:p>
          <a:p>
            <a:endParaRPr lang="en-US" altLang="en-US" sz="800" dirty="0" smtClean="0"/>
          </a:p>
          <a:p>
            <a:r>
              <a:rPr lang="en-US" altLang="en-US" sz="2200" dirty="0" smtClean="0"/>
              <a:t>If Smith would pay up to $450 to have the tree, we say that his </a:t>
            </a:r>
            <a:r>
              <a:rPr lang="en-US" altLang="en-US" sz="2200" b="1" dirty="0" smtClean="0"/>
              <a:t>private benefit is $450.</a:t>
            </a:r>
            <a:r>
              <a:rPr lang="en-US" altLang="en-US" sz="2200" dirty="0" smtClean="0"/>
              <a:t>  Suppose Jones’s private benefit is $200.</a:t>
            </a:r>
          </a:p>
          <a:p>
            <a:endParaRPr lang="en-US" altLang="en-US" sz="800" dirty="0" smtClean="0"/>
          </a:p>
          <a:p>
            <a:r>
              <a:rPr lang="en-US" altLang="en-US" sz="2200" dirty="0" smtClean="0"/>
              <a:t>The </a:t>
            </a:r>
            <a:r>
              <a:rPr lang="en-US" altLang="en-US" sz="2200" b="1" dirty="0" smtClean="0"/>
              <a:t>social benefit </a:t>
            </a:r>
            <a:r>
              <a:rPr lang="en-US" altLang="en-US" sz="2200" dirty="0" smtClean="0"/>
              <a:t>is the private benefit plus any positive externalities, which sums to $650 here.</a:t>
            </a:r>
          </a:p>
          <a:p>
            <a:endParaRPr lang="en-US" altLang="en-US" sz="800" dirty="0" smtClean="0"/>
          </a:p>
          <a:p>
            <a:r>
              <a:rPr lang="en-US" altLang="en-US" sz="2200" dirty="0" smtClean="0"/>
              <a:t>The private benefit of $450 is less than the $500 cost, so Smith will not plant the tree, but the social benefit of $650 is greater than $500, so surplus maximization says the tree should be planted.</a:t>
            </a:r>
          </a:p>
          <a:p>
            <a:endParaRPr lang="en-US" altLang="en-US" sz="800" dirty="0" smtClean="0"/>
          </a:p>
          <a:p>
            <a:r>
              <a:rPr lang="en-US" altLang="en-US" sz="2200" dirty="0" smtClean="0"/>
              <a:t>Smith fails to plant the tree because he makes his decision in isolation, ignoring benefits external to himself. If he and Jones were to talk and make a deal, Jones would be willing to pay him an amount - say, $150 - that would make Smith plant the tree. Why not make the deal, then?</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14</a:t>
            </a:fld>
            <a:endParaRPr lang="en-US"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1"/>
          </p:nvPr>
        </p:nvSpPr>
        <p:spPr>
          <a:xfrm>
            <a:off x="457200" y="1447800"/>
            <a:ext cx="8686800" cy="4525963"/>
          </a:xfrm>
        </p:spPr>
        <p:txBody>
          <a:bodyPr/>
          <a:lstStyle/>
          <a:p>
            <a:pPr eaLnBrk="1" hangingPunct="1"/>
            <a:r>
              <a:rPr lang="en-US" altLang="en-US" smtClean="0"/>
              <a:t> </a:t>
            </a:r>
          </a:p>
          <a:p>
            <a:pPr eaLnBrk="1" hangingPunct="1"/>
            <a:endParaRPr lang="en-US" altLang="en-US" smtClean="0"/>
          </a:p>
        </p:txBody>
      </p:sp>
      <p:pic>
        <p:nvPicPr>
          <p:cNvPr id="31748" name="Picture 7" descr="C:\_G406_Regulation_Office\chapters\02-market-failure\fig02-03a-junkpil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7391400" cy="490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bwMode="auto">
          <a:xfrm>
            <a:off x="0" y="15922"/>
            <a:ext cx="9144000" cy="1143000"/>
          </a:xfrm>
          <a:prstGeom prst="rect">
            <a:avLst/>
          </a:prstGeom>
          <a:noFill/>
          <a:ln w="9525">
            <a:noFill/>
            <a:miter lim="800000"/>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4400" dirty="0" smtClean="0">
                <a:solidFill>
                  <a:schemeClr val="tx2"/>
                </a:solidFill>
                <a:hlinkClick r:id="rId4"/>
              </a:rPr>
              <a:t>The </a:t>
            </a:r>
            <a:r>
              <a:rPr lang="en-US" altLang="en-US" sz="4400" dirty="0">
                <a:solidFill>
                  <a:schemeClr val="tx2"/>
                </a:solidFill>
                <a:hlinkClick r:id="rId4"/>
              </a:rPr>
              <a:t>Cathedral of Junk</a:t>
            </a:r>
            <a:endParaRPr lang="en-US" altLang="en-US" sz="4400" dirty="0">
              <a:solidFill>
                <a:schemeClr val="tx2"/>
              </a:solidFill>
            </a:endParaRPr>
          </a:p>
        </p:txBody>
      </p:sp>
      <p:sp>
        <p:nvSpPr>
          <p:cNvPr id="6"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15</a:t>
            </a:fld>
            <a:endParaRPr lang="en-US"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p:cNvSpPr>
            <a:spLocks noGrp="1"/>
          </p:cNvSpPr>
          <p:nvPr>
            <p:ph idx="1"/>
          </p:nvPr>
        </p:nvSpPr>
        <p:spPr>
          <a:xfrm>
            <a:off x="457200" y="1447800"/>
            <a:ext cx="8686800" cy="4525963"/>
          </a:xfrm>
        </p:spPr>
        <p:txBody>
          <a:bodyPr/>
          <a:lstStyle/>
          <a:p>
            <a:pPr eaLnBrk="1" hangingPunct="1"/>
            <a:r>
              <a:rPr lang="en-US" altLang="en-US" smtClean="0"/>
              <a:t> </a:t>
            </a:r>
          </a:p>
          <a:p>
            <a:pPr eaLnBrk="1" hangingPunct="1"/>
            <a:endParaRPr lang="en-US" altLang="en-US" smtClean="0"/>
          </a:p>
        </p:txBody>
      </p:sp>
      <p:sp>
        <p:nvSpPr>
          <p:cNvPr id="7" name="Title 1"/>
          <p:cNvSpPr txBox="1">
            <a:spLocks/>
          </p:cNvSpPr>
          <p:nvPr/>
        </p:nvSpPr>
        <p:spPr bwMode="auto">
          <a:xfrm>
            <a:off x="0" y="0"/>
            <a:ext cx="9144000" cy="1143000"/>
          </a:xfrm>
          <a:prstGeom prst="rect">
            <a:avLst/>
          </a:prstGeom>
          <a:noFill/>
          <a:ln w="9525">
            <a:noFill/>
            <a:miter lim="800000"/>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4400" dirty="0" smtClean="0">
                <a:solidFill>
                  <a:schemeClr val="tx2"/>
                </a:solidFill>
                <a:hlinkClick r:id="rId3"/>
              </a:rPr>
              <a:t>The Cathedral </a:t>
            </a:r>
            <a:r>
              <a:rPr lang="en-US" altLang="en-US" sz="4400" dirty="0">
                <a:solidFill>
                  <a:schemeClr val="tx2"/>
                </a:solidFill>
                <a:hlinkClick r:id="rId3"/>
              </a:rPr>
              <a:t>of Junk</a:t>
            </a:r>
            <a:endParaRPr lang="en-US" altLang="en-US" sz="4400" dirty="0">
              <a:solidFill>
                <a:schemeClr val="tx2"/>
              </a:solidFill>
            </a:endParaRPr>
          </a:p>
        </p:txBody>
      </p:sp>
      <p:pic>
        <p:nvPicPr>
          <p:cNvPr id="32773" name="Picture 7" descr="C:\_G406_Regulation_Office\chapters\02-market-failure\fig02-03a-junkpil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1524000"/>
            <a:ext cx="6019800" cy="502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16</a:t>
            </a:fld>
            <a:endParaRPr lang="en-US"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altLang="en-US" dirty="0" smtClean="0">
                <a:solidFill>
                  <a:schemeClr val="tx1"/>
                </a:solidFill>
              </a:rPr>
              <a:t>Public Goods</a:t>
            </a:r>
            <a:endParaRPr lang="en-US" altLang="en-US" dirty="0" smtClean="0"/>
          </a:p>
        </p:txBody>
      </p:sp>
      <p:sp>
        <p:nvSpPr>
          <p:cNvPr id="34819" name="Content Placeholder 2"/>
          <p:cNvSpPr>
            <a:spLocks noGrp="1"/>
          </p:cNvSpPr>
          <p:nvPr>
            <p:ph idx="1"/>
          </p:nvPr>
        </p:nvSpPr>
        <p:spPr>
          <a:xfrm>
            <a:off x="304800" y="1447800"/>
            <a:ext cx="8534400" cy="5105400"/>
          </a:xfrm>
        </p:spPr>
        <p:txBody>
          <a:bodyPr/>
          <a:lstStyle/>
          <a:p>
            <a:r>
              <a:rPr lang="en-US" altLang="en-US" sz="3600" dirty="0"/>
              <a:t> </a:t>
            </a:r>
            <a:r>
              <a:rPr lang="en-US" altLang="en-US" sz="3600" dirty="0" smtClean="0"/>
              <a:t>   Smith’s tree is a </a:t>
            </a:r>
            <a:r>
              <a:rPr lang="en-US" altLang="en-US" sz="3600" b="1" dirty="0" smtClean="0"/>
              <a:t>non-excludable good</a:t>
            </a:r>
            <a:r>
              <a:rPr lang="en-US" altLang="en-US" sz="3600" dirty="0" smtClean="0"/>
              <a:t> because Smith cannot exclude</a:t>
            </a:r>
            <a:r>
              <a:rPr lang="en-US" altLang="en-US" sz="3600" b="1" dirty="0" smtClean="0"/>
              <a:t> </a:t>
            </a:r>
            <a:r>
              <a:rPr lang="en-US" altLang="en-US" sz="3600" dirty="0" smtClean="0"/>
              <a:t>Jones from enjoying it.</a:t>
            </a:r>
          </a:p>
          <a:p>
            <a:endParaRPr lang="en-US" altLang="en-US" sz="800" dirty="0" smtClean="0"/>
          </a:p>
          <a:p>
            <a:r>
              <a:rPr lang="en-US" altLang="en-US" sz="3600" dirty="0" smtClean="0"/>
              <a:t>    It is a </a:t>
            </a:r>
            <a:r>
              <a:rPr lang="en-US" altLang="en-US" sz="3600" b="1" dirty="0" smtClean="0"/>
              <a:t>non-</a:t>
            </a:r>
            <a:r>
              <a:rPr lang="en-US" altLang="en-US" sz="3600" b="1" dirty="0" err="1" smtClean="0"/>
              <a:t>rivalrous</a:t>
            </a:r>
            <a:r>
              <a:rPr lang="en-US" altLang="en-US" sz="3600" b="1" dirty="0" smtClean="0"/>
              <a:t> good </a:t>
            </a:r>
            <a:r>
              <a:rPr lang="en-US" altLang="en-US" sz="3600" dirty="0" smtClean="0"/>
              <a:t>because when Jones enjoys it that does not impose any extra costs on Smith.</a:t>
            </a:r>
          </a:p>
          <a:p>
            <a:endParaRPr lang="en-US" altLang="en-US" sz="800" dirty="0" smtClean="0"/>
          </a:p>
          <a:p>
            <a:r>
              <a:rPr lang="en-US" altLang="en-US" sz="3600" dirty="0" smtClean="0"/>
              <a:t>    A good that is both non-excludable and non-</a:t>
            </a:r>
            <a:r>
              <a:rPr lang="en-US" altLang="en-US" sz="3600" dirty="0" err="1" smtClean="0"/>
              <a:t>rivalrous</a:t>
            </a:r>
            <a:r>
              <a:rPr lang="en-US" altLang="en-US" sz="3600" dirty="0" smtClean="0"/>
              <a:t> is called a </a:t>
            </a:r>
            <a:r>
              <a:rPr lang="en-US" altLang="en-US" sz="3600" b="1" dirty="0" smtClean="0"/>
              <a:t>public good.</a:t>
            </a:r>
            <a:endParaRPr lang="en-US" altLang="en-US" sz="3600" dirty="0" smtClean="0"/>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17</a:t>
            </a:fld>
            <a:endParaRPr lang="en-US"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0" y="0"/>
            <a:ext cx="9144000" cy="1143000"/>
          </a:xfrm>
        </p:spPr>
        <p:txBody>
          <a:bodyPr/>
          <a:lstStyle/>
          <a:p>
            <a:pPr eaLnBrk="1" hangingPunct="1"/>
            <a:r>
              <a:rPr lang="en-US" altLang="en-US" dirty="0" smtClean="0">
                <a:solidFill>
                  <a:schemeClr val="tx1"/>
                </a:solidFill>
              </a:rPr>
              <a:t>Real versus pecuniary externalities</a:t>
            </a:r>
            <a:endParaRPr lang="en-US" altLang="en-US" dirty="0" smtClean="0"/>
          </a:p>
        </p:txBody>
      </p:sp>
      <p:sp>
        <p:nvSpPr>
          <p:cNvPr id="35843" name="Content Placeholder 2"/>
          <p:cNvSpPr>
            <a:spLocks noGrp="1"/>
          </p:cNvSpPr>
          <p:nvPr>
            <p:ph idx="1"/>
          </p:nvPr>
        </p:nvSpPr>
        <p:spPr>
          <a:xfrm>
            <a:off x="381000" y="1722437"/>
            <a:ext cx="8534400" cy="4525963"/>
          </a:xfrm>
        </p:spPr>
        <p:txBody>
          <a:bodyPr/>
          <a:lstStyle/>
          <a:p>
            <a:r>
              <a:rPr lang="en-US" altLang="en-US" sz="3600" dirty="0" smtClean="0"/>
              <a:t>    The shattered whisky bottle, the water pollution, and the tree in the yard create </a:t>
            </a:r>
            <a:r>
              <a:rPr lang="en-US" altLang="en-US" sz="3600" b="1" dirty="0" smtClean="0"/>
              <a:t>real externalities: spillovers such that someone’s action </a:t>
            </a:r>
            <a:r>
              <a:rPr lang="en-US" altLang="en-US" sz="3600" dirty="0" smtClean="0"/>
              <a:t>affects the utility of someone else directly rather than through prices.</a:t>
            </a:r>
          </a:p>
          <a:p>
            <a:endParaRPr lang="en-US" altLang="en-US" sz="1200" dirty="0" smtClean="0"/>
          </a:p>
          <a:p>
            <a:r>
              <a:rPr lang="en-US" altLang="en-US" sz="3600" dirty="0"/>
              <a:t> </a:t>
            </a:r>
            <a:r>
              <a:rPr lang="en-US" altLang="en-US" sz="3600" dirty="0" smtClean="0"/>
              <a:t>   If the spillover results from prices changing, it is called a </a:t>
            </a:r>
            <a:r>
              <a:rPr lang="en-US" altLang="en-US" sz="3600" b="1" dirty="0" smtClean="0"/>
              <a:t>pecuniary externality.</a:t>
            </a:r>
            <a:endParaRPr lang="en-US" altLang="en-US" sz="3600" dirty="0" smtClean="0"/>
          </a:p>
        </p:txBody>
      </p:sp>
      <p:sp>
        <p:nvSpPr>
          <p:cNvPr id="5" name="Slide Number Placeholder 3"/>
          <p:cNvSpPr txBox="1">
            <a:spLocks/>
          </p:cNvSpPr>
          <p:nvPr/>
        </p:nvSpPr>
        <p:spPr bwMode="auto">
          <a:xfrm>
            <a:off x="6553200" y="6245225"/>
            <a:ext cx="2133600" cy="47625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Arial" charset="0"/>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fld id="{49E20A29-9EFE-4010-A9D1-3EB1016F2C9B}" type="slidenum">
              <a:rPr lang="en-US" altLang="en-US" smtClean="0"/>
              <a:pPr eaLnBrk="1" hangingPunct="1"/>
              <a:t>18</a:t>
            </a:fld>
            <a:endParaRPr lang="en-US"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0" y="0"/>
            <a:ext cx="9144000" cy="1143000"/>
          </a:xfrm>
        </p:spPr>
        <p:txBody>
          <a:bodyPr/>
          <a:lstStyle/>
          <a:p>
            <a:pPr eaLnBrk="1" hangingPunct="1"/>
            <a:r>
              <a:rPr lang="en-US" altLang="en-US" dirty="0" err="1" smtClean="0"/>
              <a:t>Keeble</a:t>
            </a:r>
            <a:r>
              <a:rPr lang="en-US" altLang="en-US" dirty="0" smtClean="0"/>
              <a:t> v. </a:t>
            </a:r>
            <a:r>
              <a:rPr lang="en-US" altLang="en-US" dirty="0" err="1" smtClean="0"/>
              <a:t>Hickeringill</a:t>
            </a:r>
            <a:endParaRPr lang="en-US" altLang="en-US" dirty="0" smtClean="0"/>
          </a:p>
        </p:txBody>
      </p:sp>
      <p:sp>
        <p:nvSpPr>
          <p:cNvPr id="36867" name="Content Placeholder 2"/>
          <p:cNvSpPr>
            <a:spLocks noGrp="1"/>
          </p:cNvSpPr>
          <p:nvPr>
            <p:ph idx="1"/>
          </p:nvPr>
        </p:nvSpPr>
        <p:spPr>
          <a:xfrm>
            <a:off x="381000" y="1447800"/>
            <a:ext cx="8382000" cy="5105400"/>
          </a:xfrm>
        </p:spPr>
        <p:txBody>
          <a:bodyPr/>
          <a:lstStyle/>
          <a:p>
            <a:r>
              <a:rPr lang="en-US" altLang="en-US" sz="2400" dirty="0"/>
              <a:t> </a:t>
            </a:r>
            <a:r>
              <a:rPr lang="en-US" altLang="en-US" sz="2400" dirty="0" smtClean="0"/>
              <a:t>   "This is like the case of 11 Henry IV, p. 47: one schoolmaster </a:t>
            </a:r>
            <a:r>
              <a:rPr lang="en-US" altLang="en-US" sz="2400" b="1" dirty="0" smtClean="0"/>
              <a:t>sets up a new school </a:t>
            </a:r>
            <a:r>
              <a:rPr lang="en-US" altLang="en-US" sz="2400" dirty="0" smtClean="0"/>
              <a:t>to the damage of an ancient school, and thereby the scholars are allured from the old school to come to his new;</a:t>
            </a:r>
            <a:r>
              <a:rPr lang="en-US" altLang="en-US" sz="2400" b="1" dirty="0" smtClean="0"/>
              <a:t> the action there was held not to lie.</a:t>
            </a:r>
          </a:p>
          <a:p>
            <a:endParaRPr lang="en-US" altLang="en-US" sz="1200" dirty="0" smtClean="0"/>
          </a:p>
          <a:p>
            <a:r>
              <a:rPr lang="en-US" altLang="en-US" sz="2400" dirty="0"/>
              <a:t> </a:t>
            </a:r>
            <a:r>
              <a:rPr lang="en-US" altLang="en-US" sz="2400" dirty="0" smtClean="0"/>
              <a:t>   But suppose Mr. </a:t>
            </a:r>
            <a:r>
              <a:rPr lang="en-US" altLang="en-US" sz="2400" dirty="0" err="1" smtClean="0"/>
              <a:t>Hickeringill</a:t>
            </a:r>
            <a:r>
              <a:rPr lang="en-US" altLang="en-US" sz="2400" dirty="0" smtClean="0"/>
              <a:t> should lie in the way with his guns, </a:t>
            </a:r>
            <a:r>
              <a:rPr lang="en-US" altLang="en-US" sz="2400" b="1" dirty="0" smtClean="0"/>
              <a:t>and frighten the boys</a:t>
            </a:r>
            <a:r>
              <a:rPr lang="en-US" altLang="en-US" sz="2400" dirty="0" smtClean="0"/>
              <a:t> from going to school and their parents would not let them go thither, </a:t>
            </a:r>
            <a:r>
              <a:rPr lang="en-US" altLang="en-US" sz="2400" b="1" dirty="0" smtClean="0"/>
              <a:t>sure that schoolmaster might have an action for the loss of his scholars</a:t>
            </a:r>
            <a:r>
              <a:rPr lang="en-US" altLang="en-US" sz="2400" dirty="0" smtClean="0"/>
              <a:t>. 29 Edward III, p. 14.</a:t>
            </a:r>
          </a:p>
          <a:p>
            <a:endParaRPr lang="en-US" altLang="en-US" sz="1200" dirty="0" smtClean="0"/>
          </a:p>
          <a:p>
            <a:r>
              <a:rPr lang="en-US" altLang="en-US" sz="2400" dirty="0"/>
              <a:t> </a:t>
            </a:r>
            <a:r>
              <a:rPr lang="en-US" altLang="en-US" sz="2400" dirty="0" smtClean="0"/>
              <a:t>   A man hath a market, to which he hath toll for horses sold; a man is bringing his horse to market to sell; a stranger hinders and obstructs him from going thither to the market; an action lies because it imports damage."</a:t>
            </a:r>
          </a:p>
          <a:p>
            <a:endParaRPr lang="en-US" altLang="en-US" sz="1800" dirty="0" smtClean="0"/>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19</a:t>
            </a:fld>
            <a:endParaRPr lang="en-US"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B8AF311-4655-4CF2-90DC-516FC2F908B9}" type="slidenum">
              <a:rPr lang="en-US" altLang="en-US"/>
              <a:pPr eaLnBrk="1" hangingPunct="1"/>
              <a:t>2</a:t>
            </a:fld>
            <a:endParaRPr lang="en-US" altLang="en-US"/>
          </a:p>
        </p:txBody>
      </p:sp>
      <p:sp>
        <p:nvSpPr>
          <p:cNvPr id="6147" name="Rectangle 2"/>
          <p:cNvSpPr>
            <a:spLocks noGrp="1" noChangeArrowheads="1"/>
          </p:cNvSpPr>
          <p:nvPr>
            <p:ph type="subTitle" idx="1"/>
          </p:nvPr>
        </p:nvSpPr>
        <p:spPr>
          <a:xfrm>
            <a:off x="457200" y="304800"/>
            <a:ext cx="7721600" cy="5314950"/>
          </a:xfrm>
        </p:spPr>
        <p:txBody>
          <a:bodyPr/>
          <a:lstStyle/>
          <a:p>
            <a:pPr eaLnBrk="1" hangingPunct="1"/>
            <a:r>
              <a:rPr lang="en-US" altLang="en-US" sz="4800" dirty="0" smtClean="0"/>
              <a:t>Idea of the Day</a:t>
            </a:r>
            <a:endParaRPr lang="en-US" altLang="en-US" sz="4800" dirty="0"/>
          </a:p>
          <a:p>
            <a:pPr algn="l" eaLnBrk="1" hangingPunct="1"/>
            <a:endParaRPr lang="en-US" altLang="en-US" dirty="0"/>
          </a:p>
          <a:p>
            <a:pPr algn="l" eaLnBrk="1" hangingPunct="1"/>
            <a:r>
              <a:rPr lang="en-US" altLang="en-US" b="1"/>
              <a:t>Market failure </a:t>
            </a:r>
            <a:r>
              <a:rPr lang="en-US" altLang="en-US" b="1" smtClean="0"/>
              <a:t>is just </a:t>
            </a:r>
            <a:r>
              <a:rPr lang="en-US" altLang="en-US" b="1"/>
              <a:t>not a </a:t>
            </a:r>
            <a:r>
              <a:rPr lang="en-US" altLang="en-US" b="1" smtClean="0"/>
              <a:t>term for market outcomes we do not like--- it  refers a failure to maximize surplus for specific reasons such as externalities. </a:t>
            </a:r>
            <a:endParaRPr lang="en-US" altLang="en-US" sz="2400" dirty="0" smtClean="0"/>
          </a:p>
          <a:p>
            <a:pPr algn="l" eaLnBrk="1" hangingPunct="1"/>
            <a:r>
              <a:rPr lang="en-US" altLang="en-US" dirty="0" smtClean="0"/>
              <a:t> </a:t>
            </a:r>
          </a:p>
          <a:p>
            <a:pPr algn="l" eaLnBrk="1" hangingPunct="1"/>
            <a:endParaRPr lang="en-US" altLang="en-US" dirty="0" smtClean="0"/>
          </a:p>
          <a:p>
            <a:pPr eaLnBrk="1" hangingPunct="1"/>
            <a:endParaRPr lang="en-US" altLang="en-US" dirty="0" smtClean="0"/>
          </a:p>
          <a:p>
            <a:pPr eaLnBrk="1" hangingPunct="1"/>
            <a:endParaRPr lang="en-US" altLang="en-US" dirty="0" smtClean="0"/>
          </a:p>
        </p:txBody>
      </p:sp>
    </p:spTree>
    <p:extLst>
      <p:ext uri="{BB962C8B-B14F-4D97-AF65-F5344CB8AC3E}">
        <p14:creationId xmlns:p14="http://schemas.microsoft.com/office/powerpoint/2010/main" val="2054570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0"/>
            <a:ext cx="9144000" cy="1143000"/>
          </a:xfrm>
        </p:spPr>
        <p:txBody>
          <a:bodyPr/>
          <a:lstStyle/>
          <a:p>
            <a:pPr eaLnBrk="1" hangingPunct="1"/>
            <a:r>
              <a:rPr lang="en-US" altLang="en-US" dirty="0" smtClean="0">
                <a:solidFill>
                  <a:schemeClr val="tx1"/>
                </a:solidFill>
              </a:rPr>
              <a:t>Coordination </a:t>
            </a:r>
            <a:r>
              <a:rPr lang="en-US" altLang="en-US" smtClean="0">
                <a:solidFill>
                  <a:schemeClr val="tx1"/>
                </a:solidFill>
              </a:rPr>
              <a:t>and network externalities</a:t>
            </a:r>
            <a:endParaRPr lang="en-US" altLang="en-US" dirty="0" smtClean="0"/>
          </a:p>
        </p:txBody>
      </p:sp>
      <p:sp>
        <p:nvSpPr>
          <p:cNvPr id="37891" name="Content Placeholder 2"/>
          <p:cNvSpPr>
            <a:spLocks noGrp="1"/>
          </p:cNvSpPr>
          <p:nvPr>
            <p:ph idx="1"/>
          </p:nvPr>
        </p:nvSpPr>
        <p:spPr>
          <a:xfrm>
            <a:off x="304800" y="1570037"/>
            <a:ext cx="8458200" cy="4525963"/>
          </a:xfrm>
        </p:spPr>
        <p:txBody>
          <a:bodyPr/>
          <a:lstStyle/>
          <a:p>
            <a:r>
              <a:rPr lang="en-US" altLang="en-US" dirty="0"/>
              <a:t> </a:t>
            </a:r>
            <a:r>
              <a:rPr lang="en-US" altLang="en-US" dirty="0" smtClean="0"/>
              <a:t>   Pessimistic expectations generate runs on banks. In one equilibrium, nobody expects a bank run, so withdrawals stay at a normal level and the bank is able to fund them.</a:t>
            </a:r>
          </a:p>
          <a:p>
            <a:endParaRPr lang="en-US" altLang="en-US" sz="1200" dirty="0" smtClean="0"/>
          </a:p>
          <a:p>
            <a:r>
              <a:rPr lang="en-US" altLang="en-US" dirty="0"/>
              <a:t> </a:t>
            </a:r>
            <a:r>
              <a:rPr lang="en-US" altLang="en-US" dirty="0" smtClean="0"/>
              <a:t>   In a second equilibrium, everybody expects a bank run, so a run does happen and the bank cannot pay everyone.</a:t>
            </a:r>
          </a:p>
          <a:p>
            <a:endParaRPr lang="en-US" altLang="en-US" sz="1200" dirty="0" smtClean="0"/>
          </a:p>
          <a:p>
            <a:r>
              <a:rPr lang="en-US" altLang="en-US" dirty="0"/>
              <a:t> </a:t>
            </a:r>
            <a:r>
              <a:rPr lang="en-US" altLang="en-US" dirty="0" smtClean="0"/>
              <a:t>   Expectations also matter when there are </a:t>
            </a:r>
            <a:r>
              <a:rPr lang="en-US" altLang="en-US" b="1" dirty="0" smtClean="0"/>
              <a:t>network externalities: </a:t>
            </a:r>
            <a:r>
              <a:rPr lang="en-US" altLang="en-US" dirty="0" smtClean="0"/>
              <a:t>a consumer gets more benefit from a good if more other people are using the same kind of good. (CELLPHONES)</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20</a:t>
            </a:fld>
            <a:endParaRPr lang="en-US"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altLang="en-US" dirty="0" smtClean="0"/>
              <a:t>Back </a:t>
            </a:r>
            <a:r>
              <a:rPr lang="en-US" altLang="en-US" smtClean="0"/>
              <a:t>to socialism</a:t>
            </a:r>
            <a:r>
              <a:rPr lang="en-US" altLang="en-US" dirty="0" smtClean="0"/>
              <a:t>? </a:t>
            </a:r>
          </a:p>
        </p:txBody>
      </p:sp>
      <p:sp>
        <p:nvSpPr>
          <p:cNvPr id="39939" name="Content Placeholder 2"/>
          <p:cNvSpPr>
            <a:spLocks noGrp="1"/>
          </p:cNvSpPr>
          <p:nvPr>
            <p:ph idx="1"/>
          </p:nvPr>
        </p:nvSpPr>
        <p:spPr>
          <a:xfrm>
            <a:off x="457200" y="1524000"/>
            <a:ext cx="8686800" cy="4525963"/>
          </a:xfrm>
        </p:spPr>
        <p:txBody>
          <a:bodyPr/>
          <a:lstStyle/>
          <a:p>
            <a:r>
              <a:rPr lang="en-US" altLang="en-US" sz="3200" dirty="0" smtClean="0"/>
              <a:t>1.  Market solutions. Market power is limited by entry of competitors.</a:t>
            </a:r>
          </a:p>
          <a:p>
            <a:pPr marL="514350" indent="-514350">
              <a:buAutoNum type="arabicPeriod"/>
            </a:pPr>
            <a:endParaRPr lang="en-US" altLang="en-US" sz="1600" dirty="0" smtClean="0"/>
          </a:p>
          <a:p>
            <a:r>
              <a:rPr lang="en-US" altLang="en-US" sz="3200" dirty="0"/>
              <a:t> </a:t>
            </a:r>
            <a:r>
              <a:rPr lang="en-US" altLang="en-US" sz="3200" dirty="0" smtClean="0"/>
              <a:t>   Poor information is limited by advertising. Externalities are limited by voluntary agreements to limit harmful behavior.</a:t>
            </a:r>
          </a:p>
          <a:p>
            <a:endParaRPr lang="en-US" altLang="en-US" sz="1600" dirty="0" smtClean="0"/>
          </a:p>
          <a:p>
            <a:r>
              <a:rPr lang="en-US" altLang="en-US" sz="3200" dirty="0" smtClean="0"/>
              <a:t>2.  The government might do even worse.  Government Failure– chapter 3.</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21</a:t>
            </a:fld>
            <a:endParaRPr lang="en-US"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0" y="4549"/>
            <a:ext cx="9144000" cy="1138451"/>
          </a:xfrm>
        </p:spPr>
        <p:txBody>
          <a:bodyPr/>
          <a:lstStyle/>
          <a:p>
            <a:pPr eaLnBrk="1" hangingPunct="1"/>
            <a:r>
              <a:rPr lang="en-US" altLang="en-US" dirty="0" smtClean="0">
                <a:solidFill>
                  <a:schemeClr val="tx1"/>
                </a:solidFill>
              </a:rPr>
              <a:t>Aren’t externalities pervasive?</a:t>
            </a:r>
            <a:endParaRPr lang="en-US" altLang="en-US" dirty="0" smtClean="0"/>
          </a:p>
        </p:txBody>
      </p:sp>
      <p:sp>
        <p:nvSpPr>
          <p:cNvPr id="38915" name="Content Placeholder 2"/>
          <p:cNvSpPr>
            <a:spLocks noGrp="1"/>
          </p:cNvSpPr>
          <p:nvPr>
            <p:ph idx="1"/>
          </p:nvPr>
        </p:nvSpPr>
        <p:spPr>
          <a:xfrm>
            <a:off x="381000" y="1447800"/>
            <a:ext cx="8458200" cy="5273675"/>
          </a:xfrm>
        </p:spPr>
        <p:txBody>
          <a:bodyPr/>
          <a:lstStyle/>
          <a:p>
            <a:r>
              <a:rPr lang="en-US" altLang="en-US" dirty="0" smtClean="0"/>
              <a:t>    “No man is an island, entire of itself; every man is a piece of the continent, a part of the main.</a:t>
            </a:r>
          </a:p>
          <a:p>
            <a:endParaRPr lang="en-US" altLang="en-US" sz="1200" dirty="0" smtClean="0"/>
          </a:p>
          <a:p>
            <a:r>
              <a:rPr lang="en-US" altLang="en-US" dirty="0" smtClean="0">
                <a:solidFill>
                  <a:srgbClr val="FF0000"/>
                </a:solidFill>
              </a:rPr>
              <a:t>    If a clod be washed away by the sea, Europe is the less, as well as if promontory were, as well as if a manor of thy friend’s or of </a:t>
            </a:r>
            <a:r>
              <a:rPr lang="en-US" altLang="en-US" dirty="0" err="1" smtClean="0">
                <a:solidFill>
                  <a:srgbClr val="FF0000"/>
                </a:solidFill>
              </a:rPr>
              <a:t>thine</a:t>
            </a:r>
            <a:r>
              <a:rPr lang="en-US" altLang="en-US" dirty="0" smtClean="0">
                <a:solidFill>
                  <a:srgbClr val="FF0000"/>
                </a:solidFill>
              </a:rPr>
              <a:t> own were. </a:t>
            </a:r>
          </a:p>
          <a:p>
            <a:endParaRPr lang="en-US" altLang="en-US" sz="1200" dirty="0" smtClean="0"/>
          </a:p>
          <a:p>
            <a:r>
              <a:rPr lang="en-US" altLang="en-US" dirty="0" smtClean="0">
                <a:solidFill>
                  <a:srgbClr val="7030A0"/>
                </a:solidFill>
              </a:rPr>
              <a:t>    Any man’s death diminishes me, because I am involved in mankind; and therefore never send to know for whom the bell tolls; it tolls for thee.”</a:t>
            </a:r>
          </a:p>
          <a:p>
            <a:pPr algn="r"/>
            <a:r>
              <a:rPr lang="en-US" altLang="en-US" sz="2400" dirty="0" smtClean="0"/>
              <a:t>			</a:t>
            </a:r>
            <a:r>
              <a:rPr lang="en-US" altLang="en-US" sz="2000" dirty="0" smtClean="0"/>
              <a:t>--John Donne, </a:t>
            </a:r>
            <a:r>
              <a:rPr lang="en-US" altLang="en-US" sz="2000" i="1" dirty="0" smtClean="0"/>
              <a:t>Devotions Upon Emergent</a:t>
            </a:r>
          </a:p>
          <a:p>
            <a:pPr algn="r"/>
            <a:r>
              <a:rPr lang="en-US" altLang="en-US" sz="2000" i="1" dirty="0" smtClean="0"/>
              <a:t>Occasions, Meditation XVII </a:t>
            </a:r>
            <a:r>
              <a:rPr lang="en-US" altLang="en-US" sz="2000" dirty="0" smtClean="0"/>
              <a:t>(1654)</a:t>
            </a:r>
          </a:p>
        </p:txBody>
      </p:sp>
      <p:sp>
        <p:nvSpPr>
          <p:cNvPr id="5" name="Slide Number Placeholder 3"/>
          <p:cNvSpPr txBox="1">
            <a:spLocks/>
          </p:cNvSpPr>
          <p:nvPr/>
        </p:nvSpPr>
        <p:spPr bwMode="auto">
          <a:xfrm>
            <a:off x="6553200" y="6245225"/>
            <a:ext cx="2133600" cy="47625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Arial" charset="0"/>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fld id="{49E20A29-9EFE-4010-A9D1-3EB1016F2C9B}" type="slidenum">
              <a:rPr lang="en-US" altLang="en-US" smtClean="0"/>
              <a:pPr eaLnBrk="1" hangingPunct="1"/>
              <a:t>22</a:t>
            </a:fld>
            <a:endParaRPr lang="en-US"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ltLang="en-US" dirty="0" smtClean="0"/>
              <a:t/>
            </a:r>
            <a:br>
              <a:rPr lang="en-US" altLang="en-US" dirty="0" smtClean="0"/>
            </a:br>
            <a:r>
              <a:rPr lang="en-US" altLang="en-US" dirty="0" smtClean="0"/>
              <a:t/>
            </a:r>
            <a:br>
              <a:rPr lang="en-US" altLang="en-US" dirty="0" smtClean="0"/>
            </a:br>
            <a:r>
              <a:rPr lang="en-US" altLang="en-US" dirty="0" smtClean="0"/>
              <a:t>Asymmetric Information</a:t>
            </a:r>
            <a:br>
              <a:rPr lang="en-US" altLang="en-US" dirty="0" smtClean="0"/>
            </a:br>
            <a:r>
              <a:rPr lang="en-US" altLang="en-US" dirty="0" smtClean="0"/>
              <a:t/>
            </a:r>
            <a:br>
              <a:rPr lang="en-US" altLang="en-US" dirty="0" smtClean="0"/>
            </a:br>
            <a:endParaRPr lang="en-US" altLang="en-US" dirty="0" smtClean="0"/>
          </a:p>
        </p:txBody>
      </p:sp>
      <p:sp>
        <p:nvSpPr>
          <p:cNvPr id="21507" name="Content Placeholder 2"/>
          <p:cNvSpPr>
            <a:spLocks noGrp="1"/>
          </p:cNvSpPr>
          <p:nvPr>
            <p:ph idx="1"/>
          </p:nvPr>
        </p:nvSpPr>
        <p:spPr>
          <a:xfrm>
            <a:off x="457200" y="1600200"/>
            <a:ext cx="8229600" cy="4525963"/>
          </a:xfrm>
        </p:spPr>
        <p:txBody>
          <a:bodyPr/>
          <a:lstStyle/>
          <a:p>
            <a:pPr eaLnBrk="1" hangingPunct="1"/>
            <a:r>
              <a:rPr lang="en-US" altLang="en-US" dirty="0" smtClean="0"/>
              <a:t>Not all poor information is a source of market failure. We don’t say it’s market failure if we can’t predict the future, or don’t know all the inventions that will be around in 2050. Those are innate limitations on our production.</a:t>
            </a:r>
          </a:p>
          <a:p>
            <a:pPr eaLnBrk="1" hangingPunct="1"/>
            <a:endParaRPr lang="en-US" altLang="en-US" sz="800" dirty="0"/>
          </a:p>
          <a:p>
            <a:pPr eaLnBrk="1" hangingPunct="1"/>
            <a:r>
              <a:rPr lang="en-US" altLang="en-US" dirty="0" smtClean="0"/>
              <a:t>Asymmetric information is the real problem. What if </a:t>
            </a:r>
            <a:r>
              <a:rPr lang="en-US" altLang="en-US" smtClean="0"/>
              <a:t>only seller Smith </a:t>
            </a:r>
            <a:r>
              <a:rPr lang="en-US" altLang="en-US" dirty="0" smtClean="0"/>
              <a:t>knows the quality of </a:t>
            </a:r>
            <a:r>
              <a:rPr lang="en-US" altLang="en-US" smtClean="0"/>
              <a:t>his whisky, not buyer Brown?</a:t>
            </a:r>
            <a:endParaRPr lang="en-US" altLang="en-US" dirty="0" smtClean="0"/>
          </a:p>
          <a:p>
            <a:pPr eaLnBrk="1" hangingPunct="1"/>
            <a:endParaRPr lang="en-US" altLang="en-US" sz="800" dirty="0"/>
          </a:p>
          <a:p>
            <a:pPr marL="457200" indent="-457200" eaLnBrk="1" hangingPunct="1">
              <a:buAutoNum type="arabicParenBoth"/>
            </a:pPr>
            <a:r>
              <a:rPr lang="en-US" altLang="en-US" smtClean="0"/>
              <a:t>If Brown </a:t>
            </a:r>
            <a:r>
              <a:rPr lang="en-US" altLang="en-US" dirty="0" smtClean="0"/>
              <a:t>buys colored water, his value is not $15, but $0.</a:t>
            </a:r>
          </a:p>
          <a:p>
            <a:pPr marL="457200" indent="-457200" eaLnBrk="1" hangingPunct="1">
              <a:buAutoNum type="arabicParenBoth"/>
            </a:pPr>
            <a:endParaRPr lang="en-US" altLang="en-US" sz="800" dirty="0"/>
          </a:p>
          <a:p>
            <a:pPr marL="457200" indent="-457200" eaLnBrk="1" hangingPunct="1">
              <a:buAutoNum type="arabicParenBoth"/>
            </a:pPr>
            <a:r>
              <a:rPr lang="en-US" altLang="en-US" smtClean="0"/>
              <a:t>Eventually  consumers </a:t>
            </a:r>
            <a:r>
              <a:rPr lang="en-US" altLang="en-US" dirty="0" smtClean="0"/>
              <a:t>will not buy at all.</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23</a:t>
            </a:fld>
            <a:endParaRPr lang="en-US" altLang="en-US"/>
          </a:p>
        </p:txBody>
      </p:sp>
    </p:spTree>
    <p:extLst>
      <p:ext uri="{BB962C8B-B14F-4D97-AF65-F5344CB8AC3E}">
        <p14:creationId xmlns:p14="http://schemas.microsoft.com/office/powerpoint/2010/main" val="24751323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altLang="en-US" dirty="0" smtClean="0"/>
              <a:t>The Principal-Agent Problem</a:t>
            </a:r>
          </a:p>
        </p:txBody>
      </p:sp>
      <p:sp>
        <p:nvSpPr>
          <p:cNvPr id="22531" name="Content Placeholder 2"/>
          <p:cNvSpPr>
            <a:spLocks noGrp="1"/>
          </p:cNvSpPr>
          <p:nvPr>
            <p:ph idx="1"/>
          </p:nvPr>
        </p:nvSpPr>
        <p:spPr>
          <a:xfrm>
            <a:off x="457200" y="762000"/>
            <a:ext cx="8686800" cy="4525963"/>
          </a:xfrm>
        </p:spPr>
        <p:txBody>
          <a:bodyPr/>
          <a:lstStyle/>
          <a:p>
            <a:pPr eaLnBrk="1" hangingPunct="1"/>
            <a:r>
              <a:rPr lang="en-US" altLang="en-US" sz="2000" smtClean="0"/>
              <a:t> </a:t>
            </a:r>
          </a:p>
          <a:p>
            <a:pPr eaLnBrk="1" hangingPunct="1"/>
            <a:endParaRPr lang="en-US" altLang="en-US" sz="2000" smtClean="0"/>
          </a:p>
          <a:p>
            <a:pPr eaLnBrk="1" hangingPunct="1"/>
            <a:r>
              <a:rPr lang="en-US" altLang="en-US" sz="2000" smtClean="0"/>
              <a:t>    </a:t>
            </a:r>
          </a:p>
          <a:p>
            <a:pPr eaLnBrk="1" hangingPunct="1"/>
            <a:endParaRPr lang="en-US" altLang="en-US" sz="2000" smtClean="0"/>
          </a:p>
          <a:p>
            <a:pPr eaLnBrk="1" hangingPunct="1"/>
            <a:endParaRPr lang="en-US" altLang="en-US" sz="2000" smtClean="0"/>
          </a:p>
          <a:p>
            <a:pPr eaLnBrk="1" hangingPunct="1"/>
            <a:endParaRPr lang="en-US" altLang="en-US" sz="2000" smtClean="0"/>
          </a:p>
        </p:txBody>
      </p:sp>
      <p:sp>
        <p:nvSpPr>
          <p:cNvPr id="22533" name="Rectangle 4"/>
          <p:cNvSpPr>
            <a:spLocks noChangeArrowheads="1"/>
          </p:cNvSpPr>
          <p:nvPr/>
        </p:nvSpPr>
        <p:spPr bwMode="auto">
          <a:xfrm>
            <a:off x="457200" y="1441371"/>
            <a:ext cx="8153400"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3200" dirty="0" smtClean="0"/>
              <a:t>At </a:t>
            </a:r>
            <a:r>
              <a:rPr lang="en-US" altLang="en-US" sz="3200" dirty="0"/>
              <a:t>its most basic: the boss-worker problem</a:t>
            </a:r>
            <a:r>
              <a:rPr lang="en-US" altLang="en-US" sz="3200" dirty="0" smtClean="0"/>
              <a:t>.</a:t>
            </a:r>
          </a:p>
          <a:p>
            <a:pPr eaLnBrk="1" hangingPunct="1"/>
            <a:endParaRPr lang="en-US" altLang="en-US" sz="1600" b="1" dirty="0" smtClean="0"/>
          </a:p>
          <a:p>
            <a:pPr eaLnBrk="1" hangingPunct="1"/>
            <a:r>
              <a:rPr lang="en-US" altLang="en-US" sz="3000" b="1" dirty="0" smtClean="0"/>
              <a:t>Moral </a:t>
            </a:r>
            <a:r>
              <a:rPr lang="en-US" altLang="en-US" sz="3000" b="1" dirty="0"/>
              <a:t>Hazard: </a:t>
            </a:r>
            <a:r>
              <a:rPr lang="en-US" altLang="en-US" sz="3000" dirty="0"/>
              <a:t>The agent has low </a:t>
            </a:r>
            <a:r>
              <a:rPr lang="en-US" altLang="en-US" sz="3000" dirty="0" smtClean="0"/>
              <a:t>effort</a:t>
            </a:r>
          </a:p>
          <a:p>
            <a:pPr eaLnBrk="1" hangingPunct="1"/>
            <a:endParaRPr lang="en-US" altLang="en-US" sz="800" dirty="0"/>
          </a:p>
          <a:p>
            <a:pPr eaLnBrk="1" hangingPunct="1"/>
            <a:r>
              <a:rPr lang="en-US" altLang="en-US" sz="3000" b="1" dirty="0" smtClean="0"/>
              <a:t>Adverse </a:t>
            </a:r>
            <a:r>
              <a:rPr lang="en-US" altLang="en-US" sz="3000" b="1" dirty="0"/>
              <a:t>Selection: </a:t>
            </a:r>
            <a:r>
              <a:rPr lang="en-US" altLang="en-US" sz="3000" dirty="0"/>
              <a:t>The agent has low </a:t>
            </a:r>
            <a:r>
              <a:rPr lang="en-US" altLang="en-US" sz="3000" dirty="0" smtClean="0"/>
              <a:t>ability</a:t>
            </a:r>
          </a:p>
          <a:p>
            <a:pPr eaLnBrk="1" hangingPunct="1"/>
            <a:endParaRPr lang="en-US" altLang="en-US" sz="800" dirty="0"/>
          </a:p>
          <a:p>
            <a:pPr eaLnBrk="1" hangingPunct="1"/>
            <a:r>
              <a:rPr lang="en-US" altLang="en-US" sz="3000" b="1" dirty="0" smtClean="0"/>
              <a:t>More </a:t>
            </a:r>
            <a:r>
              <a:rPr lang="en-US" altLang="en-US" sz="3000" b="1" dirty="0"/>
              <a:t>generally</a:t>
            </a:r>
            <a:r>
              <a:rPr lang="en-US" altLang="en-US" sz="3000" dirty="0"/>
              <a:t>:  Buyers do not know exactly the quality of the services they buy. </a:t>
            </a:r>
          </a:p>
          <a:p>
            <a:pPr eaLnBrk="1" hangingPunct="1"/>
            <a:r>
              <a:rPr lang="en-US" altLang="en-US" sz="3000" dirty="0"/>
              <a:t>It is too hard to monitor, or to write into a </a:t>
            </a:r>
            <a:r>
              <a:rPr lang="en-US" altLang="en-US" sz="3000" dirty="0" smtClean="0"/>
              <a:t>contract.</a:t>
            </a:r>
          </a:p>
          <a:p>
            <a:pPr eaLnBrk="1" hangingPunct="1"/>
            <a:endParaRPr lang="en-US" altLang="en-US" sz="1600" dirty="0" smtClean="0"/>
          </a:p>
          <a:p>
            <a:pPr eaLnBrk="1" hangingPunct="1"/>
            <a:r>
              <a:rPr lang="en-US" altLang="en-US" sz="3000" b="1" dirty="0" smtClean="0"/>
              <a:t>Examples</a:t>
            </a:r>
            <a:r>
              <a:rPr lang="en-US" altLang="en-US" sz="3000" b="1" dirty="0"/>
              <a:t>:</a:t>
            </a:r>
            <a:r>
              <a:rPr lang="en-US" altLang="en-US" sz="3000" dirty="0"/>
              <a:t> mechanics, lawyers, </a:t>
            </a:r>
            <a:r>
              <a:rPr lang="en-US" altLang="en-US" sz="3000" dirty="0" smtClean="0"/>
              <a:t>doctors, accountants</a:t>
            </a:r>
            <a:r>
              <a:rPr lang="en-US" altLang="en-US" sz="3000" dirty="0"/>
              <a:t>. </a:t>
            </a:r>
            <a:r>
              <a:rPr lang="en-US" altLang="en-US" sz="3000" dirty="0" smtClean="0"/>
              <a:t>(Getting synthetic oil  in an oil change, 5,000 vs. 7,500 miles)</a:t>
            </a:r>
            <a:endParaRPr lang="en-US" altLang="en-US" sz="3000" dirty="0"/>
          </a:p>
          <a:p>
            <a:pPr eaLnBrk="1" hangingPunct="1"/>
            <a:r>
              <a:rPr lang="en-US" altLang="en-US" dirty="0"/>
              <a:t> </a:t>
            </a:r>
          </a:p>
        </p:txBody>
      </p:sp>
      <p:sp>
        <p:nvSpPr>
          <p:cNvPr id="6"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24</a:t>
            </a:fld>
            <a:endParaRPr lang="en-US" altLang="en-US"/>
          </a:p>
        </p:txBody>
      </p:sp>
    </p:spTree>
    <p:extLst>
      <p:ext uri="{BB962C8B-B14F-4D97-AF65-F5344CB8AC3E}">
        <p14:creationId xmlns:p14="http://schemas.microsoft.com/office/powerpoint/2010/main" val="20162102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ltLang="en-US" dirty="0" smtClean="0"/>
              <a:t>Poor information about the markets themselves</a:t>
            </a:r>
          </a:p>
        </p:txBody>
      </p:sp>
      <p:sp>
        <p:nvSpPr>
          <p:cNvPr id="23555" name="Content Placeholder 2"/>
          <p:cNvSpPr>
            <a:spLocks noGrp="1"/>
          </p:cNvSpPr>
          <p:nvPr>
            <p:ph idx="1"/>
          </p:nvPr>
        </p:nvSpPr>
        <p:spPr>
          <a:xfrm>
            <a:off x="304800" y="1646237"/>
            <a:ext cx="8458200" cy="4525963"/>
          </a:xfrm>
        </p:spPr>
        <p:txBody>
          <a:bodyPr/>
          <a:lstStyle/>
          <a:p>
            <a:pPr eaLnBrk="1" hangingPunct="1"/>
            <a:r>
              <a:rPr lang="en-US" altLang="en-US" sz="3200" dirty="0" smtClean="0"/>
              <a:t>    Suppose a market has one hundred competing sellers but some consumers only know about one of them.</a:t>
            </a:r>
          </a:p>
          <a:p>
            <a:pPr eaLnBrk="1" hangingPunct="1"/>
            <a:endParaRPr lang="en-US" altLang="en-US" sz="2000" dirty="0" smtClean="0"/>
          </a:p>
          <a:p>
            <a:pPr eaLnBrk="1" hangingPunct="1"/>
            <a:r>
              <a:rPr lang="en-US" altLang="en-US" sz="3200" dirty="0" smtClean="0"/>
              <a:t>    Those consumers effectively face a monopoly.</a:t>
            </a:r>
          </a:p>
          <a:p>
            <a:pPr eaLnBrk="1" hangingPunct="1"/>
            <a:endParaRPr lang="en-US" altLang="en-US" sz="2000" dirty="0" smtClean="0"/>
          </a:p>
          <a:p>
            <a:pPr eaLnBrk="1" hangingPunct="1"/>
            <a:r>
              <a:rPr lang="en-US" altLang="en-US" sz="3200" dirty="0" smtClean="0"/>
              <a:t>    When consumers need to search for prices and learn about different sellers, they may end up buying from the wrong seller or buying the wrong product.</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25</a:t>
            </a:fld>
            <a:endParaRPr lang="en-US" altLang="en-US"/>
          </a:p>
        </p:txBody>
      </p:sp>
    </p:spTree>
    <p:extLst>
      <p:ext uri="{BB962C8B-B14F-4D97-AF65-F5344CB8AC3E}">
        <p14:creationId xmlns:p14="http://schemas.microsoft.com/office/powerpoint/2010/main" val="21397903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dirty="0" smtClean="0"/>
              <a:t>Bad decision-making</a:t>
            </a:r>
          </a:p>
        </p:txBody>
      </p:sp>
      <p:sp>
        <p:nvSpPr>
          <p:cNvPr id="24579" name="Content Placeholder 2"/>
          <p:cNvSpPr>
            <a:spLocks noGrp="1"/>
          </p:cNvSpPr>
          <p:nvPr>
            <p:ph idx="1"/>
          </p:nvPr>
        </p:nvSpPr>
        <p:spPr>
          <a:xfrm>
            <a:off x="457200" y="1447800"/>
            <a:ext cx="8382000" cy="4525963"/>
          </a:xfrm>
        </p:spPr>
        <p:txBody>
          <a:bodyPr/>
          <a:lstStyle/>
          <a:p>
            <a:pPr eaLnBrk="1" hangingPunct="1"/>
            <a:r>
              <a:rPr lang="en-US" altLang="en-US" sz="2400" dirty="0" smtClean="0"/>
              <a:t>    Does a consumer who buys a magical spell as a cure for cancer have poor information, or is he just foolish?</a:t>
            </a:r>
          </a:p>
          <a:p>
            <a:pPr eaLnBrk="1" hangingPunct="1"/>
            <a:endParaRPr lang="en-US" altLang="en-US" sz="500" dirty="0" smtClean="0"/>
          </a:p>
          <a:p>
            <a:pPr eaLnBrk="1" hangingPunct="1"/>
            <a:r>
              <a:rPr lang="en-US" altLang="en-US" sz="2400" dirty="0" smtClean="0"/>
              <a:t>    Either way, his beliefs about the product are wrong and he pays</a:t>
            </a:r>
          </a:p>
          <a:p>
            <a:pPr eaLnBrk="1" hangingPunct="1"/>
            <a:r>
              <a:rPr lang="en-US" altLang="en-US" sz="2400" dirty="0" smtClean="0"/>
              <a:t>more than his true value,</a:t>
            </a:r>
          </a:p>
          <a:p>
            <a:pPr eaLnBrk="1" hangingPunct="1"/>
            <a:endParaRPr lang="en-US" altLang="en-US" sz="500" dirty="0" smtClean="0"/>
          </a:p>
          <a:p>
            <a:pPr eaLnBrk="1" hangingPunct="1"/>
            <a:r>
              <a:rPr lang="en-US" altLang="en-US" sz="2400" dirty="0" smtClean="0"/>
              <a:t>    Either way, government regulation could help.</a:t>
            </a:r>
          </a:p>
          <a:p>
            <a:pPr eaLnBrk="1" hangingPunct="1"/>
            <a:endParaRPr lang="en-US" altLang="en-US" sz="500" dirty="0" smtClean="0"/>
          </a:p>
          <a:p>
            <a:pPr eaLnBrk="1" hangingPunct="1"/>
            <a:r>
              <a:rPr lang="en-US" altLang="en-US" sz="2400" dirty="0" smtClean="0"/>
              <a:t>    Whether unethical businesses take advantage of poor information</a:t>
            </a:r>
          </a:p>
          <a:p>
            <a:pPr eaLnBrk="1" hangingPunct="1"/>
            <a:r>
              <a:rPr lang="en-US" altLang="en-US" sz="2400" dirty="0" smtClean="0"/>
              <a:t>or poor reasoning, penalties on their bad behavior raises surplus and</a:t>
            </a:r>
          </a:p>
          <a:p>
            <a:pPr eaLnBrk="1" hangingPunct="1"/>
            <a:r>
              <a:rPr lang="en-US" altLang="en-US" sz="2400" dirty="0" smtClean="0"/>
              <a:t>protects ethical businesses from what we can, I think, call unfair competition.</a:t>
            </a:r>
          </a:p>
          <a:p>
            <a:pPr eaLnBrk="1" hangingPunct="1"/>
            <a:endParaRPr lang="en-US" altLang="en-US" sz="500" dirty="0" smtClean="0"/>
          </a:p>
          <a:p>
            <a:pPr eaLnBrk="1" hangingPunct="1"/>
            <a:r>
              <a:rPr lang="en-US" altLang="en-US" sz="2400" dirty="0" smtClean="0"/>
              <a:t>    If someone is ignorant, informing him ﬁxes his problem; if he is</a:t>
            </a:r>
          </a:p>
          <a:p>
            <a:pPr eaLnBrk="1" hangingPunct="1"/>
            <a:r>
              <a:rPr lang="en-US" altLang="en-US" sz="2400" dirty="0" smtClean="0"/>
              <a:t>stupid, one may have to make the decision for him.</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26</a:t>
            </a:fld>
            <a:endParaRPr lang="en-US" altLang="en-US" dirty="0"/>
          </a:p>
        </p:txBody>
      </p:sp>
    </p:spTree>
    <p:extLst>
      <p:ext uri="{BB962C8B-B14F-4D97-AF65-F5344CB8AC3E}">
        <p14:creationId xmlns:p14="http://schemas.microsoft.com/office/powerpoint/2010/main" val="36786036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5334000" y="1600200"/>
            <a:ext cx="3810000" cy="4525963"/>
          </a:xfrm>
        </p:spPr>
        <p:txBody>
          <a:bodyPr/>
          <a:lstStyle/>
          <a:p>
            <a:pPr eaLnBrk="1" hangingPunct="1"/>
            <a:r>
              <a:rPr lang="en-US" altLang="en-US" dirty="0" smtClean="0"/>
              <a:t> </a:t>
            </a:r>
          </a:p>
          <a:p>
            <a:pPr eaLnBrk="1" hangingPunct="1"/>
            <a:endParaRPr lang="en-US" altLang="en-US" dirty="0" smtClean="0"/>
          </a:p>
        </p:txBody>
      </p:sp>
      <p:sp>
        <p:nvSpPr>
          <p:cNvPr id="25603" name="Slide Number Placeholder 3"/>
          <p:cNvSpPr>
            <a:spLocks noGrp="1"/>
          </p:cNvSpPr>
          <p:nvPr>
            <p:ph type="sldNum" sz="quarter" idx="12"/>
          </p:nvPr>
        </p:nvSpPr>
        <p:spPr>
          <a:xfrm>
            <a:off x="5867400" y="1638300"/>
            <a:ext cx="3200400" cy="49307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l" eaLnBrk="1" hangingPunct="1"/>
            <a:r>
              <a:rPr lang="en-US" altLang="en-US" sz="2000" dirty="0" smtClean="0"/>
              <a:t>    If </a:t>
            </a:r>
            <a:r>
              <a:rPr lang="en-US" altLang="en-US" sz="2000" dirty="0"/>
              <a:t>consumers have good information, then their maximum </a:t>
            </a:r>
            <a:r>
              <a:rPr lang="en-US" altLang="en-US" sz="2000" dirty="0" smtClean="0"/>
              <a:t>willingness </a:t>
            </a:r>
            <a:r>
              <a:rPr lang="en-US" altLang="en-US" sz="2000" dirty="0"/>
              <a:t>to pay is also their true value of the product. </a:t>
            </a:r>
          </a:p>
          <a:p>
            <a:pPr algn="l" eaLnBrk="1" hangingPunct="1"/>
            <a:endParaRPr lang="en-US" altLang="en-US" sz="2000" dirty="0"/>
          </a:p>
          <a:p>
            <a:pPr algn="l" eaLnBrk="1" hangingPunct="1"/>
            <a:r>
              <a:rPr lang="en-US" altLang="en-US" sz="2000" dirty="0" smtClean="0"/>
              <a:t>    Their </a:t>
            </a:r>
            <a:r>
              <a:rPr lang="en-US" altLang="en-US" sz="2000" dirty="0"/>
              <a:t>demand </a:t>
            </a:r>
            <a:r>
              <a:rPr lang="en-US" altLang="en-US" sz="2000" dirty="0" smtClean="0"/>
              <a:t>curve - their </a:t>
            </a:r>
            <a:r>
              <a:rPr lang="en-US" altLang="en-US" sz="2000" dirty="0"/>
              <a:t>maximum willingness to </a:t>
            </a:r>
            <a:r>
              <a:rPr lang="en-US" altLang="en-US" sz="2000" dirty="0" smtClean="0"/>
              <a:t>pay - is </a:t>
            </a:r>
            <a:r>
              <a:rPr lang="en-US" altLang="en-US" sz="2000" dirty="0"/>
              <a:t>the same as </a:t>
            </a:r>
            <a:r>
              <a:rPr lang="en-US" altLang="en-US" sz="2000"/>
              <a:t>their </a:t>
            </a:r>
            <a:r>
              <a:rPr lang="en-US" altLang="en-US" sz="2000" smtClean="0"/>
              <a:t>marginal benefit </a:t>
            </a:r>
            <a:r>
              <a:rPr lang="en-US" altLang="en-US" sz="2000" dirty="0" smtClean="0"/>
              <a:t>curve - the </a:t>
            </a:r>
            <a:r>
              <a:rPr lang="en-US" altLang="en-US" sz="2000" dirty="0"/>
              <a:t>value they receive from the product </a:t>
            </a:r>
            <a:r>
              <a:rPr lang="en-US" altLang="en-US" sz="2000" dirty="0" smtClean="0"/>
              <a:t>once they consume </a:t>
            </a:r>
            <a:r>
              <a:rPr lang="en-US" altLang="en-US" sz="2000" dirty="0"/>
              <a:t>it, given </a:t>
            </a:r>
            <a:r>
              <a:rPr lang="en-US" altLang="en-US" sz="2000" dirty="0" smtClean="0"/>
              <a:t>their personal </a:t>
            </a:r>
            <a:r>
              <a:rPr lang="en-US" altLang="en-US" sz="2000" dirty="0"/>
              <a:t>tastes and </a:t>
            </a:r>
            <a:r>
              <a:rPr lang="en-US" altLang="en-US" sz="2000" dirty="0" smtClean="0"/>
              <a:t>the other </a:t>
            </a:r>
            <a:r>
              <a:rPr lang="en-US" altLang="en-US" sz="2000" dirty="0"/>
              <a:t>things </a:t>
            </a:r>
            <a:r>
              <a:rPr lang="en-US" altLang="en-US" sz="2000" dirty="0" smtClean="0"/>
              <a:t>they are </a:t>
            </a:r>
            <a:r>
              <a:rPr lang="en-US" altLang="en-US" sz="2000" dirty="0"/>
              <a:t>consuming.</a:t>
            </a:r>
          </a:p>
        </p:txBody>
      </p:sp>
      <p:sp>
        <p:nvSpPr>
          <p:cNvPr id="25605" name="Title 1"/>
          <p:cNvSpPr>
            <a:spLocks noGrp="1"/>
          </p:cNvSpPr>
          <p:nvPr>
            <p:ph type="title"/>
          </p:nvPr>
        </p:nvSpPr>
        <p:spPr>
          <a:xfrm>
            <a:off x="0" y="0"/>
            <a:ext cx="9144000" cy="1143000"/>
          </a:xfrm>
        </p:spPr>
        <p:txBody>
          <a:bodyPr/>
          <a:lstStyle/>
          <a:p>
            <a:r>
              <a:rPr lang="en-US" altLang="en-US" smtClean="0"/>
              <a:t>Marginal Benefit </a:t>
            </a:r>
            <a:r>
              <a:rPr lang="en-US" altLang="en-US" dirty="0" smtClean="0"/>
              <a:t>Curves</a:t>
            </a:r>
          </a:p>
        </p:txBody>
      </p:sp>
      <p:sp>
        <p:nvSpPr>
          <p:cNvPr id="8" name="Slide Number Placeholder 3"/>
          <p:cNvSpPr txBox="1">
            <a:spLocks/>
          </p:cNvSpPr>
          <p:nvPr/>
        </p:nvSpPr>
        <p:spPr bwMode="auto">
          <a:xfrm>
            <a:off x="6553200" y="6245225"/>
            <a:ext cx="2133600" cy="47625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Arial" charset="0"/>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fld id="{49E20A29-9EFE-4010-A9D1-3EB1016F2C9B}" type="slidenum">
              <a:rPr lang="en-US" altLang="en-US" smtClean="0"/>
              <a:pPr eaLnBrk="1" hangingPunct="1"/>
              <a:t>27</a:t>
            </a:fld>
            <a:endParaRPr lang="en-US" altLang="en-US" dirty="0"/>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752600"/>
            <a:ext cx="5137150" cy="3714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807745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B8AF311-4655-4CF2-90DC-516FC2F908B9}" type="slidenum">
              <a:rPr lang="en-US" altLang="en-US"/>
              <a:pPr eaLnBrk="1" hangingPunct="1"/>
              <a:t>28</a:t>
            </a:fld>
            <a:endParaRPr lang="en-US" altLang="en-US"/>
          </a:p>
        </p:txBody>
      </p:sp>
      <p:sp>
        <p:nvSpPr>
          <p:cNvPr id="6147" name="Rectangle 2"/>
          <p:cNvSpPr>
            <a:spLocks noGrp="1" noChangeArrowheads="1"/>
          </p:cNvSpPr>
          <p:nvPr>
            <p:ph type="subTitle" idx="1"/>
          </p:nvPr>
        </p:nvSpPr>
        <p:spPr>
          <a:xfrm>
            <a:off x="457200" y="304800"/>
            <a:ext cx="7721600" cy="5314950"/>
          </a:xfrm>
        </p:spPr>
        <p:txBody>
          <a:bodyPr/>
          <a:lstStyle/>
          <a:p>
            <a:pPr eaLnBrk="1" hangingPunct="1"/>
            <a:r>
              <a:rPr lang="en-US" altLang="en-US" sz="4800" dirty="0" smtClean="0"/>
              <a:t>Idea of the Day</a:t>
            </a:r>
            <a:endParaRPr lang="en-US" altLang="en-US" sz="4800" dirty="0"/>
          </a:p>
          <a:p>
            <a:pPr algn="l" eaLnBrk="1" hangingPunct="1"/>
            <a:endParaRPr lang="en-US" altLang="en-US" dirty="0"/>
          </a:p>
          <a:p>
            <a:pPr algn="l" eaLnBrk="1" hangingPunct="1"/>
            <a:r>
              <a:rPr lang="en-US" altLang="en-US" b="1" dirty="0" smtClean="0"/>
              <a:t>Property rights  and the rule of law are crucial to national wealth. </a:t>
            </a:r>
          </a:p>
          <a:p>
            <a:pPr algn="l" eaLnBrk="1" hangingPunct="1"/>
            <a:endParaRPr lang="en-US" altLang="en-US" b="1" dirty="0"/>
          </a:p>
          <a:p>
            <a:pPr algn="l" eaLnBrk="1" hangingPunct="1"/>
            <a:r>
              <a:rPr lang="en-US" altLang="en-US" b="1" dirty="0" smtClean="0"/>
              <a:t> </a:t>
            </a:r>
          </a:p>
          <a:p>
            <a:pPr algn="l" eaLnBrk="1" hangingPunct="1"/>
            <a:r>
              <a:rPr lang="en-US" altLang="en-US" b="1" dirty="0" smtClean="0"/>
              <a:t> </a:t>
            </a:r>
          </a:p>
          <a:p>
            <a:pPr algn="l" eaLnBrk="1" hangingPunct="1"/>
            <a:endParaRPr lang="en-US" altLang="en-US" sz="2400" dirty="0" smtClean="0"/>
          </a:p>
          <a:p>
            <a:pPr algn="l" eaLnBrk="1" hangingPunct="1"/>
            <a:r>
              <a:rPr lang="en-US" altLang="en-US" dirty="0" smtClean="0"/>
              <a:t> </a:t>
            </a:r>
          </a:p>
          <a:p>
            <a:pPr algn="l" eaLnBrk="1" hangingPunct="1"/>
            <a:endParaRPr lang="en-US" altLang="en-US" dirty="0" smtClean="0"/>
          </a:p>
          <a:p>
            <a:pPr eaLnBrk="1" hangingPunct="1"/>
            <a:endParaRPr lang="en-US" altLang="en-US" dirty="0" smtClean="0"/>
          </a:p>
          <a:p>
            <a:pPr eaLnBrk="1" hangingPunct="1"/>
            <a:endParaRPr lang="en-US" altLang="en-US" dirty="0" smtClean="0"/>
          </a:p>
        </p:txBody>
      </p:sp>
    </p:spTree>
    <p:extLst>
      <p:ext uri="{BB962C8B-B14F-4D97-AF65-F5344CB8AC3E}">
        <p14:creationId xmlns:p14="http://schemas.microsoft.com/office/powerpoint/2010/main" val="10427278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dirty="0" smtClean="0"/>
              <a:t>Property in Land</a:t>
            </a:r>
          </a:p>
        </p:txBody>
      </p:sp>
      <p:sp>
        <p:nvSpPr>
          <p:cNvPr id="8195" name="Content Placeholder 2"/>
          <p:cNvSpPr>
            <a:spLocks noGrp="1"/>
          </p:cNvSpPr>
          <p:nvPr>
            <p:ph idx="1"/>
          </p:nvPr>
        </p:nvSpPr>
        <p:spPr>
          <a:xfrm>
            <a:off x="609600" y="1447800"/>
            <a:ext cx="7848600" cy="5105399"/>
          </a:xfrm>
        </p:spPr>
        <p:txBody>
          <a:bodyPr/>
          <a:lstStyle/>
          <a:p>
            <a:pPr eaLnBrk="1" hangingPunct="1"/>
            <a:r>
              <a:rPr lang="en-US" altLang="en-US" sz="3200" dirty="0" smtClean="0"/>
              <a:t>    The holder of a land title that says he owns it “in fee simple” can use the land for his entire life, leave it to heirs, or sell it in fee simple to someone else, without having to worry about what kinds of rights he has over the land.</a:t>
            </a:r>
          </a:p>
          <a:p>
            <a:pPr eaLnBrk="1" hangingPunct="1"/>
            <a:r>
              <a:rPr lang="en-US" altLang="en-US" sz="3200" smtClean="0"/>
              <a:t> </a:t>
            </a:r>
            <a:endParaRPr lang="en-US" altLang="en-US" sz="3200" dirty="0" smtClean="0"/>
          </a:p>
          <a:p>
            <a:pPr eaLnBrk="1" hangingPunct="1"/>
            <a:r>
              <a:rPr lang="en-US" altLang="en-US" sz="3200" dirty="0" smtClean="0"/>
              <a:t>    Rather than checking the ﬁne print on the property deed, he can rest assured that he has bought the conventional package of rights.</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29</a:t>
            </a:fld>
            <a:endParaRPr lang="en-US" altLang="en-US"/>
          </a:p>
        </p:txBody>
      </p:sp>
    </p:spTree>
    <p:extLst>
      <p:ext uri="{BB962C8B-B14F-4D97-AF65-F5344CB8AC3E}">
        <p14:creationId xmlns:p14="http://schemas.microsoft.com/office/powerpoint/2010/main" val="28236152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0" y="1"/>
            <a:ext cx="9144000" cy="1143000"/>
          </a:xfrm>
        </p:spPr>
        <p:txBody>
          <a:bodyPr/>
          <a:lstStyle/>
          <a:p>
            <a:pPr>
              <a:defRPr/>
            </a:pPr>
            <a:r>
              <a:rPr lang="en-US" sz="4400" dirty="0" smtClean="0"/>
              <a:t>When Do Markets Fail to Maximize Surplus?</a:t>
            </a:r>
          </a:p>
        </p:txBody>
      </p:sp>
      <p:sp>
        <p:nvSpPr>
          <p:cNvPr id="7171" name="Subtitle 2"/>
          <p:cNvSpPr>
            <a:spLocks noGrp="1"/>
          </p:cNvSpPr>
          <p:nvPr>
            <p:ph type="subTitle" idx="1"/>
          </p:nvPr>
        </p:nvSpPr>
        <p:spPr>
          <a:xfrm>
            <a:off x="1295400" y="1371600"/>
            <a:ext cx="6934200" cy="4419600"/>
          </a:xfrm>
        </p:spPr>
        <p:txBody>
          <a:bodyPr/>
          <a:lstStyle/>
          <a:p>
            <a:pPr algn="l"/>
            <a:r>
              <a:rPr lang="en-US" altLang="en-US" sz="4400" dirty="0" smtClean="0"/>
              <a:t>1. Monopoly </a:t>
            </a:r>
          </a:p>
          <a:p>
            <a:pPr algn="l"/>
            <a:r>
              <a:rPr lang="en-US" altLang="en-US" sz="4400" dirty="0" smtClean="0"/>
              <a:t>2. Externalities</a:t>
            </a:r>
          </a:p>
          <a:p>
            <a:pPr algn="l"/>
            <a:r>
              <a:rPr lang="en-US" altLang="en-US" sz="4400" dirty="0" smtClean="0"/>
              <a:t>3. Asymmetric </a:t>
            </a:r>
            <a:r>
              <a:rPr lang="en-US" altLang="en-US" sz="4400" dirty="0"/>
              <a:t>information/ Poor Reasoning</a:t>
            </a:r>
          </a:p>
          <a:p>
            <a:pPr algn="l"/>
            <a:r>
              <a:rPr lang="en-US" altLang="en-US" sz="4400" dirty="0" smtClean="0"/>
              <a:t>4. Poor </a:t>
            </a:r>
            <a:r>
              <a:rPr lang="en-US" altLang="en-US" sz="4400" dirty="0"/>
              <a:t>property rights</a:t>
            </a:r>
          </a:p>
          <a:p>
            <a:pPr algn="l"/>
            <a:r>
              <a:rPr lang="en-US" altLang="en-US" sz="4400" dirty="0" smtClean="0"/>
              <a:t>5. Poor </a:t>
            </a:r>
            <a:r>
              <a:rPr lang="en-US" altLang="en-US" sz="4400" dirty="0"/>
              <a:t>contract enforcement</a:t>
            </a:r>
          </a:p>
          <a:p>
            <a:pPr marL="514350" indent="-514350" algn="l">
              <a:buFontTx/>
              <a:buAutoNum type="arabicPeriod" startAt="2"/>
            </a:pPr>
            <a:endParaRPr lang="en-US" altLang="en-US" sz="4400" dirty="0" smtClean="0"/>
          </a:p>
        </p:txBody>
      </p:sp>
      <p:sp>
        <p:nvSpPr>
          <p:cNvPr id="71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3</a:t>
            </a:fld>
            <a:endParaRPr lang="en-US" alt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152400"/>
            <a:ext cx="9144000" cy="228600"/>
          </a:xfrm>
        </p:spPr>
        <p:txBody>
          <a:bodyPr/>
          <a:lstStyle/>
          <a:p>
            <a:pPr eaLnBrk="1" hangingPunct="1"/>
            <a:r>
              <a:rPr lang="en-US" altLang="en-US" dirty="0" smtClean="0"/>
              <a:t/>
            </a:r>
            <a:br>
              <a:rPr lang="en-US" altLang="en-US" dirty="0" smtClean="0"/>
            </a:br>
            <a:r>
              <a:rPr lang="en-US" altLang="en-US" dirty="0" smtClean="0"/>
              <a:t/>
            </a:r>
            <a:br>
              <a:rPr lang="en-US" altLang="en-US" dirty="0" smtClean="0"/>
            </a:br>
            <a:r>
              <a:rPr lang="en-US" altLang="en-US" dirty="0" smtClean="0"/>
              <a:t>Joint Ownership</a:t>
            </a:r>
            <a:br>
              <a:rPr lang="en-US" altLang="en-US" dirty="0" smtClean="0"/>
            </a:br>
            <a:endParaRPr lang="en-US" altLang="en-US" dirty="0" smtClean="0"/>
          </a:p>
        </p:txBody>
      </p:sp>
      <p:sp>
        <p:nvSpPr>
          <p:cNvPr id="10244" name="Content Placeholder 5"/>
          <p:cNvSpPr>
            <a:spLocks noGrp="1"/>
          </p:cNvSpPr>
          <p:nvPr>
            <p:ph idx="1"/>
          </p:nvPr>
        </p:nvSpPr>
        <p:spPr>
          <a:xfrm>
            <a:off x="381000" y="1752600"/>
            <a:ext cx="8305800" cy="3962400"/>
          </a:xfrm>
        </p:spPr>
        <p:txBody>
          <a:bodyPr/>
          <a:lstStyle/>
          <a:p>
            <a:r>
              <a:rPr lang="en-US" altLang="en-US" dirty="0" smtClean="0"/>
              <a:t>    Often people hold property as joint owners. </a:t>
            </a:r>
            <a:endParaRPr lang="en-US" altLang="en-US" dirty="0"/>
          </a:p>
          <a:p>
            <a:r>
              <a:rPr lang="en-US" altLang="en-US" dirty="0" smtClean="0"/>
              <a:t>    Usually husband and wife both are listed as owners of the house they live in.  </a:t>
            </a:r>
          </a:p>
          <a:p>
            <a:r>
              <a:rPr lang="en-US" altLang="en-US" dirty="0" smtClean="0"/>
              <a:t>     Partners own property jointly.</a:t>
            </a:r>
          </a:p>
          <a:p>
            <a:r>
              <a:rPr lang="en-US" altLang="en-US" dirty="0"/>
              <a:t> </a:t>
            </a:r>
            <a:r>
              <a:rPr lang="en-US" altLang="en-US" dirty="0" smtClean="0"/>
              <a:t>   A corporation own property individually, as a “corporate person”. </a:t>
            </a:r>
          </a:p>
          <a:p>
            <a:r>
              <a:rPr lang="en-US" altLang="en-US" dirty="0" smtClean="0"/>
              <a:t>     Government units such as towns also own property. </a:t>
            </a:r>
          </a:p>
          <a:p>
            <a:r>
              <a:rPr lang="en-US" altLang="en-US" dirty="0" smtClean="0"/>
              <a:t> </a:t>
            </a:r>
          </a:p>
          <a:p>
            <a:r>
              <a:rPr lang="en-US" altLang="en-US" dirty="0" smtClean="0"/>
              <a:t> </a:t>
            </a:r>
          </a:p>
        </p:txBody>
      </p:sp>
      <p:sp>
        <p:nvSpPr>
          <p:cNvPr id="6" name="Slide Number Placeholder 3"/>
          <p:cNvSpPr txBox="1">
            <a:spLocks/>
          </p:cNvSpPr>
          <p:nvPr/>
        </p:nvSpPr>
        <p:spPr bwMode="auto">
          <a:xfrm>
            <a:off x="6553200" y="6245225"/>
            <a:ext cx="2133600" cy="47625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Arial" charset="0"/>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fld id="{49E20A29-9EFE-4010-A9D1-3EB1016F2C9B}" type="slidenum">
              <a:rPr lang="en-US" altLang="en-US" smtClean="0"/>
              <a:pPr eaLnBrk="1" hangingPunct="1"/>
              <a:t>30</a:t>
            </a:fld>
            <a:endParaRPr lang="en-US" altLang="en-US"/>
          </a:p>
        </p:txBody>
      </p:sp>
    </p:spTree>
    <p:extLst>
      <p:ext uri="{BB962C8B-B14F-4D97-AF65-F5344CB8AC3E}">
        <p14:creationId xmlns:p14="http://schemas.microsoft.com/office/powerpoint/2010/main" val="389480922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dirty="0" smtClean="0"/>
              <a:t/>
            </a:r>
            <a:br>
              <a:rPr lang="en-US" altLang="en-US" dirty="0" smtClean="0"/>
            </a:br>
            <a:r>
              <a:rPr lang="en-US" altLang="en-US" dirty="0" smtClean="0"/>
              <a:t/>
            </a:r>
            <a:br>
              <a:rPr lang="en-US" altLang="en-US" dirty="0" smtClean="0"/>
            </a:br>
            <a:r>
              <a:rPr lang="en-US" altLang="en-US" dirty="0" smtClean="0"/>
              <a:t>Common Property</a:t>
            </a:r>
            <a:br>
              <a:rPr lang="en-US" altLang="en-US" dirty="0" smtClean="0"/>
            </a:br>
            <a:r>
              <a:rPr lang="en-US" altLang="en-US" dirty="0" smtClean="0"/>
              <a:t/>
            </a:r>
            <a:br>
              <a:rPr lang="en-US" altLang="en-US" dirty="0" smtClean="0"/>
            </a:br>
            <a:endParaRPr lang="en-US" altLang="en-US" dirty="0" smtClean="0"/>
          </a:p>
        </p:txBody>
      </p:sp>
      <p:sp>
        <p:nvSpPr>
          <p:cNvPr id="10244" name="Content Placeholder 5"/>
          <p:cNvSpPr>
            <a:spLocks noGrp="1"/>
          </p:cNvSpPr>
          <p:nvPr>
            <p:ph idx="1"/>
          </p:nvPr>
        </p:nvSpPr>
        <p:spPr>
          <a:xfrm>
            <a:off x="304800" y="1524000"/>
            <a:ext cx="8305800" cy="3962400"/>
          </a:xfrm>
        </p:spPr>
        <p:txBody>
          <a:bodyPr/>
          <a:lstStyle/>
          <a:p>
            <a:r>
              <a:rPr lang="en-US" altLang="en-US" dirty="0" smtClean="0"/>
              <a:t>   When more than one person has a right to use property, problems often arise. Consider parking. </a:t>
            </a:r>
          </a:p>
          <a:p>
            <a:r>
              <a:rPr lang="en-US" altLang="en-US" sz="1200" dirty="0"/>
              <a:t> </a:t>
            </a:r>
            <a:r>
              <a:rPr lang="en-US" altLang="en-US" sz="1200" dirty="0" smtClean="0"/>
              <a:t>        </a:t>
            </a:r>
            <a:r>
              <a:rPr lang="en-US" altLang="en-US" dirty="0" smtClean="0"/>
              <a:t>In Covina, California, Mark </a:t>
            </a:r>
            <a:r>
              <a:rPr lang="en-US" altLang="en-US" dirty="0" err="1" smtClean="0"/>
              <a:t>Shoff</a:t>
            </a:r>
            <a:r>
              <a:rPr lang="en-US" altLang="en-US" dirty="0" smtClean="0"/>
              <a:t> kept ﬁve unregistered cars in his driveway plus 43 others on the streets.  </a:t>
            </a:r>
          </a:p>
          <a:p>
            <a:r>
              <a:rPr lang="en-US" altLang="en-US" dirty="0" smtClean="0"/>
              <a:t>      How do we decide when to put in parking meters?</a:t>
            </a:r>
          </a:p>
          <a:p>
            <a:r>
              <a:rPr lang="en-US" altLang="en-US" dirty="0" smtClean="0"/>
              <a:t> </a:t>
            </a:r>
          </a:p>
        </p:txBody>
      </p:sp>
      <p:pic>
        <p:nvPicPr>
          <p:cNvPr id="1024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8" y="3906838"/>
            <a:ext cx="5249862"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3"/>
          <p:cNvSpPr txBox="1">
            <a:spLocks/>
          </p:cNvSpPr>
          <p:nvPr/>
        </p:nvSpPr>
        <p:spPr bwMode="auto">
          <a:xfrm>
            <a:off x="6553200" y="6245225"/>
            <a:ext cx="2133600" cy="47625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Arial" charset="0"/>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fld id="{49E20A29-9EFE-4010-A9D1-3EB1016F2C9B}" type="slidenum">
              <a:rPr lang="en-US" altLang="en-US" smtClean="0"/>
              <a:pPr eaLnBrk="1" hangingPunct="1"/>
              <a:t>31</a:t>
            </a:fld>
            <a:endParaRPr lang="en-US" altLang="en-US"/>
          </a:p>
        </p:txBody>
      </p:sp>
    </p:spTree>
    <p:extLst>
      <p:ext uri="{BB962C8B-B14F-4D97-AF65-F5344CB8AC3E}">
        <p14:creationId xmlns:p14="http://schemas.microsoft.com/office/powerpoint/2010/main" val="169890118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dirty="0" smtClean="0"/>
              <a:t>Creation</a:t>
            </a:r>
          </a:p>
        </p:txBody>
      </p:sp>
      <p:sp>
        <p:nvSpPr>
          <p:cNvPr id="9219" name="Content Placeholder 2"/>
          <p:cNvSpPr>
            <a:spLocks noGrp="1"/>
          </p:cNvSpPr>
          <p:nvPr>
            <p:ph idx="1"/>
          </p:nvPr>
        </p:nvSpPr>
        <p:spPr>
          <a:xfrm>
            <a:off x="457200" y="1600200"/>
            <a:ext cx="8382000" cy="4525963"/>
          </a:xfrm>
        </p:spPr>
        <p:txBody>
          <a:bodyPr/>
          <a:lstStyle/>
          <a:p>
            <a:pPr eaLnBrk="1" hangingPunct="1"/>
            <a:r>
              <a:rPr lang="en-US" altLang="en-US" sz="2400" dirty="0" smtClean="0"/>
              <a:t>    Particularly important is that property rules award ownership to someone who creates something new.</a:t>
            </a:r>
          </a:p>
          <a:p>
            <a:pPr eaLnBrk="1" hangingPunct="1"/>
            <a:endParaRPr lang="en-US" altLang="en-US" sz="2400" dirty="0" smtClean="0"/>
          </a:p>
          <a:p>
            <a:pPr eaLnBrk="1" hangingPunct="1"/>
            <a:r>
              <a:rPr lang="en-US" altLang="en-US" sz="2400" dirty="0" smtClean="0"/>
              <a:t>    The usual rule is that </a:t>
            </a:r>
            <a:r>
              <a:rPr lang="en-US" altLang="en-US" sz="2400" dirty="0"/>
              <a:t>Smith </a:t>
            </a:r>
            <a:r>
              <a:rPr lang="en-US" altLang="en-US" sz="2400" dirty="0" smtClean="0"/>
              <a:t>has the right to keep most but not all of what he produces, giving up some of it to the government as taxes.  The property rule for another class of goods is that the producer owns them, but only temporarily. This class is intellectual property: patent and copyright.</a:t>
            </a:r>
          </a:p>
          <a:p>
            <a:pPr eaLnBrk="1" hangingPunct="1"/>
            <a:endParaRPr lang="en-US" altLang="en-US" sz="2400" dirty="0" smtClean="0"/>
          </a:p>
          <a:p>
            <a:pPr eaLnBrk="1" hangingPunct="1"/>
            <a:r>
              <a:rPr lang="en-US" altLang="en-US" sz="2400" dirty="0" smtClean="0"/>
              <a:t>    A patent gives the inventor of an idea ownership for 20 years, but after that anybody can use it for free.  Copyright gives the writer of a book exclusive rights for his lifetime plus 70 years.</a:t>
            </a:r>
          </a:p>
        </p:txBody>
      </p:sp>
      <p:sp>
        <p:nvSpPr>
          <p:cNvPr id="5" name="Slide Number Placeholder 3"/>
          <p:cNvSpPr txBox="1">
            <a:spLocks/>
          </p:cNvSpPr>
          <p:nvPr/>
        </p:nvSpPr>
        <p:spPr bwMode="auto">
          <a:xfrm>
            <a:off x="6553200" y="6245225"/>
            <a:ext cx="2133600" cy="47625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Arial" charset="0"/>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fld id="{49E20A29-9EFE-4010-A9D1-3EB1016F2C9B}" type="slidenum">
              <a:rPr lang="en-US" altLang="en-US" smtClean="0"/>
              <a:pPr eaLnBrk="1" hangingPunct="1"/>
              <a:t>32</a:t>
            </a:fld>
            <a:endParaRPr lang="en-US" altLang="en-US"/>
          </a:p>
        </p:txBody>
      </p:sp>
    </p:spTree>
    <p:extLst>
      <p:ext uri="{BB962C8B-B14F-4D97-AF65-F5344CB8AC3E}">
        <p14:creationId xmlns:p14="http://schemas.microsoft.com/office/powerpoint/2010/main" val="5515452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Too Much Private Property? </a:t>
            </a:r>
            <a:endParaRPr lang="en-US" altLang="en-US" dirty="0" smtClean="0"/>
          </a:p>
        </p:txBody>
      </p:sp>
      <p:sp>
        <p:nvSpPr>
          <p:cNvPr id="9219" name="Content Placeholder 2"/>
          <p:cNvSpPr>
            <a:spLocks noGrp="1"/>
          </p:cNvSpPr>
          <p:nvPr>
            <p:ph idx="1"/>
          </p:nvPr>
        </p:nvSpPr>
        <p:spPr>
          <a:xfrm>
            <a:off x="457200" y="1600200"/>
            <a:ext cx="8382000" cy="4525963"/>
          </a:xfrm>
        </p:spPr>
        <p:txBody>
          <a:bodyPr/>
          <a:lstStyle/>
          <a:p>
            <a:pPr eaLnBrk="1" hangingPunct="1"/>
            <a:r>
              <a:rPr lang="en-US" altLang="en-US" sz="2400" dirty="0" smtClean="0"/>
              <a:t>     Are patents, trademark, and copyright a good idea? Yes, but maybe not at their margins. It is very inconvenient to have to pay license fees for small-time use. The incentive effects are tiny, too. </a:t>
            </a:r>
          </a:p>
          <a:p>
            <a:pPr eaLnBrk="1" hangingPunct="1"/>
            <a:endParaRPr lang="en-US" altLang="en-US" sz="2400" dirty="0"/>
          </a:p>
          <a:p>
            <a:pPr eaLnBrk="1" hangingPunct="1"/>
            <a:r>
              <a:rPr lang="en-US" altLang="en-US" sz="2400" dirty="0" smtClean="0"/>
              <a:t>   Not all innovations need property rights to incentivize them. Property rights always exclude people who aren’t the owners. That makes more sense for land than for dress designs. </a:t>
            </a:r>
          </a:p>
          <a:p>
            <a:pPr eaLnBrk="1" hangingPunct="1"/>
            <a:r>
              <a:rPr lang="en-US" altLang="en-US" sz="2400" dirty="0" smtClean="0"/>
              <a:t> </a:t>
            </a:r>
          </a:p>
          <a:p>
            <a:pPr eaLnBrk="1" hangingPunct="1"/>
            <a:r>
              <a:rPr lang="en-US" altLang="en-US" sz="2400" dirty="0"/>
              <a:t> </a:t>
            </a:r>
            <a:r>
              <a:rPr lang="en-US" altLang="en-US" sz="2400" dirty="0" smtClean="0"/>
              <a:t>  Within a family, most property is common--- or, if you like, it is jointly owned. That’s true within a corporation too. Employees can use many company possessions without asking, even though they don’t own them. </a:t>
            </a:r>
            <a:endParaRPr lang="en-US" altLang="en-US" sz="2400" dirty="0"/>
          </a:p>
        </p:txBody>
      </p:sp>
      <p:sp>
        <p:nvSpPr>
          <p:cNvPr id="5" name="Slide Number Placeholder 3"/>
          <p:cNvSpPr txBox="1">
            <a:spLocks/>
          </p:cNvSpPr>
          <p:nvPr/>
        </p:nvSpPr>
        <p:spPr bwMode="auto">
          <a:xfrm>
            <a:off x="6553200" y="6245225"/>
            <a:ext cx="2133600" cy="47625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Arial" charset="0"/>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fld id="{49E20A29-9EFE-4010-A9D1-3EB1016F2C9B}" type="slidenum">
              <a:rPr lang="en-US" altLang="en-US" smtClean="0"/>
              <a:pPr eaLnBrk="1" hangingPunct="1"/>
              <a:t>33</a:t>
            </a:fld>
            <a:endParaRPr lang="en-US" altLang="en-US"/>
          </a:p>
        </p:txBody>
      </p:sp>
    </p:spTree>
    <p:extLst>
      <p:ext uri="{BB962C8B-B14F-4D97-AF65-F5344CB8AC3E}">
        <p14:creationId xmlns:p14="http://schemas.microsoft.com/office/powerpoint/2010/main" val="282039720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altLang="en-US" smtClean="0"/>
              <a:t>Madison on Property</a:t>
            </a:r>
            <a:endParaRPr lang="en-US" altLang="en-US" dirty="0" smtClean="0"/>
          </a:p>
        </p:txBody>
      </p:sp>
      <p:sp>
        <p:nvSpPr>
          <p:cNvPr id="39939" name="Content Placeholder 2"/>
          <p:cNvSpPr>
            <a:spLocks noGrp="1"/>
          </p:cNvSpPr>
          <p:nvPr>
            <p:ph idx="1"/>
          </p:nvPr>
        </p:nvSpPr>
        <p:spPr>
          <a:xfrm>
            <a:off x="228600" y="1295400"/>
            <a:ext cx="8686800" cy="4525963"/>
          </a:xfrm>
        </p:spPr>
        <p:txBody>
          <a:bodyPr/>
          <a:lstStyle/>
          <a:p>
            <a:r>
              <a:rPr lang="en-US" sz="2400" dirty="0">
                <a:solidFill>
                  <a:srgbClr val="FF0000"/>
                </a:solidFill>
              </a:rPr>
              <a:t> </a:t>
            </a:r>
            <a:r>
              <a:rPr lang="en-US" sz="2400" dirty="0" smtClean="0">
                <a:solidFill>
                  <a:srgbClr val="FF0000"/>
                </a:solidFill>
              </a:rPr>
              <a:t>“This </a:t>
            </a:r>
            <a:r>
              <a:rPr lang="en-US" sz="2400" dirty="0">
                <a:solidFill>
                  <a:srgbClr val="FF0000"/>
                </a:solidFill>
              </a:rPr>
              <a:t>term in its particular application means "that dominion which one man claims and exercises over the external things of the world, in exclusion of every other individual." In its larger and </a:t>
            </a:r>
            <a:r>
              <a:rPr lang="en-US" sz="2400" dirty="0" err="1">
                <a:solidFill>
                  <a:srgbClr val="FF0000"/>
                </a:solidFill>
              </a:rPr>
              <a:t>juster</a:t>
            </a:r>
            <a:r>
              <a:rPr lang="en-US" sz="2400" dirty="0">
                <a:solidFill>
                  <a:srgbClr val="FF0000"/>
                </a:solidFill>
              </a:rPr>
              <a:t> meaning, it embraces every thing to which a man may attach a value and have a right; and which leaves to every one else the like advantage. In the former sense, a man's land, or merchandize, or money is called his property</a:t>
            </a:r>
            <a:r>
              <a:rPr lang="en-US" sz="2400" dirty="0" smtClean="0">
                <a:solidFill>
                  <a:srgbClr val="FF0000"/>
                </a:solidFill>
              </a:rPr>
              <a:t>.</a:t>
            </a:r>
          </a:p>
          <a:p>
            <a:r>
              <a:rPr lang="en-US" sz="2400" dirty="0"/>
              <a:t> </a:t>
            </a:r>
            <a:r>
              <a:rPr lang="en-US" sz="2400" dirty="0" smtClean="0"/>
              <a:t>  </a:t>
            </a:r>
            <a:r>
              <a:rPr lang="en-US" sz="2400" dirty="0"/>
              <a:t>In the latter sense, a man has a property in his opinions and the free communication of them. He has a property of peculiar value in his religious opinions, and in the profession and practice dictated by them. He has a property very dear to him in the safety and liberty of his person. He has an equal property in the free use of his faculties and free choice of the objects on which to employ them. In a word, as a man is said to have a right to his property, he may be equally said to have a property in his rights</a:t>
            </a:r>
            <a:r>
              <a:rPr lang="en-US" sz="2400" dirty="0" smtClean="0"/>
              <a:t>.”</a:t>
            </a:r>
            <a:endParaRPr lang="en-US" sz="2400" i="1" dirty="0"/>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34</a:t>
            </a:fld>
            <a:endParaRPr lang="en-US" altLang="en-US" dirty="0"/>
          </a:p>
        </p:txBody>
      </p:sp>
      <p:sp>
        <p:nvSpPr>
          <p:cNvPr id="2" name="Rectangle 1"/>
          <p:cNvSpPr/>
          <p:nvPr/>
        </p:nvSpPr>
        <p:spPr>
          <a:xfrm>
            <a:off x="152400" y="1720840"/>
            <a:ext cx="8153400" cy="523220"/>
          </a:xfrm>
          <a:prstGeom prst="rect">
            <a:avLst/>
          </a:prstGeom>
        </p:spPr>
        <p:txBody>
          <a:bodyPr wrap="square">
            <a:spAutoFit/>
          </a:bodyPr>
          <a:lstStyle/>
          <a:p>
            <a:r>
              <a:rPr lang="en-US" sz="2800" smtClean="0"/>
              <a:t> </a:t>
            </a:r>
            <a:endParaRPr lang="en-US" sz="2800"/>
          </a:p>
        </p:txBody>
      </p:sp>
    </p:spTree>
    <p:extLst>
      <p:ext uri="{BB962C8B-B14F-4D97-AF65-F5344CB8AC3E}">
        <p14:creationId xmlns:p14="http://schemas.microsoft.com/office/powerpoint/2010/main" val="137834046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dirty="0" smtClean="0"/>
              <a:t/>
            </a:r>
            <a:br>
              <a:rPr lang="en-US" altLang="en-US" dirty="0" smtClean="0"/>
            </a:br>
            <a:r>
              <a:rPr lang="en-US" altLang="en-US" dirty="0" smtClean="0"/>
              <a:t/>
            </a:r>
            <a:br>
              <a:rPr lang="en-US" altLang="en-US" dirty="0" smtClean="0"/>
            </a:br>
            <a:r>
              <a:rPr lang="en-US" altLang="en-US" dirty="0" smtClean="0"/>
              <a:t>Contracts</a:t>
            </a:r>
            <a:br>
              <a:rPr lang="en-US" altLang="en-US" dirty="0" smtClean="0"/>
            </a:br>
            <a:r>
              <a:rPr lang="en-US" altLang="en-US" dirty="0" smtClean="0"/>
              <a:t/>
            </a:r>
            <a:br>
              <a:rPr lang="en-US" altLang="en-US" dirty="0" smtClean="0"/>
            </a:br>
            <a:endParaRPr lang="en-US" altLang="en-US" dirty="0" smtClean="0"/>
          </a:p>
        </p:txBody>
      </p:sp>
      <p:sp>
        <p:nvSpPr>
          <p:cNvPr id="11267" name="Content Placeholder 2"/>
          <p:cNvSpPr>
            <a:spLocks noGrp="1"/>
          </p:cNvSpPr>
          <p:nvPr>
            <p:ph idx="1"/>
          </p:nvPr>
        </p:nvSpPr>
        <p:spPr>
          <a:xfrm>
            <a:off x="457200" y="1447800"/>
            <a:ext cx="8305800" cy="4525963"/>
          </a:xfrm>
        </p:spPr>
        <p:txBody>
          <a:bodyPr/>
          <a:lstStyle/>
          <a:p>
            <a:pPr eaLnBrk="1" hangingPunct="1"/>
            <a:r>
              <a:rPr lang="en-US" altLang="en-US" sz="2400" dirty="0" smtClean="0"/>
              <a:t>    Property rights need to be established before buying and selling take place, but the trading process also needs laws.</a:t>
            </a:r>
          </a:p>
          <a:p>
            <a:pPr eaLnBrk="1" hangingPunct="1"/>
            <a:endParaRPr lang="en-US" altLang="en-US" sz="800" dirty="0"/>
          </a:p>
          <a:p>
            <a:pPr eaLnBrk="1" hangingPunct="1"/>
            <a:r>
              <a:rPr lang="en-US" altLang="en-US" sz="2400" dirty="0" smtClean="0"/>
              <a:t>    Suppose Smith would like for Brown to pay today for a bottle of whisky that </a:t>
            </a:r>
            <a:r>
              <a:rPr lang="en-US" altLang="en-US" sz="2400" dirty="0"/>
              <a:t>Smith </a:t>
            </a:r>
            <a:r>
              <a:rPr lang="en-US" altLang="en-US" sz="2400" dirty="0" smtClean="0"/>
              <a:t>will deliver tomorrow. Without a law against breach of contract, </a:t>
            </a:r>
            <a:r>
              <a:rPr lang="en-US" altLang="en-US" sz="2400" dirty="0"/>
              <a:t>Brown </a:t>
            </a:r>
            <a:r>
              <a:rPr lang="en-US" altLang="en-US" sz="2400" dirty="0" smtClean="0"/>
              <a:t>will be reluctant to hand over the money, since </a:t>
            </a:r>
            <a:r>
              <a:rPr lang="en-US" altLang="en-US" sz="2400" dirty="0"/>
              <a:t>Smith </a:t>
            </a:r>
            <a:r>
              <a:rPr lang="en-US" altLang="en-US" sz="2400" dirty="0" smtClean="0"/>
              <a:t>could just keep it and not deliver. A law must say what happens if </a:t>
            </a:r>
            <a:r>
              <a:rPr lang="en-US" altLang="en-US" sz="2400" dirty="0"/>
              <a:t>Smith </a:t>
            </a:r>
            <a:r>
              <a:rPr lang="en-US" altLang="en-US" sz="2400" dirty="0" smtClean="0"/>
              <a:t>violates his promise.</a:t>
            </a:r>
          </a:p>
          <a:p>
            <a:pPr eaLnBrk="1" hangingPunct="1"/>
            <a:endParaRPr lang="en-US" altLang="en-US" sz="800" dirty="0" smtClean="0"/>
          </a:p>
          <a:p>
            <a:pPr eaLnBrk="1" hangingPunct="1"/>
            <a:r>
              <a:rPr lang="en-US" altLang="en-US" sz="2400" dirty="0" smtClean="0"/>
              <a:t>    The law could be that </a:t>
            </a:r>
            <a:r>
              <a:rPr lang="en-US" altLang="en-US" sz="2400" dirty="0"/>
              <a:t>Smith </a:t>
            </a:r>
            <a:r>
              <a:rPr lang="en-US" altLang="en-US" sz="2400" dirty="0" smtClean="0"/>
              <a:t>must refund the money, or that he must deliver the bottle or be jailed, or that he must pay </a:t>
            </a:r>
            <a:r>
              <a:rPr lang="en-US" altLang="en-US" sz="2400" dirty="0"/>
              <a:t>Brown enough </a:t>
            </a:r>
            <a:r>
              <a:rPr lang="en-US" altLang="en-US" sz="2400" dirty="0" smtClean="0"/>
              <a:t>to make </a:t>
            </a:r>
            <a:r>
              <a:rPr lang="en-US" altLang="en-US" sz="2400" dirty="0"/>
              <a:t>Brown </a:t>
            </a:r>
            <a:r>
              <a:rPr lang="en-US" altLang="en-US" sz="2400" dirty="0" smtClean="0"/>
              <a:t>as happy as delivery would have.</a:t>
            </a:r>
          </a:p>
          <a:p>
            <a:pPr eaLnBrk="1" hangingPunct="1"/>
            <a:endParaRPr lang="en-US" altLang="en-US" sz="800" dirty="0"/>
          </a:p>
          <a:p>
            <a:pPr eaLnBrk="1" hangingPunct="1"/>
            <a:r>
              <a:rPr lang="en-US" altLang="en-US" sz="2400" dirty="0" smtClean="0"/>
              <a:t>    Which of these rules maximizes surplus is not clear, but any of them is better than no rule at all.</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35</a:t>
            </a:fld>
            <a:endParaRPr lang="en-US" altLang="en-US"/>
          </a:p>
        </p:txBody>
      </p:sp>
    </p:spTree>
    <p:extLst>
      <p:ext uri="{BB962C8B-B14F-4D97-AF65-F5344CB8AC3E}">
        <p14:creationId xmlns:p14="http://schemas.microsoft.com/office/powerpoint/2010/main" val="20392679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0" y="0"/>
            <a:ext cx="9144000" cy="1143000"/>
          </a:xfrm>
        </p:spPr>
        <p:txBody>
          <a:bodyPr/>
          <a:lstStyle/>
          <a:p>
            <a:pPr eaLnBrk="1" hangingPunct="1"/>
            <a:r>
              <a:rPr lang="en-US" altLang="en-US" dirty="0" smtClean="0"/>
              <a:t/>
            </a:r>
            <a:br>
              <a:rPr lang="en-US" altLang="en-US" dirty="0" smtClean="0"/>
            </a:br>
            <a:r>
              <a:rPr lang="en-US" altLang="en-US" dirty="0" smtClean="0"/>
              <a:t>Clarity</a:t>
            </a:r>
            <a:br>
              <a:rPr lang="en-US" altLang="en-US" dirty="0" smtClean="0"/>
            </a:br>
            <a:endParaRPr lang="en-US" altLang="en-US" dirty="0" smtClean="0"/>
          </a:p>
        </p:txBody>
      </p:sp>
      <p:sp>
        <p:nvSpPr>
          <p:cNvPr id="12291" name="Content Placeholder 2"/>
          <p:cNvSpPr>
            <a:spLocks noGrp="1"/>
          </p:cNvSpPr>
          <p:nvPr>
            <p:ph idx="1"/>
          </p:nvPr>
        </p:nvSpPr>
        <p:spPr>
          <a:xfrm>
            <a:off x="457200" y="1431131"/>
            <a:ext cx="8229600" cy="4525963"/>
          </a:xfrm>
        </p:spPr>
        <p:txBody>
          <a:bodyPr/>
          <a:lstStyle/>
          <a:p>
            <a:pPr eaLnBrk="1" hangingPunct="1"/>
            <a:r>
              <a:rPr lang="en-US" altLang="en-US" sz="2600" dirty="0"/>
              <a:t> </a:t>
            </a:r>
            <a:r>
              <a:rPr lang="en-US" altLang="en-US" sz="2600" dirty="0" smtClean="0"/>
              <a:t>   What matters most for surplus maximization is that there be clear rules about who owns what, and that there be high enough penalties for broken promises</a:t>
            </a:r>
          </a:p>
          <a:p>
            <a:pPr eaLnBrk="1" hangingPunct="1"/>
            <a:endParaRPr lang="en-US" altLang="en-US" sz="2600" dirty="0"/>
          </a:p>
          <a:p>
            <a:pPr eaLnBrk="1" hangingPunct="1"/>
            <a:r>
              <a:rPr lang="en-US" altLang="en-US" sz="2600" dirty="0" smtClean="0"/>
              <a:t>    Getting the exact rules right is less important, because people can adapt to imperfect rules.</a:t>
            </a:r>
          </a:p>
          <a:p>
            <a:pPr eaLnBrk="1" hangingPunct="1"/>
            <a:endParaRPr lang="en-US" altLang="en-US" sz="2600" dirty="0"/>
          </a:p>
          <a:p>
            <a:pPr eaLnBrk="1" hangingPunct="1"/>
            <a:r>
              <a:rPr lang="en-US" altLang="en-US" sz="2600" dirty="0" smtClean="0"/>
              <a:t>    But if nobody is quite sure what the rules are, or who has the power to get what he wants, total surplus falls.</a:t>
            </a:r>
          </a:p>
          <a:p>
            <a:pPr eaLnBrk="1" hangingPunct="1"/>
            <a:endParaRPr lang="en-US" altLang="en-US" sz="2600" dirty="0"/>
          </a:p>
          <a:p>
            <a:pPr eaLnBrk="1" hangingPunct="1"/>
            <a:r>
              <a:rPr lang="en-US" altLang="en-US" sz="2600" dirty="0" smtClean="0"/>
              <a:t>   Thus, “The Rule of Law”, not “The Rule of Man”, is  helpful to surplus maximization. </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36</a:t>
            </a:fld>
            <a:endParaRPr lang="en-US" altLang="en-US"/>
          </a:p>
        </p:txBody>
      </p:sp>
    </p:spTree>
    <p:extLst>
      <p:ext uri="{BB962C8B-B14F-4D97-AF65-F5344CB8AC3E}">
        <p14:creationId xmlns:p14="http://schemas.microsoft.com/office/powerpoint/2010/main" val="11526572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dirty="0" smtClean="0"/>
              <a:t>Private Police and Militia</a:t>
            </a:r>
          </a:p>
        </p:txBody>
      </p:sp>
      <p:sp>
        <p:nvSpPr>
          <p:cNvPr id="13315" name="Content Placeholder 2"/>
          <p:cNvSpPr>
            <a:spLocks noGrp="1"/>
          </p:cNvSpPr>
          <p:nvPr>
            <p:ph idx="1"/>
          </p:nvPr>
        </p:nvSpPr>
        <p:spPr>
          <a:xfrm>
            <a:off x="457200" y="1524000"/>
            <a:ext cx="8229600" cy="4525963"/>
          </a:xfrm>
        </p:spPr>
        <p:txBody>
          <a:bodyPr/>
          <a:lstStyle/>
          <a:p>
            <a:pPr eaLnBrk="1" hangingPunct="1"/>
            <a:r>
              <a:rPr lang="en-US" altLang="en-US" sz="2000" dirty="0"/>
              <a:t> </a:t>
            </a:r>
            <a:r>
              <a:rPr lang="en-US" altLang="en-US" sz="2000" dirty="0" smtClean="0"/>
              <a:t>   Private organizations could replace government in deﬁning and protecting property and contract rights.</a:t>
            </a:r>
          </a:p>
          <a:p>
            <a:pPr eaLnBrk="1" hangingPunct="1"/>
            <a:endParaRPr lang="en-US" altLang="en-US" sz="2000" dirty="0"/>
          </a:p>
          <a:p>
            <a:pPr eaLnBrk="1" hangingPunct="1"/>
            <a:r>
              <a:rPr lang="en-US" altLang="en-US" sz="2000" dirty="0" smtClean="0"/>
              <a:t>    People could sign up with one of various competing “protective or-</a:t>
            </a:r>
          </a:p>
          <a:p>
            <a:pPr eaLnBrk="1" hangingPunct="1"/>
            <a:r>
              <a:rPr lang="en-US" altLang="en-US" sz="2000" dirty="0" err="1" smtClean="0"/>
              <a:t>ganizations</a:t>
            </a:r>
            <a:r>
              <a:rPr lang="en-US" altLang="en-US" sz="2000" dirty="0" smtClean="0"/>
              <a:t>” and pay the organization a yearly fee, a fee similar to taxes but a price rather than a tax. (David Friedman,</a:t>
            </a:r>
            <a:r>
              <a:rPr lang="en-US" altLang="en-US" sz="2000" i="1" dirty="0" smtClean="0"/>
              <a:t> The Machinery of Freedom)</a:t>
            </a:r>
          </a:p>
        </p:txBody>
      </p:sp>
      <p:pic>
        <p:nvPicPr>
          <p:cNvPr id="13317" name="Picture 6" descr="C:\_G406_Regulation_Office\chapters\02-market-failure\fig02-koreatow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9175" y="3810000"/>
            <a:ext cx="5330825" cy="276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3"/>
          <p:cNvSpPr txBox="1">
            <a:spLocks/>
          </p:cNvSpPr>
          <p:nvPr/>
        </p:nvSpPr>
        <p:spPr bwMode="auto">
          <a:xfrm>
            <a:off x="6553200" y="6245225"/>
            <a:ext cx="2133600" cy="47625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Arial" charset="0"/>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fld id="{49E20A29-9EFE-4010-A9D1-3EB1016F2C9B}" type="slidenum">
              <a:rPr lang="en-US" altLang="en-US" smtClean="0"/>
              <a:pPr eaLnBrk="1" hangingPunct="1"/>
              <a:t>37</a:t>
            </a:fld>
            <a:endParaRPr lang="en-US" altLang="en-US"/>
          </a:p>
        </p:txBody>
      </p:sp>
    </p:spTree>
    <p:extLst>
      <p:ext uri="{BB962C8B-B14F-4D97-AF65-F5344CB8AC3E}">
        <p14:creationId xmlns:p14="http://schemas.microsoft.com/office/powerpoint/2010/main" val="994203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altLang="en-US" sz="4000" dirty="0" smtClean="0"/>
              <a:t>  The World Bank’s “Doing Business”    </a:t>
            </a:r>
            <a:r>
              <a:rPr lang="en-US" sz="1200" dirty="0">
                <a:hlinkClick r:id="rId3"/>
              </a:rPr>
              <a:t>https://www.doingbusiness.org/</a:t>
            </a:r>
            <a:endParaRPr lang="en-US" altLang="en-US" sz="1200" dirty="0" smtClean="0"/>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38</a:t>
            </a:fld>
            <a:endParaRPr lang="en-US" altLang="en-US"/>
          </a:p>
        </p:txBody>
      </p:sp>
      <p:pic>
        <p:nvPicPr>
          <p:cNvPr id="4" name="Picture 3"/>
          <p:cNvPicPr>
            <a:picLocks noChangeAspect="1"/>
          </p:cNvPicPr>
          <p:nvPr/>
        </p:nvPicPr>
        <p:blipFill>
          <a:blip r:embed="rId4"/>
          <a:stretch>
            <a:fillRect/>
          </a:stretch>
        </p:blipFill>
        <p:spPr>
          <a:xfrm>
            <a:off x="838200" y="1679575"/>
            <a:ext cx="7239000" cy="4145306"/>
          </a:xfrm>
          <a:prstGeom prst="rect">
            <a:avLst/>
          </a:prstGeom>
        </p:spPr>
      </p:pic>
      <p:sp>
        <p:nvSpPr>
          <p:cNvPr id="6" name="Rectangle 5"/>
          <p:cNvSpPr/>
          <p:nvPr/>
        </p:nvSpPr>
        <p:spPr>
          <a:xfrm>
            <a:off x="457200" y="5943600"/>
            <a:ext cx="4572000" cy="1200329"/>
          </a:xfrm>
          <a:prstGeom prst="rect">
            <a:avLst/>
          </a:prstGeom>
        </p:spPr>
        <p:txBody>
          <a:bodyPr>
            <a:spAutoFit/>
          </a:bodyPr>
          <a:lstStyle/>
          <a:p>
            <a:r>
              <a:rPr lang="en-US" dirty="0">
                <a:hlinkClick r:id="rId5"/>
              </a:rPr>
              <a:t>https://</a:t>
            </a:r>
            <a:r>
              <a:rPr lang="en-US" dirty="0" smtClean="0">
                <a:hlinkClick r:id="rId5"/>
              </a:rPr>
              <a:t>www.doingbusiness.org/content/dam/doingBusiness/country/u/united-states/USA.pdf</a:t>
            </a:r>
            <a:endParaRPr lang="en-US" dirty="0" smtClean="0"/>
          </a:p>
          <a:p>
            <a:endParaRPr lang="en-US" dirty="0"/>
          </a:p>
        </p:txBody>
      </p:sp>
      <p:sp>
        <p:nvSpPr>
          <p:cNvPr id="7" name="Rectangle 6"/>
          <p:cNvSpPr/>
          <p:nvPr/>
        </p:nvSpPr>
        <p:spPr>
          <a:xfrm>
            <a:off x="381000" y="1376190"/>
            <a:ext cx="5647765" cy="369332"/>
          </a:xfrm>
          <a:prstGeom prst="rect">
            <a:avLst/>
          </a:prstGeom>
        </p:spPr>
        <p:txBody>
          <a:bodyPr wrap="none">
            <a:spAutoFit/>
          </a:bodyPr>
          <a:lstStyle/>
          <a:p>
            <a:r>
              <a:rPr lang="en-US" dirty="0" smtClean="0">
                <a:hlinkClick r:id="rId6"/>
              </a:rPr>
              <a:t>Rankings: https</a:t>
            </a:r>
            <a:r>
              <a:rPr lang="en-US" dirty="0">
                <a:hlinkClick r:id="rId6"/>
              </a:rPr>
              <a:t>://www.doingbusiness.org/en/rankings</a:t>
            </a:r>
            <a:endParaRPr lang="en-US" dirty="0"/>
          </a:p>
        </p:txBody>
      </p:sp>
    </p:spTree>
    <p:extLst>
      <p:ext uri="{BB962C8B-B14F-4D97-AF65-F5344CB8AC3E}">
        <p14:creationId xmlns:p14="http://schemas.microsoft.com/office/powerpoint/2010/main" val="129229327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altLang="en-US" sz="4000" dirty="0" smtClean="0"/>
              <a:t>“Doing Business”: Contracts    </a:t>
            </a:r>
            <a:r>
              <a:rPr lang="en-US" sz="1200" dirty="0">
                <a:hlinkClick r:id="rId3"/>
              </a:rPr>
              <a:t>https://www.doingbusiness.org/</a:t>
            </a:r>
            <a:endParaRPr lang="en-US" altLang="en-US" sz="1200" dirty="0" smtClean="0"/>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39</a:t>
            </a:fld>
            <a:endParaRPr lang="en-US" altLang="en-US"/>
          </a:p>
        </p:txBody>
      </p:sp>
      <p:sp>
        <p:nvSpPr>
          <p:cNvPr id="6" name="Rectangle 5"/>
          <p:cNvSpPr/>
          <p:nvPr/>
        </p:nvSpPr>
        <p:spPr>
          <a:xfrm>
            <a:off x="457200" y="5943600"/>
            <a:ext cx="4572000" cy="1200329"/>
          </a:xfrm>
          <a:prstGeom prst="rect">
            <a:avLst/>
          </a:prstGeom>
        </p:spPr>
        <p:txBody>
          <a:bodyPr>
            <a:spAutoFit/>
          </a:bodyPr>
          <a:lstStyle/>
          <a:p>
            <a:r>
              <a:rPr lang="en-US" dirty="0">
                <a:hlinkClick r:id="rId4"/>
              </a:rPr>
              <a:t>https://</a:t>
            </a:r>
            <a:r>
              <a:rPr lang="en-US" dirty="0" smtClean="0">
                <a:hlinkClick r:id="rId4"/>
              </a:rPr>
              <a:t>www.doingbusiness.org/content/dam/doingBusiness/country/u/united-states/USA.pdf</a:t>
            </a:r>
            <a:endParaRPr lang="en-US" dirty="0" smtClean="0"/>
          </a:p>
          <a:p>
            <a:endParaRPr lang="en-US" dirty="0"/>
          </a:p>
        </p:txBody>
      </p:sp>
      <p:sp>
        <p:nvSpPr>
          <p:cNvPr id="7" name="Rectangle 6"/>
          <p:cNvSpPr/>
          <p:nvPr/>
        </p:nvSpPr>
        <p:spPr>
          <a:xfrm>
            <a:off x="381000" y="1376190"/>
            <a:ext cx="7584192" cy="646331"/>
          </a:xfrm>
          <a:prstGeom prst="rect">
            <a:avLst/>
          </a:prstGeom>
        </p:spPr>
        <p:txBody>
          <a:bodyPr wrap="none">
            <a:spAutoFit/>
          </a:bodyPr>
          <a:lstStyle/>
          <a:p>
            <a:r>
              <a:rPr lang="en-US" dirty="0">
                <a:hlinkClick r:id="rId5"/>
              </a:rPr>
              <a:t>https://</a:t>
            </a:r>
            <a:r>
              <a:rPr lang="en-US" dirty="0" smtClean="0">
                <a:hlinkClick r:id="rId5"/>
              </a:rPr>
              <a:t>www.doingbusiness.org/en/data/exploretopics/enforcing-contracts</a:t>
            </a:r>
            <a:endParaRPr lang="en-US" dirty="0" smtClean="0"/>
          </a:p>
          <a:p>
            <a:endParaRPr lang="en-US" dirty="0"/>
          </a:p>
        </p:txBody>
      </p:sp>
      <p:pic>
        <p:nvPicPr>
          <p:cNvPr id="3" name="Picture 2"/>
          <p:cNvPicPr>
            <a:picLocks noChangeAspect="1"/>
          </p:cNvPicPr>
          <p:nvPr/>
        </p:nvPicPr>
        <p:blipFill>
          <a:blip r:embed="rId6"/>
          <a:stretch>
            <a:fillRect/>
          </a:stretch>
        </p:blipFill>
        <p:spPr>
          <a:xfrm>
            <a:off x="762000" y="1978712"/>
            <a:ext cx="7739062" cy="4023453"/>
          </a:xfrm>
          <a:prstGeom prst="rect">
            <a:avLst/>
          </a:prstGeom>
        </p:spPr>
      </p:pic>
    </p:spTree>
    <p:extLst>
      <p:ext uri="{BB962C8B-B14F-4D97-AF65-F5344CB8AC3E}">
        <p14:creationId xmlns:p14="http://schemas.microsoft.com/office/powerpoint/2010/main" val="1382835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0" y="0"/>
            <a:ext cx="9144000" cy="1143000"/>
          </a:xfrm>
        </p:spPr>
        <p:txBody>
          <a:bodyPr/>
          <a:lstStyle/>
          <a:p>
            <a:pPr eaLnBrk="1" hangingPunct="1"/>
            <a:r>
              <a:rPr lang="en-US" altLang="en-US" dirty="0" smtClean="0"/>
              <a:t>Monopoly and Market Power</a:t>
            </a:r>
          </a:p>
        </p:txBody>
      </p:sp>
      <p:sp>
        <p:nvSpPr>
          <p:cNvPr id="15363" name="Content Placeholder 2"/>
          <p:cNvSpPr>
            <a:spLocks noGrp="1"/>
          </p:cNvSpPr>
          <p:nvPr>
            <p:ph idx="1"/>
          </p:nvPr>
        </p:nvSpPr>
        <p:spPr>
          <a:xfrm>
            <a:off x="304800" y="1524000"/>
            <a:ext cx="8534400" cy="4525963"/>
          </a:xfrm>
        </p:spPr>
        <p:txBody>
          <a:bodyPr/>
          <a:lstStyle/>
          <a:p>
            <a:pPr eaLnBrk="1" hangingPunct="1"/>
            <a:r>
              <a:rPr lang="en-US" altLang="en-US" sz="2400" dirty="0"/>
              <a:t> </a:t>
            </a:r>
            <a:r>
              <a:rPr lang="en-US" altLang="en-US" sz="2400" dirty="0" smtClean="0"/>
              <a:t>   A monopoly can capture more producer surplus, but at the expense of diminishing total surplus.</a:t>
            </a:r>
          </a:p>
          <a:p>
            <a:pPr eaLnBrk="1" hangingPunct="1"/>
            <a:endParaRPr lang="en-US" altLang="en-US" sz="1200" dirty="0" smtClean="0"/>
          </a:p>
          <a:p>
            <a:pPr eaLnBrk="1" hangingPunct="1"/>
            <a:r>
              <a:rPr lang="en-US" altLang="en-US" sz="2400" dirty="0"/>
              <a:t> </a:t>
            </a:r>
            <a:r>
              <a:rPr lang="en-US" altLang="en-US" sz="2400" dirty="0" smtClean="0"/>
              <a:t>   Monopoly welfare losses arise from these inefficient attempts to capture surplus. The loss may arise either from the attempt to become a monopoly or from the attempt to exploit the monopoly  or from the allocative inefficiency of monopoly--- the triangle loss.</a:t>
            </a:r>
          </a:p>
          <a:p>
            <a:pPr eaLnBrk="1" hangingPunct="1"/>
            <a:endParaRPr lang="en-US" altLang="en-US" sz="1200" dirty="0" smtClean="0"/>
          </a:p>
          <a:p>
            <a:pPr eaLnBrk="1" hangingPunct="1"/>
            <a:r>
              <a:rPr lang="en-US" altLang="en-US" sz="2400" dirty="0"/>
              <a:t> </a:t>
            </a:r>
            <a:r>
              <a:rPr lang="en-US" altLang="en-US" sz="2400" dirty="0" smtClean="0"/>
              <a:t>   A firm has market power whenever the demand curve facing that firm individually is downward sloping instead of flat.</a:t>
            </a:r>
          </a:p>
          <a:p>
            <a:pPr eaLnBrk="1" hangingPunct="1"/>
            <a:endParaRPr lang="en-US" altLang="en-US" sz="1200" dirty="0"/>
          </a:p>
          <a:p>
            <a:pPr eaLnBrk="1" hangingPunct="1"/>
            <a:r>
              <a:rPr lang="en-US" altLang="en-US" sz="2400" smtClean="0"/>
              <a:t>    If  </a:t>
            </a:r>
            <a:r>
              <a:rPr lang="en-US" altLang="en-US" sz="2400" dirty="0" smtClean="0"/>
              <a:t>a firm with market power raises its price, it loses some but not all of its customers.</a:t>
            </a:r>
          </a:p>
          <a:p>
            <a:pPr eaLnBrk="1" hangingPunct="1"/>
            <a:endParaRPr lang="en-US" altLang="en-US" sz="2000" dirty="0" smtClean="0"/>
          </a:p>
          <a:p>
            <a:pPr eaLnBrk="1" hangingPunct="1"/>
            <a:endParaRPr lang="en-US" altLang="en-US" sz="2000" dirty="0" smtClean="0"/>
          </a:p>
          <a:p>
            <a:pPr eaLnBrk="1" hangingPunct="1"/>
            <a:endParaRPr lang="en-US" altLang="en-US" sz="2000" dirty="0" smtClean="0"/>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4</a:t>
            </a:fld>
            <a:endParaRPr lang="en-US" alt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altLang="en-US" smtClean="0"/>
              <a:t>The Merchant of Venice</a:t>
            </a:r>
            <a:endParaRPr lang="en-US" altLang="en-US" dirty="0" smtClean="0"/>
          </a:p>
        </p:txBody>
      </p:sp>
      <p:sp>
        <p:nvSpPr>
          <p:cNvPr id="39939" name="Content Placeholder 2"/>
          <p:cNvSpPr>
            <a:spLocks noGrp="1"/>
          </p:cNvSpPr>
          <p:nvPr>
            <p:ph idx="1"/>
          </p:nvPr>
        </p:nvSpPr>
        <p:spPr>
          <a:xfrm>
            <a:off x="457200" y="1524000"/>
            <a:ext cx="8686800" cy="4525963"/>
          </a:xfrm>
        </p:spPr>
        <p:txBody>
          <a:bodyPr/>
          <a:lstStyle/>
          <a:p>
            <a:r>
              <a:rPr lang="en-US" altLang="en-US" sz="3600" smtClean="0"/>
              <a:t> </a:t>
            </a:r>
            <a:r>
              <a:rPr lang="en-US" sz="3600" b="1" smtClean="0"/>
              <a:t>ANTONIO</a:t>
            </a:r>
            <a:r>
              <a:rPr lang="en-US" sz="3600" b="1"/>
              <a:t>: </a:t>
            </a:r>
            <a:endParaRPr lang="en-US" sz="3600"/>
          </a:p>
          <a:p>
            <a:r>
              <a:rPr lang="en-US" sz="3600" b="1"/>
              <a:t>The duke cannot deny the course of law:</a:t>
            </a:r>
            <a:endParaRPr lang="en-US" sz="3600"/>
          </a:p>
          <a:p>
            <a:r>
              <a:rPr lang="en-US" sz="3600" b="1"/>
              <a:t>For the commodity that strangers have</a:t>
            </a:r>
            <a:endParaRPr lang="en-US" sz="3600"/>
          </a:p>
          <a:p>
            <a:r>
              <a:rPr lang="en-US" sz="3600" b="1"/>
              <a:t>With us in Venice, if it be denied,</a:t>
            </a:r>
            <a:endParaRPr lang="en-US" sz="3600"/>
          </a:p>
          <a:p>
            <a:r>
              <a:rPr lang="en-US" sz="3600" b="1"/>
              <a:t>Will much impeach the justice of his state;</a:t>
            </a:r>
            <a:endParaRPr lang="en-US" sz="3600"/>
          </a:p>
          <a:p>
            <a:r>
              <a:rPr lang="en-US" sz="3600"/>
              <a:t>Since that the trade and profit of the city</a:t>
            </a:r>
          </a:p>
          <a:p>
            <a:r>
              <a:rPr lang="en-US" sz="3600"/>
              <a:t>Consisteth of all nations. …</a:t>
            </a:r>
          </a:p>
          <a:p>
            <a:endParaRPr lang="en-US" altLang="en-US" sz="1400" dirty="0" smtClean="0"/>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40</a:t>
            </a:fld>
            <a:endParaRPr lang="en-US" altLang="en-US" dirty="0"/>
          </a:p>
        </p:txBody>
      </p:sp>
      <p:sp>
        <p:nvSpPr>
          <p:cNvPr id="2" name="Rectangle 1"/>
          <p:cNvSpPr/>
          <p:nvPr/>
        </p:nvSpPr>
        <p:spPr>
          <a:xfrm>
            <a:off x="152400" y="1720840"/>
            <a:ext cx="8153400" cy="523220"/>
          </a:xfrm>
          <a:prstGeom prst="rect">
            <a:avLst/>
          </a:prstGeom>
        </p:spPr>
        <p:txBody>
          <a:bodyPr wrap="square">
            <a:spAutoFit/>
          </a:bodyPr>
          <a:lstStyle/>
          <a:p>
            <a:r>
              <a:rPr lang="en-US" sz="2800" smtClean="0"/>
              <a:t> </a:t>
            </a:r>
            <a:endParaRPr lang="en-US" sz="2800"/>
          </a:p>
        </p:txBody>
      </p:sp>
    </p:spTree>
    <p:extLst>
      <p:ext uri="{BB962C8B-B14F-4D97-AF65-F5344CB8AC3E}">
        <p14:creationId xmlns:p14="http://schemas.microsoft.com/office/powerpoint/2010/main" val="35737166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0" y="0"/>
            <a:ext cx="9144000" cy="1143000"/>
          </a:xfrm>
        </p:spPr>
        <p:txBody>
          <a:bodyPr/>
          <a:lstStyle/>
          <a:p>
            <a:pPr eaLnBrk="1" hangingPunct="1"/>
            <a:r>
              <a:rPr lang="en-US" altLang="en-US" dirty="0" smtClean="0"/>
              <a:t>Market Power</a:t>
            </a:r>
          </a:p>
        </p:txBody>
      </p:sp>
      <p:sp>
        <p:nvSpPr>
          <p:cNvPr id="17411" name="Content Placeholder 2"/>
          <p:cNvSpPr>
            <a:spLocks noGrp="1"/>
          </p:cNvSpPr>
          <p:nvPr>
            <p:ph idx="1"/>
          </p:nvPr>
        </p:nvSpPr>
        <p:spPr>
          <a:xfrm>
            <a:off x="304800" y="1493838"/>
            <a:ext cx="8534400" cy="5287962"/>
          </a:xfrm>
        </p:spPr>
        <p:txBody>
          <a:bodyPr/>
          <a:lstStyle/>
          <a:p>
            <a:pPr eaLnBrk="1" hangingPunct="1"/>
            <a:r>
              <a:rPr lang="en-US" altLang="en-US" sz="2300" dirty="0" smtClean="0"/>
              <a:t>    In a perfectly competitive market of very small ﬁrms selling an identical product, ﬁrms do not have market power.</a:t>
            </a:r>
          </a:p>
          <a:p>
            <a:pPr eaLnBrk="1" hangingPunct="1"/>
            <a:endParaRPr lang="en-US" altLang="en-US" sz="800" dirty="0" smtClean="0"/>
          </a:p>
          <a:p>
            <a:pPr eaLnBrk="1" hangingPunct="1"/>
            <a:r>
              <a:rPr lang="en-US" altLang="en-US" sz="2300" dirty="0" smtClean="0"/>
              <a:t>    Any ﬁrm that raises its price will lose 100% of its sales— the demand facing it is perfectly elastic, perfectly price-sensitive.</a:t>
            </a:r>
          </a:p>
          <a:p>
            <a:pPr eaLnBrk="1" hangingPunct="1"/>
            <a:endParaRPr lang="en-US" altLang="en-US" sz="800" dirty="0" smtClean="0"/>
          </a:p>
          <a:p>
            <a:pPr eaLnBrk="1" hangingPunct="1"/>
            <a:r>
              <a:rPr lang="en-US" altLang="en-US" sz="2300" dirty="0" smtClean="0"/>
              <a:t>    This is true even though the market demand curve slopes down and is not perfectly elastic.</a:t>
            </a:r>
          </a:p>
          <a:p>
            <a:pPr eaLnBrk="1" hangingPunct="1"/>
            <a:endParaRPr lang="en-US" altLang="en-US" sz="800" dirty="0" smtClean="0"/>
          </a:p>
          <a:p>
            <a:pPr eaLnBrk="1" hangingPunct="1"/>
            <a:r>
              <a:rPr lang="en-US" altLang="en-US" sz="2300" dirty="0" smtClean="0"/>
              <a:t>    The reason is that the market demand curve shows what happens to quantity demanded when the market price rises, which happens when all sellers raise their price simultaneously.</a:t>
            </a:r>
          </a:p>
          <a:p>
            <a:pPr eaLnBrk="1" hangingPunct="1"/>
            <a:endParaRPr lang="en-US" altLang="en-US" sz="800" dirty="0" smtClean="0"/>
          </a:p>
          <a:p>
            <a:pPr eaLnBrk="1" hangingPunct="1"/>
            <a:r>
              <a:rPr lang="en-US" altLang="en-US" sz="2300" dirty="0" smtClean="0"/>
              <a:t>    The demand curve facing one ﬁrm shows what happens to the quantity demanded from that one ﬁrm if only that ﬁrm raises its price.</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5</a:t>
            </a:fld>
            <a:endParaRPr lang="en-US"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itle 1"/>
          <p:cNvSpPr>
            <a:spLocks noGrp="1"/>
          </p:cNvSpPr>
          <p:nvPr>
            <p:ph type="title"/>
          </p:nvPr>
        </p:nvSpPr>
        <p:spPr>
          <a:xfrm>
            <a:off x="0" y="0"/>
            <a:ext cx="9144000" cy="1143000"/>
          </a:xfrm>
        </p:spPr>
        <p:txBody>
          <a:bodyPr/>
          <a:lstStyle/>
          <a:p>
            <a:pPr eaLnBrk="1" hangingPunct="1"/>
            <a:r>
              <a:rPr lang="en-US" altLang="en-US" dirty="0" smtClean="0"/>
              <a:t>Monopoly Allocative Inefﬁciency</a:t>
            </a:r>
          </a:p>
        </p:txBody>
      </p:sp>
      <p:sp>
        <p:nvSpPr>
          <p:cNvPr id="5" name="Slide Number Placeholder 3"/>
          <p:cNvSpPr txBox="1">
            <a:spLocks/>
          </p:cNvSpPr>
          <p:nvPr/>
        </p:nvSpPr>
        <p:spPr bwMode="auto">
          <a:xfrm>
            <a:off x="6553200" y="6245225"/>
            <a:ext cx="2133600" cy="47625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400" kern="1200">
                <a:solidFill>
                  <a:schemeClr val="tx1"/>
                </a:solidFill>
                <a:latin typeface="Arial" charset="0"/>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fld id="{49E20A29-9EFE-4010-A9D1-3EB1016F2C9B}" type="slidenum">
              <a:rPr lang="en-US" altLang="en-US" smtClean="0"/>
              <a:pPr eaLnBrk="1" hangingPunct="1"/>
              <a:t>6</a:t>
            </a:fld>
            <a:endParaRPr lang="en-US" altLang="en-US"/>
          </a:p>
        </p:txBody>
      </p:sp>
      <p:pic>
        <p:nvPicPr>
          <p:cNvPr id="3" name="Picture 2"/>
          <p:cNvPicPr>
            <a:picLocks noChangeAspect="1"/>
          </p:cNvPicPr>
          <p:nvPr/>
        </p:nvPicPr>
        <p:blipFill>
          <a:blip r:embed="rId3"/>
          <a:stretch>
            <a:fillRect/>
          </a:stretch>
        </p:blipFill>
        <p:spPr>
          <a:xfrm>
            <a:off x="1524000" y="1491196"/>
            <a:ext cx="5758336" cy="5230279"/>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altLang="en-US" dirty="0" smtClean="0"/>
              <a:t>Monopoly proﬁts are a little like the proﬁts from theft</a:t>
            </a:r>
          </a:p>
        </p:txBody>
      </p:sp>
      <p:sp>
        <p:nvSpPr>
          <p:cNvPr id="18435" name="Content Placeholder 2"/>
          <p:cNvSpPr>
            <a:spLocks noGrp="1"/>
          </p:cNvSpPr>
          <p:nvPr>
            <p:ph idx="1"/>
          </p:nvPr>
        </p:nvSpPr>
        <p:spPr>
          <a:xfrm>
            <a:off x="457200" y="1524000"/>
            <a:ext cx="8229600" cy="4953000"/>
          </a:xfrm>
        </p:spPr>
        <p:txBody>
          <a:bodyPr/>
          <a:lstStyle/>
          <a:p>
            <a:pPr eaLnBrk="1" hangingPunct="1"/>
            <a:r>
              <a:rPr lang="en-US" altLang="en-US" dirty="0"/>
              <a:t> </a:t>
            </a:r>
            <a:r>
              <a:rPr lang="en-US" altLang="en-US" dirty="0" smtClean="0"/>
              <a:t>   The process of creating a monopoly requires effort that transfers surplus from one person to another without creating new surplus.</a:t>
            </a:r>
          </a:p>
          <a:p>
            <a:pPr eaLnBrk="1" hangingPunct="1"/>
            <a:endParaRPr lang="en-US" altLang="en-US" sz="1200" dirty="0" smtClean="0"/>
          </a:p>
          <a:p>
            <a:pPr eaLnBrk="1" hangingPunct="1"/>
            <a:r>
              <a:rPr lang="en-US" altLang="en-US" i="1" dirty="0"/>
              <a:t> </a:t>
            </a:r>
            <a:r>
              <a:rPr lang="en-US" altLang="en-US" i="1" dirty="0" smtClean="0"/>
              <a:t>   “The Welfare Costs of Tariffs, Monopolies, and Theft”  </a:t>
            </a:r>
            <a:r>
              <a:rPr lang="en-US" altLang="en-US" dirty="0" smtClean="0"/>
              <a:t>(Gordon </a:t>
            </a:r>
            <a:r>
              <a:rPr lang="en-US" altLang="en-US" dirty="0" err="1" smtClean="0"/>
              <a:t>Tullock</a:t>
            </a:r>
            <a:r>
              <a:rPr lang="en-US" altLang="en-US" dirty="0" smtClean="0"/>
              <a:t>)</a:t>
            </a:r>
          </a:p>
          <a:p>
            <a:pPr eaLnBrk="1" hangingPunct="1"/>
            <a:endParaRPr lang="en-US" altLang="en-US" sz="1200" dirty="0"/>
          </a:p>
          <a:p>
            <a:pPr eaLnBrk="1" hangingPunct="1"/>
            <a:r>
              <a:rPr lang="en-US" altLang="en-US" dirty="0" smtClean="0"/>
              <a:t>    Whether by merging existing ﬁrms in an industry, lobbying for a law that knocks out one’s competitors, or illegal violence to scare off other ﬁrms, the creator has to spend time and effort to get his monopoly.</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7</a:t>
            </a:fld>
            <a:endParaRPr lang="en-US"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dirty="0" smtClean="0"/>
              <a:t>The transactions cost of extracting consumer surplus </a:t>
            </a:r>
          </a:p>
        </p:txBody>
      </p:sp>
      <p:sp>
        <p:nvSpPr>
          <p:cNvPr id="19459" name="Content Placeholder 2"/>
          <p:cNvSpPr>
            <a:spLocks noGrp="1"/>
          </p:cNvSpPr>
          <p:nvPr>
            <p:ph idx="1"/>
          </p:nvPr>
        </p:nvSpPr>
        <p:spPr>
          <a:xfrm>
            <a:off x="457200" y="1524000"/>
            <a:ext cx="8458200" cy="5181600"/>
          </a:xfrm>
        </p:spPr>
        <p:txBody>
          <a:bodyPr/>
          <a:lstStyle/>
          <a:p>
            <a:pPr eaLnBrk="1" hangingPunct="1"/>
            <a:r>
              <a:rPr lang="en-US" altLang="en-US" sz="3200" dirty="0"/>
              <a:t> </a:t>
            </a:r>
            <a:r>
              <a:rPr lang="en-US" altLang="en-US" sz="3200" dirty="0" smtClean="0"/>
              <a:t>   How do you get the  most possible out of the consumer?</a:t>
            </a:r>
          </a:p>
          <a:p>
            <a:pPr eaLnBrk="1" hangingPunct="1"/>
            <a:endParaRPr lang="en-US" altLang="en-US" sz="800" dirty="0" smtClean="0"/>
          </a:p>
          <a:p>
            <a:pPr eaLnBrk="1" hangingPunct="1"/>
            <a:r>
              <a:rPr lang="en-US" altLang="en-US" sz="3200" dirty="0" smtClean="0"/>
              <a:t>    If </a:t>
            </a:r>
            <a:r>
              <a:rPr lang="en-US" altLang="en-US" sz="3200" dirty="0"/>
              <a:t>Smith </a:t>
            </a:r>
            <a:r>
              <a:rPr lang="en-US" altLang="en-US" sz="3200" dirty="0" smtClean="0"/>
              <a:t>has a monopoly on selling whisky to Brown, and Brown has a monopoly on buying whisky, then they have to bargain over the price, creating wasteful transaction costs. </a:t>
            </a:r>
          </a:p>
          <a:p>
            <a:pPr eaLnBrk="1" hangingPunct="1"/>
            <a:endParaRPr lang="en-US" altLang="en-US" sz="800" dirty="0" smtClean="0"/>
          </a:p>
          <a:p>
            <a:pPr eaLnBrk="1" hangingPunct="1"/>
            <a:r>
              <a:rPr lang="en-US" altLang="en-US" sz="3200" dirty="0"/>
              <a:t> </a:t>
            </a:r>
            <a:r>
              <a:rPr lang="en-US" altLang="en-US" sz="3200" dirty="0" smtClean="0"/>
              <a:t>   Even when bargaining isn’t one on one, companies spend a lot of time  on clever pricing schemes to extract consumer surplus.  </a:t>
            </a:r>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8</a:t>
            </a:fld>
            <a:endParaRPr lang="en-US"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0" y="0"/>
            <a:ext cx="9144000" cy="1143000"/>
          </a:xfrm>
        </p:spPr>
        <p:txBody>
          <a:bodyPr/>
          <a:lstStyle/>
          <a:p>
            <a:pPr eaLnBrk="1" hangingPunct="1"/>
            <a:r>
              <a:rPr lang="en-US" altLang="en-US" dirty="0" smtClean="0"/>
              <a:t>Production Costs </a:t>
            </a:r>
          </a:p>
        </p:txBody>
      </p:sp>
      <p:sp>
        <p:nvSpPr>
          <p:cNvPr id="20484" name="Rectangle 5"/>
          <p:cNvSpPr>
            <a:spLocks noChangeArrowheads="1"/>
          </p:cNvSpPr>
          <p:nvPr/>
        </p:nvSpPr>
        <p:spPr bwMode="auto">
          <a:xfrm>
            <a:off x="297873" y="1862842"/>
            <a:ext cx="8382000" cy="3662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dirty="0" smtClean="0"/>
              <a:t>    A </a:t>
            </a:r>
            <a:r>
              <a:rPr lang="en-US" altLang="en-US" sz="2800" dirty="0"/>
              <a:t>third problem with monopoly: production costs  may rise.</a:t>
            </a:r>
          </a:p>
          <a:p>
            <a:pPr eaLnBrk="1" hangingPunct="1"/>
            <a:endParaRPr lang="en-US" altLang="en-US" sz="1200" dirty="0"/>
          </a:p>
          <a:p>
            <a:pPr eaLnBrk="1" hangingPunct="1"/>
            <a:r>
              <a:rPr lang="en-US" altLang="en-US" sz="2800" dirty="0"/>
              <a:t> </a:t>
            </a:r>
            <a:r>
              <a:rPr lang="en-US" altLang="en-US" sz="2800" dirty="0" smtClean="0"/>
              <a:t>   Monopolies </a:t>
            </a:r>
            <a:r>
              <a:rPr lang="en-US" altLang="en-US" sz="2800" dirty="0"/>
              <a:t>like profits</a:t>
            </a:r>
            <a:r>
              <a:rPr lang="en-US" altLang="en-US" sz="2800"/>
              <a:t>, </a:t>
            </a:r>
            <a:r>
              <a:rPr lang="en-US" altLang="en-US" sz="2800" smtClean="0"/>
              <a:t>but maybe they are not as effective as competitive firms at reducing costs. </a:t>
            </a:r>
            <a:endParaRPr lang="en-US" altLang="en-US" sz="2800" dirty="0"/>
          </a:p>
          <a:p>
            <a:pPr eaLnBrk="1" hangingPunct="1"/>
            <a:endParaRPr lang="en-US" altLang="en-US" sz="1200" dirty="0"/>
          </a:p>
          <a:p>
            <a:pPr eaLnBrk="1" hangingPunct="1"/>
            <a:r>
              <a:rPr lang="en-US" altLang="en-US" sz="2800" dirty="0"/>
              <a:t> </a:t>
            </a:r>
            <a:r>
              <a:rPr lang="en-US" altLang="en-US" sz="2800" dirty="0" smtClean="0"/>
              <a:t>   Shareholders </a:t>
            </a:r>
            <a:r>
              <a:rPr lang="en-US" altLang="en-US" sz="2800" dirty="0"/>
              <a:t>of a competitive firm can compare its president’s performance to the presidents’ at other firms. A monopoly </a:t>
            </a:r>
            <a:r>
              <a:rPr lang="en-US" altLang="en-US" sz="2800" dirty="0" smtClean="0"/>
              <a:t>can’t.</a:t>
            </a:r>
          </a:p>
          <a:p>
            <a:pPr eaLnBrk="1" hangingPunct="1"/>
            <a:endParaRPr lang="en-US" altLang="en-US" sz="1200" dirty="0"/>
          </a:p>
        </p:txBody>
      </p:sp>
      <p:sp>
        <p:nvSpPr>
          <p:cNvPr id="5" name="Slide Number Placeholder 3"/>
          <p:cNvSpPr>
            <a:spLocks noGrp="1"/>
          </p:cNvSpPr>
          <p:nvPr>
            <p:ph type="sldNum" sz="quarter" idx="12"/>
          </p:nvPr>
        </p:nvSpPr>
        <p:spPr>
          <a:xfrm>
            <a:off x="6553200" y="6245225"/>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E20A29-9EFE-4010-A9D1-3EB1016F2C9B}" type="slidenum">
              <a:rPr lang="en-US" altLang="en-US"/>
              <a:pPr eaLnBrk="1" hangingPunct="1"/>
              <a:t>9</a:t>
            </a:fld>
            <a:endParaRPr lang="en-US"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8371</TotalTime>
  <Words>3203</Words>
  <Application>Microsoft Office PowerPoint</Application>
  <PresentationFormat>On-screen Show (4:3)</PresentationFormat>
  <Paragraphs>340</Paragraphs>
  <Slides>40</Slides>
  <Notes>40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Century Gothic</vt:lpstr>
      <vt:lpstr>Garamond</vt:lpstr>
      <vt:lpstr>Default Design</vt:lpstr>
      <vt:lpstr>PowerPoint Presentation</vt:lpstr>
      <vt:lpstr>PowerPoint Presentation</vt:lpstr>
      <vt:lpstr>When Do Markets Fail to Maximize Surplus?</vt:lpstr>
      <vt:lpstr>Monopoly and Market Power</vt:lpstr>
      <vt:lpstr>Market Power</vt:lpstr>
      <vt:lpstr>Monopoly Allocative Inefﬁciency</vt:lpstr>
      <vt:lpstr>Monopoly proﬁts are a little like the proﬁts from theft</vt:lpstr>
      <vt:lpstr>The transactions cost of extracting consumer surplus </vt:lpstr>
      <vt:lpstr>Production Costs </vt:lpstr>
      <vt:lpstr> Externalities (Spillovers) </vt:lpstr>
      <vt:lpstr>A Pollution Tax</vt:lpstr>
      <vt:lpstr>Externalities can be looked at as   weak property rights</vt:lpstr>
      <vt:lpstr>Positive Externalities</vt:lpstr>
      <vt:lpstr>Private Benefits</vt:lpstr>
      <vt:lpstr>PowerPoint Presentation</vt:lpstr>
      <vt:lpstr>PowerPoint Presentation</vt:lpstr>
      <vt:lpstr>Public Goods</vt:lpstr>
      <vt:lpstr>Real versus pecuniary externalities</vt:lpstr>
      <vt:lpstr>Keeble v. Hickeringill</vt:lpstr>
      <vt:lpstr>Coordination and network externalities</vt:lpstr>
      <vt:lpstr>Back to socialism? </vt:lpstr>
      <vt:lpstr>Aren’t externalities pervasive?</vt:lpstr>
      <vt:lpstr>  Asymmetric Information  </vt:lpstr>
      <vt:lpstr>The Principal-Agent Problem</vt:lpstr>
      <vt:lpstr>Poor information about the markets themselves</vt:lpstr>
      <vt:lpstr>Bad decision-making</vt:lpstr>
      <vt:lpstr>Marginal Benefit Curves</vt:lpstr>
      <vt:lpstr>PowerPoint Presentation</vt:lpstr>
      <vt:lpstr>Property in Land</vt:lpstr>
      <vt:lpstr>  Joint Ownership </vt:lpstr>
      <vt:lpstr>  Common Property  </vt:lpstr>
      <vt:lpstr>Creation</vt:lpstr>
      <vt:lpstr>Too Much Private Property? </vt:lpstr>
      <vt:lpstr>Madison on Property</vt:lpstr>
      <vt:lpstr>  Contracts  </vt:lpstr>
      <vt:lpstr> Clarity </vt:lpstr>
      <vt:lpstr>Private Police and Militia</vt:lpstr>
      <vt:lpstr>  The World Bank’s “Doing Business”    https://www.doingbusiness.org/</vt:lpstr>
      <vt:lpstr>“Doing Business”: Contracts    https://www.doingbusiness.org/</vt:lpstr>
      <vt:lpstr>The Merchant of Venice</vt:lpstr>
    </vt:vector>
  </TitlesOfParts>
  <Company>Kelley School of Business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Tech. Services</dc:creator>
  <cp:lastModifiedBy>erasmuse-l</cp:lastModifiedBy>
  <cp:revision>593</cp:revision>
  <cp:lastPrinted>2019-01-14T19:16:11Z</cp:lastPrinted>
  <dcterms:created xsi:type="dcterms:W3CDTF">2005-06-05T22:12:32Z</dcterms:created>
  <dcterms:modified xsi:type="dcterms:W3CDTF">2020-01-22T02:22:50Z</dcterms:modified>
</cp:coreProperties>
</file>