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8"/>
  </p:notesMasterIdLst>
  <p:sldIdLst>
    <p:sldId id="577" r:id="rId2"/>
    <p:sldId id="522" r:id="rId3"/>
    <p:sldId id="576" r:id="rId4"/>
    <p:sldId id="575" r:id="rId5"/>
    <p:sldId id="526" r:id="rId6"/>
    <p:sldId id="529" r:id="rId7"/>
    <p:sldId id="531" r:id="rId8"/>
    <p:sldId id="587" r:id="rId9"/>
    <p:sldId id="533" r:id="rId10"/>
    <p:sldId id="532" r:id="rId11"/>
    <p:sldId id="586" r:id="rId12"/>
    <p:sldId id="585" r:id="rId13"/>
    <p:sldId id="579" r:id="rId14"/>
    <p:sldId id="582" r:id="rId15"/>
    <p:sldId id="581" r:id="rId16"/>
    <p:sldId id="583" r:id="rId17"/>
    <p:sldId id="584" r:id="rId18"/>
    <p:sldId id="534" r:id="rId19"/>
    <p:sldId id="535" r:id="rId20"/>
    <p:sldId id="540" r:id="rId21"/>
    <p:sldId id="541" r:id="rId22"/>
    <p:sldId id="542" r:id="rId23"/>
    <p:sldId id="543" r:id="rId24"/>
    <p:sldId id="544" r:id="rId25"/>
    <p:sldId id="545" r:id="rId26"/>
    <p:sldId id="546" r:id="rId27"/>
    <p:sldId id="548" r:id="rId28"/>
    <p:sldId id="578" r:id="rId29"/>
    <p:sldId id="547" r:id="rId30"/>
    <p:sldId id="549" r:id="rId31"/>
    <p:sldId id="553" r:id="rId32"/>
    <p:sldId id="554" r:id="rId33"/>
    <p:sldId id="573" r:id="rId34"/>
    <p:sldId id="574" r:id="rId35"/>
    <p:sldId id="555" r:id="rId36"/>
    <p:sldId id="566" r:id="rId37"/>
  </p:sldIdLst>
  <p:sldSz cx="9144000" cy="6858000" type="screen4x3"/>
  <p:notesSz cx="6856413" cy="90836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ACF2"/>
    <a:srgbClr val="4D78F3"/>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40" autoAdjust="0"/>
    <p:restoredTop sz="86412" autoAdjust="0"/>
  </p:normalViewPr>
  <p:slideViewPr>
    <p:cSldViewPr>
      <p:cViewPr varScale="1">
        <p:scale>
          <a:sx n="42" d="100"/>
          <a:sy n="42" d="100"/>
        </p:scale>
        <p:origin x="775" y="29"/>
      </p:cViewPr>
      <p:guideLst>
        <p:guide orient="horz" pos="2160"/>
        <p:guide pos="2880"/>
      </p:guideLst>
    </p:cSldViewPr>
  </p:slideViewPr>
  <p:outlineViewPr>
    <p:cViewPr>
      <p:scale>
        <a:sx n="33" d="100"/>
        <a:sy n="33" d="100"/>
      </p:scale>
      <p:origin x="0" y="-142431"/>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075" name="Rectangle 3"/>
          <p:cNvSpPr>
            <a:spLocks noGrp="1" noChangeArrowheads="1"/>
          </p:cNvSpPr>
          <p:nvPr>
            <p:ph type="dt" idx="1"/>
          </p:nvPr>
        </p:nvSpPr>
        <p:spPr bwMode="auto">
          <a:xfrm>
            <a:off x="3883025"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50180" name="Rectangle 4"/>
          <p:cNvSpPr>
            <a:spLocks noGrp="1" noRot="1" noChangeAspect="1" noChangeArrowheads="1" noTextEdit="1"/>
          </p:cNvSpPr>
          <p:nvPr>
            <p:ph type="sldImg" idx="2"/>
          </p:nvPr>
        </p:nvSpPr>
        <p:spPr bwMode="auto">
          <a:xfrm>
            <a:off x="1157288" y="681038"/>
            <a:ext cx="4541837" cy="3406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14825"/>
            <a:ext cx="5484813" cy="40878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28063"/>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079" name="Rectangle 7"/>
          <p:cNvSpPr>
            <a:spLocks noGrp="1" noChangeArrowheads="1"/>
          </p:cNvSpPr>
          <p:nvPr>
            <p:ph type="sldNum" sz="quarter" idx="5"/>
          </p:nvPr>
        </p:nvSpPr>
        <p:spPr bwMode="auto">
          <a:xfrm>
            <a:off x="3883025" y="8628063"/>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C1C1225-219A-4312-A5A9-8F529D252D33}" type="slidenum">
              <a:rPr lang="en-US" altLang="en-US"/>
              <a:pPr/>
              <a:t>‹#›</a:t>
            </a:fld>
            <a:endParaRPr lang="en-US" altLang="en-US"/>
          </a:p>
        </p:txBody>
      </p:sp>
    </p:spTree>
    <p:extLst>
      <p:ext uri="{BB962C8B-B14F-4D97-AF65-F5344CB8AC3E}">
        <p14:creationId xmlns:p14="http://schemas.microsoft.com/office/powerpoint/2010/main" val="17811183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2A68690-30BA-4FD4-AC68-88E699F8B726}" type="slidenum">
              <a:rPr lang="en-US" altLang="en-US"/>
              <a:pPr eaLnBrk="1" hangingPunct="1"/>
              <a:t>1</a:t>
            </a:fld>
            <a:endParaRPr lang="en-US" altLang="en-US"/>
          </a:p>
        </p:txBody>
      </p:sp>
      <p:sp>
        <p:nvSpPr>
          <p:cNvPr id="44035" name="Rectangle 2"/>
          <p:cNvSpPr>
            <a:spLocks noGrp="1" noRot="1" noChangeAspect="1" noChangeArrowheads="1" noTextEdit="1"/>
          </p:cNvSpPr>
          <p:nvPr>
            <p:ph type="sldImg"/>
          </p:nvPr>
        </p:nvSpPr>
        <p:spPr>
          <a:xfrm>
            <a:off x="1157288" y="682625"/>
            <a:ext cx="4540250" cy="3405188"/>
          </a:xfrm>
          <a:ln/>
        </p:spPr>
      </p:sp>
      <p:sp>
        <p:nvSpPr>
          <p:cNvPr id="44036" name="Rectangle 3"/>
          <p:cNvSpPr>
            <a:spLocks noGrp="1" noChangeArrowheads="1"/>
          </p:cNvSpPr>
          <p:nvPr>
            <p:ph type="body" idx="1"/>
          </p:nvPr>
        </p:nvSpPr>
        <p:spPr>
          <a:xfrm>
            <a:off x="685800" y="4314825"/>
            <a:ext cx="5484813" cy="408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8385331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73EBA18-3777-4424-ADB8-8FCE4557A745}" type="slidenum">
              <a:rPr lang="en-US" altLang="en-US"/>
              <a:pPr eaLnBrk="1" hangingPunct="1"/>
              <a:t>10</a:t>
            </a:fld>
            <a:endParaRPr lang="en-US" altLang="en-US"/>
          </a:p>
        </p:txBody>
      </p:sp>
    </p:spTree>
    <p:extLst>
      <p:ext uri="{BB962C8B-B14F-4D97-AF65-F5344CB8AC3E}">
        <p14:creationId xmlns:p14="http://schemas.microsoft.com/office/powerpoint/2010/main" val="27512861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57A6545-6615-4A65-A4E8-93F34AD020D6}" type="slidenum">
              <a:rPr lang="en-US" altLang="en-US"/>
              <a:pPr eaLnBrk="1" hangingPunct="1"/>
              <a:t>11</a:t>
            </a:fld>
            <a:endParaRPr lang="en-US" altLang="en-US"/>
          </a:p>
        </p:txBody>
      </p:sp>
    </p:spTree>
    <p:extLst>
      <p:ext uri="{BB962C8B-B14F-4D97-AF65-F5344CB8AC3E}">
        <p14:creationId xmlns:p14="http://schemas.microsoft.com/office/powerpoint/2010/main" val="2147776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57A6545-6615-4A65-A4E8-93F34AD020D6}" type="slidenum">
              <a:rPr lang="en-US" altLang="en-US"/>
              <a:pPr eaLnBrk="1" hangingPunct="1"/>
              <a:t>12</a:t>
            </a:fld>
            <a:endParaRPr lang="en-US" altLang="en-US"/>
          </a:p>
        </p:txBody>
      </p:sp>
    </p:spTree>
    <p:extLst>
      <p:ext uri="{BB962C8B-B14F-4D97-AF65-F5344CB8AC3E}">
        <p14:creationId xmlns:p14="http://schemas.microsoft.com/office/powerpoint/2010/main" val="26003460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57A6545-6615-4A65-A4E8-93F34AD020D6}" type="slidenum">
              <a:rPr lang="en-US" altLang="en-US"/>
              <a:pPr eaLnBrk="1" hangingPunct="1"/>
              <a:t>13</a:t>
            </a:fld>
            <a:endParaRPr lang="en-US" altLang="en-US"/>
          </a:p>
        </p:txBody>
      </p:sp>
    </p:spTree>
    <p:extLst>
      <p:ext uri="{BB962C8B-B14F-4D97-AF65-F5344CB8AC3E}">
        <p14:creationId xmlns:p14="http://schemas.microsoft.com/office/powerpoint/2010/main" val="30810188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57A6545-6615-4A65-A4E8-93F34AD020D6}" type="slidenum">
              <a:rPr lang="en-US" altLang="en-US"/>
              <a:pPr eaLnBrk="1" hangingPunct="1"/>
              <a:t>14</a:t>
            </a:fld>
            <a:endParaRPr lang="en-US" altLang="en-US"/>
          </a:p>
        </p:txBody>
      </p:sp>
    </p:spTree>
    <p:extLst>
      <p:ext uri="{BB962C8B-B14F-4D97-AF65-F5344CB8AC3E}">
        <p14:creationId xmlns:p14="http://schemas.microsoft.com/office/powerpoint/2010/main" val="35688077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57A6545-6615-4A65-A4E8-93F34AD020D6}" type="slidenum">
              <a:rPr lang="en-US" altLang="en-US"/>
              <a:pPr eaLnBrk="1" hangingPunct="1"/>
              <a:t>15</a:t>
            </a:fld>
            <a:endParaRPr lang="en-US" altLang="en-US"/>
          </a:p>
        </p:txBody>
      </p:sp>
    </p:spTree>
    <p:extLst>
      <p:ext uri="{BB962C8B-B14F-4D97-AF65-F5344CB8AC3E}">
        <p14:creationId xmlns:p14="http://schemas.microsoft.com/office/powerpoint/2010/main" val="18182644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57A6545-6615-4A65-A4E8-93F34AD020D6}" type="slidenum">
              <a:rPr lang="en-US" altLang="en-US"/>
              <a:pPr eaLnBrk="1" hangingPunct="1"/>
              <a:t>16</a:t>
            </a:fld>
            <a:endParaRPr lang="en-US" altLang="en-US"/>
          </a:p>
        </p:txBody>
      </p:sp>
    </p:spTree>
    <p:extLst>
      <p:ext uri="{BB962C8B-B14F-4D97-AF65-F5344CB8AC3E}">
        <p14:creationId xmlns:p14="http://schemas.microsoft.com/office/powerpoint/2010/main" val="12982422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57A6545-6615-4A65-A4E8-93F34AD020D6}" type="slidenum">
              <a:rPr lang="en-US" altLang="en-US"/>
              <a:pPr eaLnBrk="1" hangingPunct="1"/>
              <a:t>17</a:t>
            </a:fld>
            <a:endParaRPr lang="en-US" altLang="en-US"/>
          </a:p>
        </p:txBody>
      </p:sp>
    </p:spTree>
    <p:extLst>
      <p:ext uri="{BB962C8B-B14F-4D97-AF65-F5344CB8AC3E}">
        <p14:creationId xmlns:p14="http://schemas.microsoft.com/office/powerpoint/2010/main" val="40112882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C3D1F27-EDF4-4BCA-BA26-A587B47DAD11}" type="slidenum">
              <a:rPr lang="en-US" altLang="en-US"/>
              <a:pPr eaLnBrk="1" hangingPunct="1"/>
              <a:t>18</a:t>
            </a:fld>
            <a:endParaRPr lang="en-US" altLang="en-US"/>
          </a:p>
        </p:txBody>
      </p:sp>
    </p:spTree>
    <p:extLst>
      <p:ext uri="{BB962C8B-B14F-4D97-AF65-F5344CB8AC3E}">
        <p14:creationId xmlns:p14="http://schemas.microsoft.com/office/powerpoint/2010/main" val="108573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2DFC79A-1FA2-4617-9E93-B6AE006194B7}" type="slidenum">
              <a:rPr lang="en-US" altLang="en-US"/>
              <a:pPr eaLnBrk="1" hangingPunct="1"/>
              <a:t>19</a:t>
            </a:fld>
            <a:endParaRPr lang="en-US" altLang="en-US"/>
          </a:p>
        </p:txBody>
      </p:sp>
    </p:spTree>
    <p:extLst>
      <p:ext uri="{BB962C8B-B14F-4D97-AF65-F5344CB8AC3E}">
        <p14:creationId xmlns:p14="http://schemas.microsoft.com/office/powerpoint/2010/main" val="3129694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716AC01-CD05-44D4-B6FB-2901F656DF34}" type="slidenum">
              <a:rPr lang="en-US" altLang="en-US"/>
              <a:pPr eaLnBrk="1" hangingPunct="1"/>
              <a:t>2</a:t>
            </a:fld>
            <a:endParaRPr lang="en-US" altLang="en-US"/>
          </a:p>
        </p:txBody>
      </p:sp>
      <p:sp>
        <p:nvSpPr>
          <p:cNvPr id="51203" name="Rectangle 2"/>
          <p:cNvSpPr>
            <a:spLocks noGrp="1" noRot="1" noChangeAspect="1" noChangeArrowheads="1" noTextEdit="1"/>
          </p:cNvSpPr>
          <p:nvPr>
            <p:ph type="sldImg"/>
          </p:nvPr>
        </p:nvSpPr>
        <p:spPr>
          <a:xfrm>
            <a:off x="1157288" y="682625"/>
            <a:ext cx="4540250" cy="3405188"/>
          </a:xfrm>
          <a:ln/>
        </p:spPr>
      </p:sp>
      <p:sp>
        <p:nvSpPr>
          <p:cNvPr id="51204" name="Rectangle 3"/>
          <p:cNvSpPr>
            <a:spLocks noGrp="1" noChangeArrowheads="1"/>
          </p:cNvSpPr>
          <p:nvPr>
            <p:ph type="body" idx="1"/>
          </p:nvPr>
        </p:nvSpPr>
        <p:spPr>
          <a:xfrm>
            <a:off x="685800" y="4314825"/>
            <a:ext cx="5484813" cy="408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280869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81DC210-0E93-49FE-9214-74E5C69EEE3C}" type="slidenum">
              <a:rPr lang="en-US" altLang="en-US"/>
              <a:pPr eaLnBrk="1" hangingPunct="1"/>
              <a:t>20</a:t>
            </a:fld>
            <a:endParaRPr lang="en-US" altLang="en-US"/>
          </a:p>
        </p:txBody>
      </p:sp>
    </p:spTree>
    <p:extLst>
      <p:ext uri="{BB962C8B-B14F-4D97-AF65-F5344CB8AC3E}">
        <p14:creationId xmlns:p14="http://schemas.microsoft.com/office/powerpoint/2010/main" val="35909933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189A0A7-1BF4-40A8-9213-AB700EBB56F2}" type="slidenum">
              <a:rPr lang="en-US" altLang="en-US"/>
              <a:pPr eaLnBrk="1" hangingPunct="1"/>
              <a:t>21</a:t>
            </a:fld>
            <a:endParaRPr lang="en-US" altLang="en-US"/>
          </a:p>
        </p:txBody>
      </p:sp>
    </p:spTree>
    <p:extLst>
      <p:ext uri="{BB962C8B-B14F-4D97-AF65-F5344CB8AC3E}">
        <p14:creationId xmlns:p14="http://schemas.microsoft.com/office/powerpoint/2010/main" val="33488950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69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B9D66A3-BB62-4DE8-8716-62018A7BF7E3}" type="slidenum">
              <a:rPr lang="en-US" altLang="en-US"/>
              <a:pPr eaLnBrk="1" hangingPunct="1"/>
              <a:t>22</a:t>
            </a:fld>
            <a:endParaRPr lang="en-US" altLang="en-US"/>
          </a:p>
        </p:txBody>
      </p:sp>
    </p:spTree>
    <p:extLst>
      <p:ext uri="{BB962C8B-B14F-4D97-AF65-F5344CB8AC3E}">
        <p14:creationId xmlns:p14="http://schemas.microsoft.com/office/powerpoint/2010/main" val="21190795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49A030F-2BAD-45D5-81EF-64E8B0F023CF}" type="slidenum">
              <a:rPr lang="en-US" altLang="en-US"/>
              <a:pPr eaLnBrk="1" hangingPunct="1"/>
              <a:t>23</a:t>
            </a:fld>
            <a:endParaRPr lang="en-US" altLang="en-US"/>
          </a:p>
        </p:txBody>
      </p:sp>
    </p:spTree>
    <p:extLst>
      <p:ext uri="{BB962C8B-B14F-4D97-AF65-F5344CB8AC3E}">
        <p14:creationId xmlns:p14="http://schemas.microsoft.com/office/powerpoint/2010/main" val="9636603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0718CFC-FBA8-42D3-B22D-37B34BDBDCF2}" type="slidenum">
              <a:rPr lang="en-US" altLang="en-US"/>
              <a:pPr eaLnBrk="1" hangingPunct="1"/>
              <a:t>24</a:t>
            </a:fld>
            <a:endParaRPr lang="en-US" altLang="en-US"/>
          </a:p>
        </p:txBody>
      </p:sp>
    </p:spTree>
    <p:extLst>
      <p:ext uri="{BB962C8B-B14F-4D97-AF65-F5344CB8AC3E}">
        <p14:creationId xmlns:p14="http://schemas.microsoft.com/office/powerpoint/2010/main" val="39999237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7C81CE9-E9C0-4450-B07C-512389C5BF6F}" type="slidenum">
              <a:rPr lang="en-US" altLang="en-US"/>
              <a:pPr eaLnBrk="1" hangingPunct="1"/>
              <a:t>25</a:t>
            </a:fld>
            <a:endParaRPr lang="en-US" altLang="en-US"/>
          </a:p>
        </p:txBody>
      </p:sp>
    </p:spTree>
    <p:extLst>
      <p:ext uri="{BB962C8B-B14F-4D97-AF65-F5344CB8AC3E}">
        <p14:creationId xmlns:p14="http://schemas.microsoft.com/office/powerpoint/2010/main" val="32594934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6DD505B-52E4-42AC-AE3C-731C0DE01480}" type="slidenum">
              <a:rPr lang="en-US" altLang="en-US"/>
              <a:pPr eaLnBrk="1" hangingPunct="1"/>
              <a:t>26</a:t>
            </a:fld>
            <a:endParaRPr lang="en-US" altLang="en-US"/>
          </a:p>
        </p:txBody>
      </p:sp>
    </p:spTree>
    <p:extLst>
      <p:ext uri="{BB962C8B-B14F-4D97-AF65-F5344CB8AC3E}">
        <p14:creationId xmlns:p14="http://schemas.microsoft.com/office/powerpoint/2010/main" val="24941034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75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76BECB8-33E9-4655-B78D-E5905F7EBE25}" type="slidenum">
              <a:rPr lang="en-US" altLang="en-US"/>
              <a:pPr eaLnBrk="1" hangingPunct="1"/>
              <a:t>27</a:t>
            </a:fld>
            <a:endParaRPr lang="en-US" altLang="en-US"/>
          </a:p>
        </p:txBody>
      </p:sp>
    </p:spTree>
    <p:extLst>
      <p:ext uri="{BB962C8B-B14F-4D97-AF65-F5344CB8AC3E}">
        <p14:creationId xmlns:p14="http://schemas.microsoft.com/office/powerpoint/2010/main" val="19799445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2A68690-30BA-4FD4-AC68-88E699F8B726}" type="slidenum">
              <a:rPr lang="en-US" altLang="en-US"/>
              <a:pPr eaLnBrk="1" hangingPunct="1"/>
              <a:t>28</a:t>
            </a:fld>
            <a:endParaRPr lang="en-US" altLang="en-US"/>
          </a:p>
        </p:txBody>
      </p:sp>
      <p:sp>
        <p:nvSpPr>
          <p:cNvPr id="44035" name="Rectangle 2"/>
          <p:cNvSpPr>
            <a:spLocks noGrp="1" noRot="1" noChangeAspect="1" noChangeArrowheads="1" noTextEdit="1"/>
          </p:cNvSpPr>
          <p:nvPr>
            <p:ph type="sldImg"/>
          </p:nvPr>
        </p:nvSpPr>
        <p:spPr>
          <a:xfrm>
            <a:off x="1157288" y="682625"/>
            <a:ext cx="4540250" cy="3405188"/>
          </a:xfrm>
          <a:ln/>
        </p:spPr>
      </p:sp>
      <p:sp>
        <p:nvSpPr>
          <p:cNvPr id="44036" name="Rectangle 3"/>
          <p:cNvSpPr>
            <a:spLocks noGrp="1" noChangeArrowheads="1"/>
          </p:cNvSpPr>
          <p:nvPr>
            <p:ph type="body" idx="1"/>
          </p:nvPr>
        </p:nvSpPr>
        <p:spPr>
          <a:xfrm>
            <a:off x="685800" y="4314825"/>
            <a:ext cx="5484813" cy="408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1395415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78089B4-661A-43AA-9AFE-C06736F143F0}" type="slidenum">
              <a:rPr lang="en-US" altLang="en-US"/>
              <a:pPr eaLnBrk="1" hangingPunct="1"/>
              <a:t>29</a:t>
            </a:fld>
            <a:endParaRPr lang="en-US" altLang="en-US"/>
          </a:p>
        </p:txBody>
      </p:sp>
    </p:spTree>
    <p:extLst>
      <p:ext uri="{BB962C8B-B14F-4D97-AF65-F5344CB8AC3E}">
        <p14:creationId xmlns:p14="http://schemas.microsoft.com/office/powerpoint/2010/main" val="1004881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3B35BD0-D5BB-4437-9B8B-3255256845E8}" type="slidenum">
              <a:rPr lang="en-US" altLang="en-US"/>
              <a:pPr eaLnBrk="1" hangingPunct="1"/>
              <a:t>3</a:t>
            </a:fld>
            <a:endParaRPr lang="en-US" altLang="en-US"/>
          </a:p>
        </p:txBody>
      </p:sp>
    </p:spTree>
    <p:extLst>
      <p:ext uri="{BB962C8B-B14F-4D97-AF65-F5344CB8AC3E}">
        <p14:creationId xmlns:p14="http://schemas.microsoft.com/office/powerpoint/2010/main" val="17949435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20D40C1-CFF9-4699-A8D6-343CAF509326}" type="slidenum">
              <a:rPr lang="en-US" altLang="en-US"/>
              <a:pPr eaLnBrk="1" hangingPunct="1"/>
              <a:t>30</a:t>
            </a:fld>
            <a:endParaRPr lang="en-US" altLang="en-US"/>
          </a:p>
        </p:txBody>
      </p:sp>
    </p:spTree>
    <p:extLst>
      <p:ext uri="{BB962C8B-B14F-4D97-AF65-F5344CB8AC3E}">
        <p14:creationId xmlns:p14="http://schemas.microsoft.com/office/powerpoint/2010/main" val="39338199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1CF5840-FA0F-4F90-87D9-4C9328D74E1D}" type="slidenum">
              <a:rPr lang="en-US" altLang="en-US"/>
              <a:pPr eaLnBrk="1" hangingPunct="1"/>
              <a:t>31</a:t>
            </a:fld>
            <a:endParaRPr lang="en-US" altLang="en-US"/>
          </a:p>
        </p:txBody>
      </p:sp>
    </p:spTree>
    <p:extLst>
      <p:ext uri="{BB962C8B-B14F-4D97-AF65-F5344CB8AC3E}">
        <p14:creationId xmlns:p14="http://schemas.microsoft.com/office/powerpoint/2010/main" val="17707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819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7D4B2F0-B8FC-4928-B487-DAA232B80761}" type="slidenum">
              <a:rPr lang="en-US" altLang="en-US"/>
              <a:pPr eaLnBrk="1" hangingPunct="1"/>
              <a:t>32</a:t>
            </a:fld>
            <a:endParaRPr lang="en-US" altLang="en-US"/>
          </a:p>
        </p:txBody>
      </p:sp>
    </p:spTree>
    <p:extLst>
      <p:ext uri="{BB962C8B-B14F-4D97-AF65-F5344CB8AC3E}">
        <p14:creationId xmlns:p14="http://schemas.microsoft.com/office/powerpoint/2010/main" val="133570531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C1C1225-219A-4312-A5A9-8F529D252D33}" type="slidenum">
              <a:rPr lang="en-US" altLang="en-US" smtClean="0"/>
              <a:pPr/>
              <a:t>33</a:t>
            </a:fld>
            <a:endParaRPr lang="en-US" altLang="en-US"/>
          </a:p>
        </p:txBody>
      </p:sp>
    </p:spTree>
    <p:extLst>
      <p:ext uri="{BB962C8B-B14F-4D97-AF65-F5344CB8AC3E}">
        <p14:creationId xmlns:p14="http://schemas.microsoft.com/office/powerpoint/2010/main" val="22462964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CAAFAD6-54FE-40D0-A855-27F03765248E}" type="slidenum">
              <a:rPr lang="en-US" altLang="en-US"/>
              <a:pPr eaLnBrk="1" hangingPunct="1"/>
              <a:t>34</a:t>
            </a:fld>
            <a:endParaRPr lang="en-US" altLang="en-US"/>
          </a:p>
        </p:txBody>
      </p:sp>
    </p:spTree>
    <p:extLst>
      <p:ext uri="{BB962C8B-B14F-4D97-AF65-F5344CB8AC3E}">
        <p14:creationId xmlns:p14="http://schemas.microsoft.com/office/powerpoint/2010/main" val="3412040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829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17930BA-65ED-4E39-834D-7AE129ACF8DD}" type="slidenum">
              <a:rPr lang="en-US" altLang="en-US"/>
              <a:pPr eaLnBrk="1" hangingPunct="1"/>
              <a:t>35</a:t>
            </a:fld>
            <a:endParaRPr lang="en-US" altLang="en-US"/>
          </a:p>
        </p:txBody>
      </p:sp>
    </p:spTree>
    <p:extLst>
      <p:ext uri="{BB962C8B-B14F-4D97-AF65-F5344CB8AC3E}">
        <p14:creationId xmlns:p14="http://schemas.microsoft.com/office/powerpoint/2010/main" val="21880528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942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DB65790-1817-4DEE-A2C5-9F348EE440EB}" type="slidenum">
              <a:rPr lang="en-US" altLang="en-US"/>
              <a:pPr eaLnBrk="1" hangingPunct="1"/>
              <a:t>36</a:t>
            </a:fld>
            <a:endParaRPr lang="en-US" altLang="en-US"/>
          </a:p>
        </p:txBody>
      </p:sp>
    </p:spTree>
    <p:extLst>
      <p:ext uri="{BB962C8B-B14F-4D97-AF65-F5344CB8AC3E}">
        <p14:creationId xmlns:p14="http://schemas.microsoft.com/office/powerpoint/2010/main" val="2466976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3B35BD0-D5BB-4437-9B8B-3255256845E8}" type="slidenum">
              <a:rPr lang="en-US" altLang="en-US"/>
              <a:pPr eaLnBrk="1" hangingPunct="1"/>
              <a:t>4</a:t>
            </a:fld>
            <a:endParaRPr lang="en-US" altLang="en-US"/>
          </a:p>
        </p:txBody>
      </p:sp>
    </p:spTree>
    <p:extLst>
      <p:ext uri="{BB962C8B-B14F-4D97-AF65-F5344CB8AC3E}">
        <p14:creationId xmlns:p14="http://schemas.microsoft.com/office/powerpoint/2010/main" val="2699748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308D22B-62CD-4674-8FBA-A750BB966B86}" type="slidenum">
              <a:rPr lang="en-US" altLang="en-US"/>
              <a:pPr eaLnBrk="1" hangingPunct="1"/>
              <a:t>5</a:t>
            </a:fld>
            <a:endParaRPr lang="en-US" altLang="en-US"/>
          </a:p>
        </p:txBody>
      </p:sp>
    </p:spTree>
    <p:extLst>
      <p:ext uri="{BB962C8B-B14F-4D97-AF65-F5344CB8AC3E}">
        <p14:creationId xmlns:p14="http://schemas.microsoft.com/office/powerpoint/2010/main" val="2382778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1E65C33-3FE1-4D7D-A33F-9BE55BE908CC}" type="slidenum">
              <a:rPr lang="en-US" altLang="en-US"/>
              <a:pPr eaLnBrk="1" hangingPunct="1"/>
              <a:t>6</a:t>
            </a:fld>
            <a:endParaRPr lang="en-US" altLang="en-US"/>
          </a:p>
        </p:txBody>
      </p:sp>
    </p:spTree>
    <p:extLst>
      <p:ext uri="{BB962C8B-B14F-4D97-AF65-F5344CB8AC3E}">
        <p14:creationId xmlns:p14="http://schemas.microsoft.com/office/powerpoint/2010/main" val="2729790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61951A8-1115-4C3D-B9DC-9CFFA7492960}" type="slidenum">
              <a:rPr lang="en-US" altLang="en-US"/>
              <a:pPr eaLnBrk="1" hangingPunct="1"/>
              <a:t>7</a:t>
            </a:fld>
            <a:endParaRPr lang="en-US" altLang="en-US"/>
          </a:p>
        </p:txBody>
      </p:sp>
    </p:spTree>
    <p:extLst>
      <p:ext uri="{BB962C8B-B14F-4D97-AF65-F5344CB8AC3E}">
        <p14:creationId xmlns:p14="http://schemas.microsoft.com/office/powerpoint/2010/main" val="14817471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61951A8-1115-4C3D-B9DC-9CFFA7492960}" type="slidenum">
              <a:rPr lang="en-US" altLang="en-US"/>
              <a:pPr eaLnBrk="1" hangingPunct="1"/>
              <a:t>8</a:t>
            </a:fld>
            <a:endParaRPr lang="en-US" altLang="en-US"/>
          </a:p>
        </p:txBody>
      </p:sp>
    </p:spTree>
    <p:extLst>
      <p:ext uri="{BB962C8B-B14F-4D97-AF65-F5344CB8AC3E}">
        <p14:creationId xmlns:p14="http://schemas.microsoft.com/office/powerpoint/2010/main" val="2986130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57A6545-6615-4A65-A4E8-93F34AD020D6}" type="slidenum">
              <a:rPr lang="en-US" altLang="en-US"/>
              <a:pPr eaLnBrk="1" hangingPunct="1"/>
              <a:t>9</a:t>
            </a:fld>
            <a:endParaRPr lang="en-US" altLang="en-US"/>
          </a:p>
        </p:txBody>
      </p:sp>
    </p:spTree>
    <p:extLst>
      <p:ext uri="{BB962C8B-B14F-4D97-AF65-F5344CB8AC3E}">
        <p14:creationId xmlns:p14="http://schemas.microsoft.com/office/powerpoint/2010/main" val="343832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5"/>
          <p:cNvSpPr>
            <a:spLocks noChangeArrowheads="1"/>
          </p:cNvSpPr>
          <p:nvPr userDrawn="1"/>
        </p:nvSpPr>
        <p:spPr bwMode="auto">
          <a:xfrm>
            <a:off x="0" y="1219200"/>
            <a:ext cx="9144000" cy="219075"/>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3025" tIns="36512" rIns="73025" bIns="36512"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 name="Title 1"/>
          <p:cNvSpPr>
            <a:spLocks noGrp="1"/>
          </p:cNvSpPr>
          <p:nvPr>
            <p:ph type="ctrTitle"/>
          </p:nvPr>
        </p:nvSpPr>
        <p:spPr>
          <a:xfrm>
            <a:off x="0" y="0"/>
            <a:ext cx="9144000" cy="1470025"/>
          </a:xfrm>
        </p:spPr>
        <p:txBody>
          <a:bodyPr/>
          <a:lstStyle>
            <a:lvl1pPr>
              <a:defRPr sz="4800" b="0">
                <a:solidFill>
                  <a:schemeClr val="tx1">
                    <a:lumMod val="95000"/>
                    <a:lumOff val="5000"/>
                  </a:schemeClr>
                </a:solidFill>
                <a:latin typeface="Century Gothic"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0" y="1905000"/>
            <a:ext cx="9144000" cy="4953000"/>
          </a:xfrm>
        </p:spPr>
        <p:txBody>
          <a:bodyPr/>
          <a:lstStyle>
            <a:lvl1pPr marL="0" indent="0" algn="ctr">
              <a:buNone/>
              <a:defRPr sz="3600">
                <a:latin typeface="+mn-l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5" name="Rectangle 4"/>
          <p:cNvSpPr>
            <a:spLocks noGrp="1" noChangeArrowheads="1"/>
          </p:cNvSpPr>
          <p:nvPr>
            <p:ph type="dt" sz="half" idx="10"/>
          </p:nvPr>
        </p:nvSpPr>
        <p:spPr/>
        <p:txBody>
          <a:bodyPr/>
          <a:lstStyle>
            <a:lvl1pPr>
              <a:defRPr/>
            </a:lvl1pPr>
          </a:lstStyle>
          <a:p>
            <a:endParaRPr lang="en-US" altLang="en-US"/>
          </a:p>
        </p:txBody>
      </p:sp>
      <p:sp>
        <p:nvSpPr>
          <p:cNvPr id="6" name="Rectangle 5"/>
          <p:cNvSpPr>
            <a:spLocks noGrp="1" noChangeArrowheads="1"/>
          </p:cNvSpPr>
          <p:nvPr>
            <p:ph type="ftr" sz="quarter" idx="11"/>
          </p:nvPr>
        </p:nvSpPr>
        <p:spPr/>
        <p:txBody>
          <a:bodyPr/>
          <a:lstStyle>
            <a:lvl1pPr>
              <a:defRPr/>
            </a:lvl1pPr>
          </a:lstStyle>
          <a:p>
            <a:endParaRPr lang="en-US" altLang="en-US"/>
          </a:p>
        </p:txBody>
      </p:sp>
      <p:sp>
        <p:nvSpPr>
          <p:cNvPr id="7" name="Rectangle 6"/>
          <p:cNvSpPr>
            <a:spLocks noGrp="1" noChangeArrowheads="1"/>
          </p:cNvSpPr>
          <p:nvPr>
            <p:ph type="sldNum" sz="quarter" idx="12"/>
          </p:nvPr>
        </p:nvSpPr>
        <p:spPr/>
        <p:txBody>
          <a:bodyPr/>
          <a:lstStyle>
            <a:lvl1pPr>
              <a:defRPr/>
            </a:lvl1pPr>
          </a:lstStyle>
          <a:p>
            <a:fld id="{FC47A8F5-9AE3-461D-98EF-4C2E6C5B3FC8}" type="slidenum">
              <a:rPr lang="en-US" altLang="en-US"/>
              <a:pPr/>
              <a:t>‹#›</a:t>
            </a:fld>
            <a:endParaRPr lang="en-US" altLang="en-US"/>
          </a:p>
        </p:txBody>
      </p:sp>
    </p:spTree>
    <p:extLst>
      <p:ext uri="{BB962C8B-B14F-4D97-AF65-F5344CB8AC3E}">
        <p14:creationId xmlns:p14="http://schemas.microsoft.com/office/powerpoint/2010/main" val="3474823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7D180011-C596-45C4-9743-F2C94EE20D37}" type="slidenum">
              <a:rPr lang="en-US" altLang="en-US"/>
              <a:pPr/>
              <a:t>‹#›</a:t>
            </a:fld>
            <a:endParaRPr lang="en-US" altLang="en-US"/>
          </a:p>
        </p:txBody>
      </p:sp>
    </p:spTree>
    <p:extLst>
      <p:ext uri="{BB962C8B-B14F-4D97-AF65-F5344CB8AC3E}">
        <p14:creationId xmlns:p14="http://schemas.microsoft.com/office/powerpoint/2010/main" val="2562307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53A2EC95-AB01-443C-94D3-96E11AD27755}" type="slidenum">
              <a:rPr lang="en-US" altLang="en-US"/>
              <a:pPr/>
              <a:t>‹#›</a:t>
            </a:fld>
            <a:endParaRPr lang="en-US" altLang="en-US"/>
          </a:p>
        </p:txBody>
      </p:sp>
    </p:spTree>
    <p:extLst>
      <p:ext uri="{BB962C8B-B14F-4D97-AF65-F5344CB8AC3E}">
        <p14:creationId xmlns:p14="http://schemas.microsoft.com/office/powerpoint/2010/main" val="2192701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auto">
          <a:xfrm>
            <a:off x="0" y="1219200"/>
            <a:ext cx="9144000" cy="219075"/>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3025" tIns="36512" rIns="73025" bIns="36512"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 name="Title 1"/>
          <p:cNvSpPr>
            <a:spLocks noGrp="1"/>
          </p:cNvSpPr>
          <p:nvPr>
            <p:ph type="title"/>
          </p:nvPr>
        </p:nvSpPr>
        <p:spPr>
          <a:xfrm>
            <a:off x="0" y="0"/>
            <a:ext cx="9144000" cy="1143000"/>
          </a:xfrm>
        </p:spPr>
        <p:txBody>
          <a:bodyPr/>
          <a:lstStyle>
            <a:lvl1pPr>
              <a:defRPr baseline="0">
                <a:latin typeface="Century Gothic" pitchFamily="34" charset="0"/>
              </a:defRPr>
            </a:lvl1pPr>
          </a:lstStyle>
          <a:p>
            <a:r>
              <a:rPr lang="en-US" dirty="0" smtClean="0"/>
              <a:t>Click to edit Master title style</a:t>
            </a:r>
            <a:endParaRPr lang="en-US" dirty="0"/>
          </a:p>
        </p:txBody>
      </p:sp>
      <p:sp>
        <p:nvSpPr>
          <p:cNvPr id="8" name="Subtitle 2"/>
          <p:cNvSpPr>
            <a:spLocks noGrp="1"/>
          </p:cNvSpPr>
          <p:nvPr>
            <p:ph type="subTitle" idx="1"/>
          </p:nvPr>
        </p:nvSpPr>
        <p:spPr>
          <a:xfrm>
            <a:off x="0" y="1981200"/>
            <a:ext cx="9144000" cy="3962400"/>
          </a:xfrm>
        </p:spPr>
        <p:txBody>
          <a:bodyPr/>
          <a:lstStyle>
            <a:lvl1pPr marL="0" indent="0" algn="l">
              <a:buNone/>
              <a:defRPr sz="2800">
                <a:latin typeface="+mn-l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5" name="Rectangle 4"/>
          <p:cNvSpPr>
            <a:spLocks noGrp="1" noChangeArrowheads="1"/>
          </p:cNvSpPr>
          <p:nvPr>
            <p:ph type="dt" sz="half" idx="10"/>
          </p:nvPr>
        </p:nvSpPr>
        <p:spPr/>
        <p:txBody>
          <a:bodyPr/>
          <a:lstStyle>
            <a:lvl1pPr>
              <a:defRPr/>
            </a:lvl1pPr>
          </a:lstStyle>
          <a:p>
            <a:endParaRPr lang="en-US" altLang="en-US"/>
          </a:p>
        </p:txBody>
      </p:sp>
      <p:sp>
        <p:nvSpPr>
          <p:cNvPr id="6" name="Rectangle 5"/>
          <p:cNvSpPr>
            <a:spLocks noGrp="1" noChangeArrowheads="1"/>
          </p:cNvSpPr>
          <p:nvPr>
            <p:ph type="ftr" sz="quarter" idx="11"/>
          </p:nvPr>
        </p:nvSpPr>
        <p:spPr/>
        <p:txBody>
          <a:bodyPr/>
          <a:lstStyle>
            <a:lvl1pPr>
              <a:defRPr/>
            </a:lvl1pPr>
          </a:lstStyle>
          <a:p>
            <a:endParaRPr lang="en-US" altLang="en-US"/>
          </a:p>
        </p:txBody>
      </p:sp>
      <p:sp>
        <p:nvSpPr>
          <p:cNvPr id="7" name="Rectangle 6"/>
          <p:cNvSpPr>
            <a:spLocks noGrp="1" noChangeArrowheads="1"/>
          </p:cNvSpPr>
          <p:nvPr>
            <p:ph type="sldNum" sz="quarter" idx="12"/>
          </p:nvPr>
        </p:nvSpPr>
        <p:spPr>
          <a:xfrm>
            <a:off x="8610600" y="228600"/>
            <a:ext cx="533400" cy="476250"/>
          </a:xfrm>
        </p:spPr>
        <p:txBody>
          <a:bodyPr/>
          <a:lstStyle>
            <a:lvl1pPr>
              <a:defRPr/>
            </a:lvl1pPr>
          </a:lstStyle>
          <a:p>
            <a:fld id="{DF266FCC-C256-4767-9F42-1FF891395489}" type="slidenum">
              <a:rPr lang="en-US" altLang="en-US"/>
              <a:pPr/>
              <a:t>‹#›</a:t>
            </a:fld>
            <a:endParaRPr lang="en-US" altLang="en-US"/>
          </a:p>
        </p:txBody>
      </p:sp>
    </p:spTree>
    <p:extLst>
      <p:ext uri="{BB962C8B-B14F-4D97-AF65-F5344CB8AC3E}">
        <p14:creationId xmlns:p14="http://schemas.microsoft.com/office/powerpoint/2010/main" val="814051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4FDEEAD7-FEFD-43A1-9966-97AB6F0A9D01}" type="slidenum">
              <a:rPr lang="en-US" altLang="en-US"/>
              <a:pPr/>
              <a:t>‹#›</a:t>
            </a:fld>
            <a:endParaRPr lang="en-US" altLang="en-US"/>
          </a:p>
        </p:txBody>
      </p:sp>
    </p:spTree>
    <p:extLst>
      <p:ext uri="{BB962C8B-B14F-4D97-AF65-F5344CB8AC3E}">
        <p14:creationId xmlns:p14="http://schemas.microsoft.com/office/powerpoint/2010/main" val="940960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A0F49C80-6DB9-4CC6-9492-1ED715C39123}" type="slidenum">
              <a:rPr lang="en-US" altLang="en-US"/>
              <a:pPr/>
              <a:t>‹#›</a:t>
            </a:fld>
            <a:endParaRPr lang="en-US" altLang="en-US"/>
          </a:p>
        </p:txBody>
      </p:sp>
    </p:spTree>
    <p:extLst>
      <p:ext uri="{BB962C8B-B14F-4D97-AF65-F5344CB8AC3E}">
        <p14:creationId xmlns:p14="http://schemas.microsoft.com/office/powerpoint/2010/main" val="280233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ltLang="en-US"/>
          </a:p>
        </p:txBody>
      </p:sp>
      <p:sp>
        <p:nvSpPr>
          <p:cNvPr id="8" name="Rectangle 5"/>
          <p:cNvSpPr>
            <a:spLocks noGrp="1" noChangeArrowheads="1"/>
          </p:cNvSpPr>
          <p:nvPr>
            <p:ph type="ftr" sz="quarter" idx="11"/>
          </p:nvPr>
        </p:nvSpPr>
        <p:spPr>
          <a:ln/>
        </p:spPr>
        <p:txBody>
          <a:bodyPr/>
          <a:lstStyle>
            <a:lvl1pPr>
              <a:defRPr/>
            </a:lvl1pPr>
          </a:lstStyle>
          <a:p>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65D465C9-097E-4C42-AC41-4B55D77B609C}" type="slidenum">
              <a:rPr lang="en-US" altLang="en-US"/>
              <a:pPr/>
              <a:t>‹#›</a:t>
            </a:fld>
            <a:endParaRPr lang="en-US" altLang="en-US"/>
          </a:p>
        </p:txBody>
      </p:sp>
    </p:spTree>
    <p:extLst>
      <p:ext uri="{BB962C8B-B14F-4D97-AF65-F5344CB8AC3E}">
        <p14:creationId xmlns:p14="http://schemas.microsoft.com/office/powerpoint/2010/main" val="2926217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ltLang="en-US"/>
          </a:p>
        </p:txBody>
      </p:sp>
      <p:sp>
        <p:nvSpPr>
          <p:cNvPr id="4" name="Rectangle 5"/>
          <p:cNvSpPr>
            <a:spLocks noGrp="1" noChangeArrowheads="1"/>
          </p:cNvSpPr>
          <p:nvPr>
            <p:ph type="ftr" sz="quarter" idx="11"/>
          </p:nvPr>
        </p:nvSpPr>
        <p:spPr>
          <a:ln/>
        </p:spPr>
        <p:txBody>
          <a:bodyPr/>
          <a:lstStyle>
            <a:lvl1pPr>
              <a:defRPr/>
            </a:lvl1pPr>
          </a:lstStyle>
          <a:p>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8582166D-3C43-409D-BD42-28AAF72F58CA}" type="slidenum">
              <a:rPr lang="en-US" altLang="en-US"/>
              <a:pPr/>
              <a:t>‹#›</a:t>
            </a:fld>
            <a:endParaRPr lang="en-US" altLang="en-US"/>
          </a:p>
        </p:txBody>
      </p:sp>
    </p:spTree>
    <p:extLst>
      <p:ext uri="{BB962C8B-B14F-4D97-AF65-F5344CB8AC3E}">
        <p14:creationId xmlns:p14="http://schemas.microsoft.com/office/powerpoint/2010/main" val="233590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en-US"/>
          </a:p>
        </p:txBody>
      </p:sp>
      <p:sp>
        <p:nvSpPr>
          <p:cNvPr id="3" name="Rectangle 5"/>
          <p:cNvSpPr>
            <a:spLocks noGrp="1" noChangeArrowheads="1"/>
          </p:cNvSpPr>
          <p:nvPr>
            <p:ph type="ftr" sz="quarter" idx="11"/>
          </p:nvPr>
        </p:nvSpPr>
        <p:spPr>
          <a:ln/>
        </p:spPr>
        <p:txBody>
          <a:bodyPr/>
          <a:lstStyle>
            <a:lvl1pPr>
              <a:defRPr/>
            </a:lvl1pPr>
          </a:lstStyle>
          <a:p>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AE303E1A-2F71-4818-829E-2E0E2A5FE1B2}" type="slidenum">
              <a:rPr lang="en-US" altLang="en-US"/>
              <a:pPr/>
              <a:t>‹#›</a:t>
            </a:fld>
            <a:endParaRPr lang="en-US" altLang="en-US"/>
          </a:p>
        </p:txBody>
      </p:sp>
    </p:spTree>
    <p:extLst>
      <p:ext uri="{BB962C8B-B14F-4D97-AF65-F5344CB8AC3E}">
        <p14:creationId xmlns:p14="http://schemas.microsoft.com/office/powerpoint/2010/main" val="3610229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204FDE21-E1A8-4554-8353-EEF93EC492AB}" type="slidenum">
              <a:rPr lang="en-US" altLang="en-US"/>
              <a:pPr/>
              <a:t>‹#›</a:t>
            </a:fld>
            <a:endParaRPr lang="en-US" altLang="en-US"/>
          </a:p>
        </p:txBody>
      </p:sp>
    </p:spTree>
    <p:extLst>
      <p:ext uri="{BB962C8B-B14F-4D97-AF65-F5344CB8AC3E}">
        <p14:creationId xmlns:p14="http://schemas.microsoft.com/office/powerpoint/2010/main" val="2775328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00DA0510-C2D7-450B-920E-71DAD55C4D71}" type="slidenum">
              <a:rPr lang="en-US" altLang="en-US"/>
              <a:pPr/>
              <a:t>‹#›</a:t>
            </a:fld>
            <a:endParaRPr lang="en-US" altLang="en-US"/>
          </a:p>
        </p:txBody>
      </p:sp>
    </p:spTree>
    <p:extLst>
      <p:ext uri="{BB962C8B-B14F-4D97-AF65-F5344CB8AC3E}">
        <p14:creationId xmlns:p14="http://schemas.microsoft.com/office/powerpoint/2010/main" val="1125241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99CCFF"/>
            </a:gs>
            <a:gs pos="100000">
              <a:srgbClr val="4EACF2"/>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85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2385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2385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01320E0-5B6E-4EF5-99FA-DB4AA88418F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09" r:id="rId1"/>
    <p:sldLayoutId id="2147483910"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cato.org/publications/policy-analysis/candy-coated-cartel-time-kill-us-sugar-progra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vox.com/policy-and-politics/2017/9/27/16373484/jones-act-puerto-rico"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www.mercatus.org/publications/trade-and-immigration/economic-analysis-jones-act"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keithhennessey.com/2010/06/18/how-to-waive-the-jones-act/"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List_of_places_named_after_Robert_Byrd"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theatlantic.com/national/archive/2011/07/how-38-monks-took-on-the-funeral-cartel-and-won/242336/"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www.ij.org/images/pdf_folder/economic_liberty/la_caskets/casketsopinion.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caselaw.lp.findlaw.com/scripts/getcase.pl?navby=search&amp;case=/data2/circs/10th/036014.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B8AF311-4655-4CF2-90DC-516FC2F908B9}" type="slidenum">
              <a:rPr lang="en-US" altLang="en-US"/>
              <a:pPr eaLnBrk="1" hangingPunct="1"/>
              <a:t>1</a:t>
            </a:fld>
            <a:endParaRPr lang="en-US" altLang="en-US"/>
          </a:p>
        </p:txBody>
      </p:sp>
      <p:sp>
        <p:nvSpPr>
          <p:cNvPr id="6147" name="Rectangle 2"/>
          <p:cNvSpPr>
            <a:spLocks noGrp="1" noChangeArrowheads="1"/>
          </p:cNvSpPr>
          <p:nvPr>
            <p:ph type="subTitle" idx="1"/>
          </p:nvPr>
        </p:nvSpPr>
        <p:spPr>
          <a:xfrm>
            <a:off x="457200" y="304800"/>
            <a:ext cx="7721600" cy="5314950"/>
          </a:xfrm>
        </p:spPr>
        <p:txBody>
          <a:bodyPr/>
          <a:lstStyle/>
          <a:p>
            <a:pPr eaLnBrk="1" hangingPunct="1"/>
            <a:r>
              <a:rPr lang="en-US" altLang="en-US" sz="4800" dirty="0" smtClean="0"/>
              <a:t> Idea of the Day</a:t>
            </a:r>
            <a:endParaRPr lang="en-US" altLang="en-US" sz="4800" dirty="0"/>
          </a:p>
          <a:p>
            <a:pPr algn="l" eaLnBrk="1" hangingPunct="1"/>
            <a:endParaRPr lang="en-US" altLang="en-US" dirty="0"/>
          </a:p>
          <a:p>
            <a:pPr algn="l" eaLnBrk="1" hangingPunct="1"/>
            <a:endParaRPr lang="en-US" altLang="en-US" sz="2000" b="1" dirty="0"/>
          </a:p>
          <a:p>
            <a:pPr algn="l" eaLnBrk="1" hangingPunct="1"/>
            <a:r>
              <a:rPr lang="en-US" altLang="en-US" b="1" dirty="0"/>
              <a:t> We want </a:t>
            </a:r>
            <a:r>
              <a:rPr lang="en-US" altLang="en-US" b="1" dirty="0" smtClean="0"/>
              <a:t>making</a:t>
            </a:r>
            <a:r>
              <a:rPr lang="en-US" altLang="en-US" b="1" dirty="0"/>
              <a:t>, not taking, but government regulation is often a form of </a:t>
            </a:r>
            <a:r>
              <a:rPr lang="en-US" altLang="en-US" b="1" dirty="0" smtClean="0"/>
              <a:t>taking other people’s surplus. </a:t>
            </a:r>
            <a:endParaRPr lang="en-US" altLang="en-US" sz="2400" dirty="0" smtClean="0"/>
          </a:p>
          <a:p>
            <a:pPr algn="l" eaLnBrk="1" hangingPunct="1"/>
            <a:r>
              <a:rPr lang="en-US" altLang="en-US" dirty="0" smtClean="0"/>
              <a:t> </a:t>
            </a:r>
          </a:p>
          <a:p>
            <a:pPr algn="l" eaLnBrk="1" hangingPunct="1"/>
            <a:endParaRPr lang="en-US" altLang="en-US" dirty="0" smtClean="0"/>
          </a:p>
          <a:p>
            <a:pPr eaLnBrk="1" hangingPunct="1"/>
            <a:r>
              <a:rPr lang="en-US" altLang="en-US" dirty="0" smtClean="0"/>
              <a:t> </a:t>
            </a:r>
          </a:p>
        </p:txBody>
      </p:sp>
    </p:spTree>
    <p:extLst>
      <p:ext uri="{BB962C8B-B14F-4D97-AF65-F5344CB8AC3E}">
        <p14:creationId xmlns:p14="http://schemas.microsoft.com/office/powerpoint/2010/main" val="20319355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dirty="0" smtClean="0"/>
              <a:t>Problem: Special Interests</a:t>
            </a:r>
          </a:p>
        </p:txBody>
      </p:sp>
      <p:sp>
        <p:nvSpPr>
          <p:cNvPr id="13315" name="Content Placeholder 2"/>
          <p:cNvSpPr>
            <a:spLocks noGrp="1"/>
          </p:cNvSpPr>
          <p:nvPr>
            <p:ph idx="1"/>
          </p:nvPr>
        </p:nvSpPr>
        <p:spPr>
          <a:xfrm>
            <a:off x="457200" y="1600200"/>
            <a:ext cx="8686800" cy="4525963"/>
          </a:xfrm>
        </p:spPr>
        <p:txBody>
          <a:bodyPr/>
          <a:lstStyle/>
          <a:p>
            <a:pPr eaLnBrk="1" hangingPunct="1"/>
            <a:r>
              <a:rPr lang="en-US" altLang="en-US" smtClean="0"/>
              <a:t> 1 million people each lose $1 from the regulation.</a:t>
            </a:r>
          </a:p>
          <a:p>
            <a:pPr eaLnBrk="1" hangingPunct="1"/>
            <a:r>
              <a:rPr lang="en-US" altLang="en-US" smtClean="0"/>
              <a:t> 1,000 people each gain $200. </a:t>
            </a:r>
          </a:p>
          <a:p>
            <a:pPr eaLnBrk="1" hangingPunct="1"/>
            <a:endParaRPr lang="en-US" altLang="en-US" smtClean="0"/>
          </a:p>
          <a:p>
            <a:pPr eaLnBrk="1" hangingPunct="1"/>
            <a:r>
              <a:rPr lang="en-US" altLang="en-US" smtClean="0"/>
              <a:t>Total cost is $1 million.</a:t>
            </a:r>
          </a:p>
          <a:p>
            <a:pPr eaLnBrk="1" hangingPunct="1"/>
            <a:endParaRPr lang="en-US" altLang="en-US" smtClean="0"/>
          </a:p>
          <a:p>
            <a:pPr eaLnBrk="1" hangingPunct="1"/>
            <a:r>
              <a:rPr lang="en-US" altLang="en-US" smtClean="0"/>
              <a:t> Total beneﬁt is $200,000.</a:t>
            </a:r>
          </a:p>
          <a:p>
            <a:pPr eaLnBrk="1" hangingPunct="1"/>
            <a:r>
              <a:rPr lang="en-US" altLang="en-US" smtClean="0"/>
              <a:t> </a:t>
            </a:r>
          </a:p>
        </p:txBody>
      </p:sp>
      <p:sp>
        <p:nvSpPr>
          <p:cNvPr id="1331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876C667-37D9-4FAA-ADFC-53FCCDBE71AD}" type="slidenum">
              <a:rPr lang="en-US" altLang="en-US"/>
              <a:pPr eaLnBrk="1" hangingPunct="1"/>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0"/>
            <a:ext cx="8229600" cy="1143000"/>
          </a:xfrm>
        </p:spPr>
        <p:txBody>
          <a:bodyPr/>
          <a:lstStyle/>
          <a:p>
            <a:pPr eaLnBrk="1" hangingPunct="1"/>
            <a:r>
              <a:rPr lang="en-US" altLang="en-US" dirty="0" smtClean="0"/>
              <a:t> Two Opposite Problems</a:t>
            </a:r>
          </a:p>
        </p:txBody>
      </p:sp>
      <p:sp>
        <p:nvSpPr>
          <p:cNvPr id="14339" name="Content Placeholder 2"/>
          <p:cNvSpPr>
            <a:spLocks noGrp="1"/>
          </p:cNvSpPr>
          <p:nvPr>
            <p:ph idx="1"/>
          </p:nvPr>
        </p:nvSpPr>
        <p:spPr>
          <a:xfrm>
            <a:off x="457200" y="925830"/>
            <a:ext cx="8686800" cy="4525963"/>
          </a:xfrm>
        </p:spPr>
        <p:txBody>
          <a:bodyPr/>
          <a:lstStyle/>
          <a:p>
            <a:pPr eaLnBrk="1" hangingPunct="1"/>
            <a:endParaRPr lang="en-US" altLang="en-US" dirty="0" smtClean="0"/>
          </a:p>
          <a:p>
            <a:pPr eaLnBrk="1" hangingPunct="1"/>
            <a:r>
              <a:rPr lang="en-US" altLang="en-US" b="1" dirty="0" smtClean="0"/>
              <a:t>   1. The Tyranny of the Majority.</a:t>
            </a:r>
            <a:r>
              <a:rPr lang="en-US" altLang="en-US" dirty="0" smtClean="0"/>
              <a:t>  If it comes to a straight vote, and intensity of feeling does not matter, the majority will win even when it feels less strongly.</a:t>
            </a:r>
          </a:p>
          <a:p>
            <a:pPr eaLnBrk="1" hangingPunct="1"/>
            <a:endParaRPr lang="en-US" altLang="en-US" dirty="0" smtClean="0"/>
          </a:p>
          <a:p>
            <a:pPr eaLnBrk="1" hangingPunct="1"/>
            <a:r>
              <a:rPr lang="en-US" altLang="en-US" b="1" dirty="0" smtClean="0"/>
              <a:t>  2. Tyranny of the Minority</a:t>
            </a:r>
            <a:r>
              <a:rPr lang="en-US" altLang="en-US" dirty="0" smtClean="0"/>
              <a:t>.  If the issue is obscure enough  that only a few people care enough to pay attention, that minority will win even if in total it has less at stake.  (rent-seeking, special-interest politics, regulatory capture)</a:t>
            </a:r>
          </a:p>
        </p:txBody>
      </p:sp>
      <p:sp>
        <p:nvSpPr>
          <p:cNvPr id="143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95D9CC6-148C-46D2-9043-DA05E945E4AF}" type="slidenum">
              <a:rPr lang="en-US" altLang="en-US"/>
              <a:pPr eaLnBrk="1" hangingPunct="1"/>
              <a:t>11</a:t>
            </a:fld>
            <a:endParaRPr lang="en-US" altLang="en-US"/>
          </a:p>
        </p:txBody>
      </p:sp>
    </p:spTree>
    <p:extLst>
      <p:ext uri="{BB962C8B-B14F-4D97-AF65-F5344CB8AC3E}">
        <p14:creationId xmlns:p14="http://schemas.microsoft.com/office/powerpoint/2010/main" val="1529172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0"/>
            <a:ext cx="8229600" cy="1143000"/>
          </a:xfrm>
        </p:spPr>
        <p:txBody>
          <a:bodyPr/>
          <a:lstStyle/>
          <a:p>
            <a:pPr eaLnBrk="1" hangingPunct="1"/>
            <a:r>
              <a:rPr lang="en-US" altLang="en-US" dirty="0" smtClean="0"/>
              <a:t> </a:t>
            </a:r>
            <a:r>
              <a:rPr lang="en-US" altLang="en-US" b="1" dirty="0"/>
              <a:t> Rational Ignorance</a:t>
            </a:r>
            <a:endParaRPr lang="en-US" altLang="en-US" dirty="0" smtClean="0"/>
          </a:p>
        </p:txBody>
      </p:sp>
      <p:sp>
        <p:nvSpPr>
          <p:cNvPr id="14339" name="Content Placeholder 2"/>
          <p:cNvSpPr>
            <a:spLocks noGrp="1"/>
          </p:cNvSpPr>
          <p:nvPr>
            <p:ph idx="1"/>
          </p:nvPr>
        </p:nvSpPr>
        <p:spPr>
          <a:xfrm>
            <a:off x="457200" y="925830"/>
            <a:ext cx="8686800" cy="4525963"/>
          </a:xfrm>
        </p:spPr>
        <p:txBody>
          <a:bodyPr/>
          <a:lstStyle/>
          <a:p>
            <a:pPr eaLnBrk="1" hangingPunct="1"/>
            <a:endParaRPr lang="en-US" altLang="en-US" dirty="0" smtClean="0"/>
          </a:p>
          <a:p>
            <a:pPr eaLnBrk="1" hangingPunct="1"/>
            <a:r>
              <a:rPr lang="en-US" altLang="en-US" b="1" dirty="0" smtClean="0"/>
              <a:t>     </a:t>
            </a:r>
            <a:r>
              <a:rPr lang="en-US" altLang="en-US" dirty="0" smtClean="0"/>
              <a:t> If an action has only a small impact on a voter, it is rational for the voter not to bother about it. </a:t>
            </a:r>
          </a:p>
          <a:p>
            <a:pPr eaLnBrk="1" hangingPunct="1"/>
            <a:endParaRPr lang="en-US" altLang="en-US" dirty="0"/>
          </a:p>
          <a:p>
            <a:pPr eaLnBrk="1" hangingPunct="1"/>
            <a:r>
              <a:rPr lang="en-US" altLang="en-US" dirty="0" smtClean="0"/>
              <a:t>      He should remain ignorant of exactly what is happening rather than spend his time analyzing it, and even if he  understands the situation, he should balance the costs of political action against the benefits.</a:t>
            </a:r>
          </a:p>
          <a:p>
            <a:pPr eaLnBrk="1" hangingPunct="1"/>
            <a:endParaRPr lang="en-US" altLang="en-US" dirty="0"/>
          </a:p>
          <a:p>
            <a:pPr eaLnBrk="1" hangingPunct="1"/>
            <a:r>
              <a:rPr lang="en-US" altLang="en-US" dirty="0" smtClean="0"/>
              <a:t>     Being an informed voter is a public good. </a:t>
            </a:r>
          </a:p>
        </p:txBody>
      </p:sp>
      <p:sp>
        <p:nvSpPr>
          <p:cNvPr id="143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95D9CC6-148C-46D2-9043-DA05E945E4AF}" type="slidenum">
              <a:rPr lang="en-US" altLang="en-US"/>
              <a:pPr eaLnBrk="1" hangingPunct="1"/>
              <a:t>12</a:t>
            </a:fld>
            <a:endParaRPr lang="en-US" altLang="en-US"/>
          </a:p>
        </p:txBody>
      </p:sp>
    </p:spTree>
    <p:extLst>
      <p:ext uri="{BB962C8B-B14F-4D97-AF65-F5344CB8AC3E}">
        <p14:creationId xmlns:p14="http://schemas.microsoft.com/office/powerpoint/2010/main" val="3607825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0"/>
            <a:ext cx="8229600" cy="1143000"/>
          </a:xfrm>
        </p:spPr>
        <p:txBody>
          <a:bodyPr/>
          <a:lstStyle/>
          <a:p>
            <a:pPr eaLnBrk="1" hangingPunct="1"/>
            <a:r>
              <a:rPr lang="en-US" altLang="en-US" dirty="0" smtClean="0"/>
              <a:t> Example: Sugar  </a:t>
            </a:r>
          </a:p>
        </p:txBody>
      </p:sp>
      <p:sp>
        <p:nvSpPr>
          <p:cNvPr id="14339" name="Content Placeholder 2"/>
          <p:cNvSpPr>
            <a:spLocks noGrp="1"/>
          </p:cNvSpPr>
          <p:nvPr>
            <p:ph idx="1"/>
          </p:nvPr>
        </p:nvSpPr>
        <p:spPr>
          <a:xfrm>
            <a:off x="448056" y="1380744"/>
            <a:ext cx="8686800" cy="4525963"/>
          </a:xfrm>
        </p:spPr>
        <p:txBody>
          <a:bodyPr/>
          <a:lstStyle/>
          <a:p>
            <a:pPr eaLnBrk="1" hangingPunct="1"/>
            <a:endParaRPr lang="en-US" altLang="en-US" dirty="0" smtClean="0"/>
          </a:p>
          <a:p>
            <a:pPr eaLnBrk="1" hangingPunct="1"/>
            <a:r>
              <a:rPr lang="en-US" altLang="en-US" sz="2000" dirty="0" smtClean="0"/>
              <a:t> The US has four policies that favor sugar producers (cane and beet): </a:t>
            </a:r>
          </a:p>
          <a:p>
            <a:pPr eaLnBrk="1" hangingPunct="1"/>
            <a:endParaRPr lang="en-US" altLang="en-US" sz="2000" dirty="0" smtClean="0"/>
          </a:p>
          <a:p>
            <a:pPr eaLnBrk="1" hangingPunct="1"/>
            <a:r>
              <a:rPr lang="en-US" altLang="en-US" sz="2000" dirty="0"/>
              <a:t> </a:t>
            </a:r>
            <a:r>
              <a:rPr lang="en-US" altLang="en-US" sz="2000" dirty="0" smtClean="0"/>
              <a:t>1</a:t>
            </a:r>
            <a:r>
              <a:rPr lang="en-US" altLang="en-US" sz="2000" dirty="0"/>
              <a:t>. </a:t>
            </a:r>
            <a:r>
              <a:rPr lang="en-US" altLang="en-US" sz="2000" dirty="0" smtClean="0"/>
              <a:t> Loans </a:t>
            </a:r>
            <a:r>
              <a:rPr lang="en-US" altLang="en-US" sz="2000" dirty="0"/>
              <a:t>with collateral of 24 cents per </a:t>
            </a:r>
            <a:r>
              <a:rPr lang="en-US" altLang="en-US" sz="2000" dirty="0" smtClean="0"/>
              <a:t>pound.  </a:t>
            </a:r>
            <a:r>
              <a:rPr lang="en-US" altLang="en-US" sz="2000" dirty="0"/>
              <a:t>Producers can repay the loan and sell their sugar for more than 24 cents, or  give up their sugar to the government. </a:t>
            </a:r>
            <a:r>
              <a:rPr lang="en-US" altLang="en-US" sz="2000" dirty="0" smtClean="0"/>
              <a:t>  </a:t>
            </a:r>
          </a:p>
          <a:p>
            <a:pPr eaLnBrk="1" hangingPunct="1"/>
            <a:endParaRPr lang="en-US" altLang="en-US" sz="2000" dirty="0"/>
          </a:p>
          <a:p>
            <a:pPr eaLnBrk="1" hangingPunct="1"/>
            <a:r>
              <a:rPr lang="en-US" altLang="en-US" sz="2000" dirty="0"/>
              <a:t> 2. Marketing allotments--</a:t>
            </a:r>
            <a:r>
              <a:rPr lang="en-US" altLang="en-US" sz="2000" dirty="0" smtClean="0"/>
              <a:t>permits that are required </a:t>
            </a:r>
            <a:r>
              <a:rPr lang="en-US" altLang="en-US" sz="2000" dirty="0"/>
              <a:t>to sell sugar. </a:t>
            </a:r>
          </a:p>
          <a:p>
            <a:pPr eaLnBrk="1" hangingPunct="1"/>
            <a:r>
              <a:rPr lang="en-US" altLang="en-US" sz="2000" dirty="0" smtClean="0"/>
              <a:t> </a:t>
            </a:r>
            <a:endParaRPr lang="en-US" altLang="en-US" sz="2000" dirty="0"/>
          </a:p>
          <a:p>
            <a:pPr eaLnBrk="1" hangingPunct="1"/>
            <a:r>
              <a:rPr lang="en-US" altLang="en-US" sz="2000" dirty="0"/>
              <a:t> 3. Ag Dept. can buy sugar and sell to biofuel companies to make fuel </a:t>
            </a:r>
            <a:r>
              <a:rPr lang="en-US" altLang="en-US" sz="2000" dirty="0" smtClean="0"/>
              <a:t>with if prices fall too low. </a:t>
            </a:r>
          </a:p>
          <a:p>
            <a:pPr eaLnBrk="1" hangingPunct="1"/>
            <a:endParaRPr lang="en-US" altLang="en-US" sz="2000" dirty="0"/>
          </a:p>
          <a:p>
            <a:pPr eaLnBrk="1" hangingPunct="1"/>
            <a:r>
              <a:rPr lang="en-US" altLang="en-US" sz="2000" dirty="0"/>
              <a:t> 4. Import </a:t>
            </a:r>
            <a:r>
              <a:rPr lang="en-US" altLang="en-US" sz="2000" dirty="0" smtClean="0"/>
              <a:t>quotas, </a:t>
            </a:r>
            <a:r>
              <a:rPr lang="en-US" altLang="en-US" sz="2000" dirty="0"/>
              <a:t>with tariffs for any additional </a:t>
            </a:r>
            <a:r>
              <a:rPr lang="en-US" altLang="en-US" sz="2000" dirty="0" smtClean="0"/>
              <a:t>imports</a:t>
            </a:r>
            <a:r>
              <a:rPr lang="en-US" altLang="en-US" sz="2000" dirty="0"/>
              <a:t> </a:t>
            </a:r>
            <a:r>
              <a:rPr lang="en-US" altLang="en-US" sz="2000" dirty="0" smtClean="0"/>
              <a:t>beyond the quota level. </a:t>
            </a:r>
          </a:p>
        </p:txBody>
      </p:sp>
      <p:sp>
        <p:nvSpPr>
          <p:cNvPr id="143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95D9CC6-148C-46D2-9043-DA05E945E4AF}" type="slidenum">
              <a:rPr lang="en-US" altLang="en-US"/>
              <a:pPr eaLnBrk="1" hangingPunct="1"/>
              <a:t>13</a:t>
            </a:fld>
            <a:endParaRPr lang="en-US" altLang="en-US"/>
          </a:p>
        </p:txBody>
      </p:sp>
    </p:spTree>
    <p:extLst>
      <p:ext uri="{BB962C8B-B14F-4D97-AF65-F5344CB8AC3E}">
        <p14:creationId xmlns:p14="http://schemas.microsoft.com/office/powerpoint/2010/main" val="248169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0"/>
            <a:ext cx="8229600" cy="1143000"/>
          </a:xfrm>
        </p:spPr>
        <p:txBody>
          <a:bodyPr/>
          <a:lstStyle/>
          <a:p>
            <a:pPr eaLnBrk="1" hangingPunct="1"/>
            <a:r>
              <a:rPr lang="en-US" altLang="en-US" dirty="0" smtClean="0"/>
              <a:t>So sugar prices are high</a:t>
            </a:r>
          </a:p>
        </p:txBody>
      </p:sp>
      <p:sp>
        <p:nvSpPr>
          <p:cNvPr id="14339" name="Content Placeholder 2"/>
          <p:cNvSpPr>
            <a:spLocks noGrp="1"/>
          </p:cNvSpPr>
          <p:nvPr>
            <p:ph idx="1"/>
          </p:nvPr>
        </p:nvSpPr>
        <p:spPr>
          <a:xfrm>
            <a:off x="469392" y="1371600"/>
            <a:ext cx="8686800" cy="4525963"/>
          </a:xfrm>
        </p:spPr>
        <p:txBody>
          <a:bodyPr/>
          <a:lstStyle/>
          <a:p>
            <a:pPr eaLnBrk="1" hangingPunct="1"/>
            <a:r>
              <a:rPr lang="en-US" altLang="en-US" dirty="0" smtClean="0"/>
              <a:t> </a:t>
            </a:r>
            <a:endParaRPr lang="en-US" altLang="en-US" sz="2000" dirty="0"/>
          </a:p>
          <a:p>
            <a:pPr eaLnBrk="1" hangingPunct="1"/>
            <a:r>
              <a:rPr lang="en-US" altLang="en-US" sz="2000" dirty="0" smtClean="0"/>
              <a:t>     US </a:t>
            </a:r>
            <a:r>
              <a:rPr lang="en-US" altLang="en-US" sz="2000" dirty="0"/>
              <a:t>sugar prices are </a:t>
            </a:r>
            <a:r>
              <a:rPr lang="en-US" altLang="en-US" sz="2000" dirty="0" smtClean="0"/>
              <a:t> double the price on the world market. </a:t>
            </a:r>
          </a:p>
          <a:p>
            <a:pPr eaLnBrk="1" hangingPunct="1"/>
            <a:endParaRPr lang="en-US" altLang="en-US" sz="2000" dirty="0"/>
          </a:p>
          <a:p>
            <a:pPr eaLnBrk="1" hangingPunct="1"/>
            <a:r>
              <a:rPr lang="en-US" altLang="en-US" sz="2000" dirty="0" smtClean="0"/>
              <a:t>  </a:t>
            </a:r>
            <a:r>
              <a:rPr lang="en-US" altLang="en-US" sz="2000" dirty="0"/>
              <a:t>One estimate puts the cost to consumers at $2.4 billion and the </a:t>
            </a:r>
            <a:r>
              <a:rPr lang="en-US" altLang="en-US" sz="2000" dirty="0" smtClean="0"/>
              <a:t>benefit to producers </a:t>
            </a:r>
            <a:r>
              <a:rPr lang="en-US" altLang="en-US" sz="2000" dirty="0"/>
              <a:t>at only $1.4 billion. </a:t>
            </a:r>
            <a:endParaRPr lang="en-US" altLang="en-US" sz="2000" dirty="0" smtClean="0"/>
          </a:p>
          <a:p>
            <a:pPr eaLnBrk="1" hangingPunct="1"/>
            <a:endParaRPr lang="en-US" altLang="en-US" sz="2000" dirty="0"/>
          </a:p>
          <a:p>
            <a:pPr eaLnBrk="1" hangingPunct="1"/>
            <a:r>
              <a:rPr lang="en-US" altLang="en-US" sz="2000" dirty="0" smtClean="0"/>
              <a:t>    There is substitution to corn syrup, and  some candy producers have moved their factories abroad. </a:t>
            </a:r>
          </a:p>
          <a:p>
            <a:pPr eaLnBrk="1" hangingPunct="1"/>
            <a:endParaRPr lang="en-US" altLang="en-US" sz="2000" dirty="0"/>
          </a:p>
          <a:p>
            <a:pPr eaLnBrk="1" hangingPunct="1"/>
            <a:r>
              <a:rPr lang="en-US" altLang="en-US" sz="2000" b="1" dirty="0">
                <a:hlinkClick r:id="rId3"/>
              </a:rPr>
              <a:t>https://</a:t>
            </a:r>
            <a:r>
              <a:rPr lang="en-US" altLang="en-US" sz="2000" b="1" dirty="0" smtClean="0">
                <a:hlinkClick r:id="rId3"/>
              </a:rPr>
              <a:t>www.cato.org/publications/policy-analysis/candy-coated-cartel-time-kill-us-sugar-program</a:t>
            </a:r>
            <a:endParaRPr lang="en-US" altLang="en-US" sz="2000" b="1" dirty="0" smtClean="0"/>
          </a:p>
          <a:p>
            <a:pPr eaLnBrk="1" hangingPunct="1"/>
            <a:endParaRPr lang="en-US" altLang="en-US" sz="2000" b="1" dirty="0"/>
          </a:p>
          <a:p>
            <a:pPr eaLnBrk="1" hangingPunct="1"/>
            <a:endParaRPr lang="en-US" altLang="en-US" sz="2000" dirty="0" smtClean="0"/>
          </a:p>
        </p:txBody>
      </p:sp>
      <p:sp>
        <p:nvSpPr>
          <p:cNvPr id="143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95D9CC6-148C-46D2-9043-DA05E945E4AF}" type="slidenum">
              <a:rPr lang="en-US" altLang="en-US"/>
              <a:pPr eaLnBrk="1" hangingPunct="1"/>
              <a:t>14</a:t>
            </a:fld>
            <a:endParaRPr lang="en-US" altLang="en-US"/>
          </a:p>
        </p:txBody>
      </p:sp>
    </p:spTree>
    <p:extLst>
      <p:ext uri="{BB962C8B-B14F-4D97-AF65-F5344CB8AC3E}">
        <p14:creationId xmlns:p14="http://schemas.microsoft.com/office/powerpoint/2010/main" val="2272698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0"/>
            <a:ext cx="8229600" cy="1143000"/>
          </a:xfrm>
        </p:spPr>
        <p:txBody>
          <a:bodyPr/>
          <a:lstStyle/>
          <a:p>
            <a:pPr eaLnBrk="1" hangingPunct="1"/>
            <a:r>
              <a:rPr lang="en-US" altLang="en-US" dirty="0" smtClean="0"/>
              <a:t> Example: Shipping </a:t>
            </a:r>
          </a:p>
        </p:txBody>
      </p:sp>
      <p:sp>
        <p:nvSpPr>
          <p:cNvPr id="14339" name="Content Placeholder 2"/>
          <p:cNvSpPr>
            <a:spLocks noGrp="1"/>
          </p:cNvSpPr>
          <p:nvPr>
            <p:ph idx="1"/>
          </p:nvPr>
        </p:nvSpPr>
        <p:spPr>
          <a:xfrm>
            <a:off x="457200" y="925830"/>
            <a:ext cx="8686800" cy="4525963"/>
          </a:xfrm>
        </p:spPr>
        <p:txBody>
          <a:bodyPr/>
          <a:lstStyle/>
          <a:p>
            <a:pPr eaLnBrk="1" hangingPunct="1"/>
            <a:endParaRPr lang="en-US" altLang="en-US" b="1" dirty="0" smtClean="0"/>
          </a:p>
          <a:p>
            <a:pPr eaLnBrk="1" hangingPunct="1"/>
            <a:r>
              <a:rPr lang="en-US" altLang="en-US" dirty="0"/>
              <a:t> </a:t>
            </a:r>
            <a:r>
              <a:rPr lang="en-US" altLang="en-US" dirty="0" smtClean="0"/>
              <a:t>   The </a:t>
            </a:r>
            <a:r>
              <a:rPr lang="en-US" altLang="en-US" dirty="0"/>
              <a:t>Jones Act is a 1920 law that requires ships </a:t>
            </a:r>
            <a:r>
              <a:rPr lang="en-US" altLang="en-US" dirty="0" smtClean="0"/>
              <a:t>going between </a:t>
            </a:r>
            <a:r>
              <a:rPr lang="en-US" altLang="en-US" dirty="0"/>
              <a:t>US ports to </a:t>
            </a:r>
            <a:r>
              <a:rPr lang="en-US" altLang="en-US" dirty="0" smtClean="0"/>
              <a:t>be made in America and use American crews. </a:t>
            </a:r>
          </a:p>
          <a:p>
            <a:pPr eaLnBrk="1" hangingPunct="1"/>
            <a:endParaRPr lang="en-US" altLang="en-US" dirty="0"/>
          </a:p>
          <a:p>
            <a:pPr eaLnBrk="1" hangingPunct="1"/>
            <a:r>
              <a:rPr lang="en-US" altLang="en-US" dirty="0" smtClean="0"/>
              <a:t>    The </a:t>
            </a:r>
            <a:r>
              <a:rPr lang="en-US" altLang="en-US" dirty="0"/>
              <a:t>justification is that this preserves US shipbuilding and crewing capabilities in case of war. </a:t>
            </a:r>
          </a:p>
          <a:p>
            <a:pPr eaLnBrk="1" hangingPunct="1"/>
            <a:r>
              <a:rPr lang="en-US" altLang="en-US" dirty="0" smtClean="0"/>
              <a:t> . </a:t>
            </a:r>
            <a:endParaRPr lang="en-US" altLang="en-US" dirty="0"/>
          </a:p>
          <a:p>
            <a:pPr eaLnBrk="1" hangingPunct="1"/>
            <a:endParaRPr lang="en-US" altLang="en-US" dirty="0"/>
          </a:p>
          <a:p>
            <a:pPr eaLnBrk="1" hangingPunct="1"/>
            <a:r>
              <a:rPr lang="en-US" altLang="en-US" dirty="0" smtClean="0"/>
              <a:t> </a:t>
            </a:r>
            <a:endParaRPr lang="en-US" altLang="en-US" dirty="0"/>
          </a:p>
          <a:p>
            <a:pPr eaLnBrk="1" hangingPunct="1"/>
            <a:endParaRPr lang="en-US" altLang="en-US" dirty="0"/>
          </a:p>
        </p:txBody>
      </p:sp>
      <p:sp>
        <p:nvSpPr>
          <p:cNvPr id="143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95D9CC6-148C-46D2-9043-DA05E945E4AF}" type="slidenum">
              <a:rPr lang="en-US" altLang="en-US"/>
              <a:pPr eaLnBrk="1" hangingPunct="1"/>
              <a:t>15</a:t>
            </a:fld>
            <a:endParaRPr lang="en-US" altLang="en-US"/>
          </a:p>
        </p:txBody>
      </p:sp>
    </p:spTree>
    <p:extLst>
      <p:ext uri="{BB962C8B-B14F-4D97-AF65-F5344CB8AC3E}">
        <p14:creationId xmlns:p14="http://schemas.microsoft.com/office/powerpoint/2010/main" val="1536532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0"/>
            <a:ext cx="8229600" cy="1143000"/>
          </a:xfrm>
        </p:spPr>
        <p:txBody>
          <a:bodyPr/>
          <a:lstStyle/>
          <a:p>
            <a:pPr eaLnBrk="1" hangingPunct="1"/>
            <a:r>
              <a:rPr lang="en-US" altLang="en-US" dirty="0" smtClean="0"/>
              <a:t> Effects of the Jones Act</a:t>
            </a:r>
          </a:p>
        </p:txBody>
      </p:sp>
      <p:sp>
        <p:nvSpPr>
          <p:cNvPr id="14339" name="Content Placeholder 2"/>
          <p:cNvSpPr>
            <a:spLocks noGrp="1"/>
          </p:cNvSpPr>
          <p:nvPr>
            <p:ph idx="1"/>
          </p:nvPr>
        </p:nvSpPr>
        <p:spPr>
          <a:xfrm>
            <a:off x="457200" y="925830"/>
            <a:ext cx="8686800" cy="4525963"/>
          </a:xfrm>
        </p:spPr>
        <p:txBody>
          <a:bodyPr/>
          <a:lstStyle/>
          <a:p>
            <a:pPr eaLnBrk="1" hangingPunct="1"/>
            <a:endParaRPr lang="en-US" altLang="en-US" b="1" dirty="0" smtClean="0"/>
          </a:p>
          <a:p>
            <a:pPr eaLnBrk="1" hangingPunct="1"/>
            <a:r>
              <a:rPr lang="en-US" altLang="en-US" dirty="0" smtClean="0"/>
              <a:t> </a:t>
            </a:r>
            <a:endParaRPr lang="en-US" altLang="en-US" dirty="0"/>
          </a:p>
          <a:p>
            <a:pPr eaLnBrk="1" hangingPunct="1"/>
            <a:r>
              <a:rPr lang="en-US" altLang="en-US" dirty="0"/>
              <a:t> Jones Act ships cost four times as much to build and twice as much to operate  as foreign ships.  This is especially hard on US </a:t>
            </a:r>
            <a:r>
              <a:rPr lang="en-US" altLang="en-US" dirty="0" smtClean="0"/>
              <a:t>possessions </a:t>
            </a:r>
            <a:r>
              <a:rPr lang="en-US" altLang="en-US" dirty="0"/>
              <a:t>such as Guam and </a:t>
            </a:r>
            <a:r>
              <a:rPr lang="en-US" altLang="en-US" dirty="0" smtClean="0"/>
              <a:t>Puerto </a:t>
            </a:r>
            <a:r>
              <a:rPr lang="en-US" altLang="en-US" dirty="0"/>
              <a:t>Rico. </a:t>
            </a:r>
          </a:p>
          <a:p>
            <a:pPr eaLnBrk="1" hangingPunct="1"/>
            <a:endParaRPr lang="en-US" altLang="en-US" dirty="0"/>
          </a:p>
          <a:p>
            <a:pPr eaLnBrk="1" hangingPunct="1"/>
            <a:r>
              <a:rPr lang="en-US" altLang="en-US" dirty="0" smtClean="0"/>
              <a:t> </a:t>
            </a:r>
          </a:p>
          <a:p>
            <a:pPr eaLnBrk="1" hangingPunct="1"/>
            <a:endParaRPr lang="en-US" altLang="en-US" dirty="0"/>
          </a:p>
          <a:p>
            <a:pPr eaLnBrk="1" hangingPunct="1"/>
            <a:r>
              <a:rPr lang="en-US" altLang="en-US" sz="1050" dirty="0">
                <a:hlinkClick r:id="rId3"/>
              </a:rPr>
              <a:t>https://</a:t>
            </a:r>
            <a:r>
              <a:rPr lang="en-US" altLang="en-US" sz="1050" dirty="0" smtClean="0">
                <a:hlinkClick r:id="rId3"/>
              </a:rPr>
              <a:t>www.vox.com/policy-and-politics/2017/9/27/16373484/jones-act-puerto-rico</a:t>
            </a:r>
            <a:endParaRPr lang="en-US" altLang="en-US" sz="1050" dirty="0" smtClean="0"/>
          </a:p>
          <a:p>
            <a:pPr eaLnBrk="1" hangingPunct="1"/>
            <a:r>
              <a:rPr lang="en-US" altLang="en-US" sz="1050" dirty="0" smtClean="0">
                <a:hlinkClick r:id="rId4"/>
              </a:rPr>
              <a:t>https</a:t>
            </a:r>
            <a:r>
              <a:rPr lang="en-US" altLang="en-US" sz="1050" dirty="0">
                <a:hlinkClick r:id="rId4"/>
              </a:rPr>
              <a:t>://</a:t>
            </a:r>
            <a:r>
              <a:rPr lang="en-US" altLang="en-US" sz="1050" dirty="0" smtClean="0">
                <a:hlinkClick r:id="rId4"/>
              </a:rPr>
              <a:t>www.mercatus.org/publications/trade-and-immigration/economic-analysis-jones-act</a:t>
            </a:r>
            <a:endParaRPr lang="en-US" altLang="en-US" sz="1050" dirty="0" smtClean="0"/>
          </a:p>
          <a:p>
            <a:pPr eaLnBrk="1" hangingPunct="1"/>
            <a:endParaRPr lang="en-US" altLang="en-US" dirty="0"/>
          </a:p>
          <a:p>
            <a:pPr eaLnBrk="1" hangingPunct="1"/>
            <a:endParaRPr lang="en-US" altLang="en-US" dirty="0"/>
          </a:p>
          <a:p>
            <a:pPr eaLnBrk="1" hangingPunct="1"/>
            <a:r>
              <a:rPr lang="en-US" altLang="en-US" dirty="0" smtClean="0"/>
              <a:t> </a:t>
            </a:r>
            <a:endParaRPr lang="en-US" altLang="en-US" dirty="0"/>
          </a:p>
          <a:p>
            <a:pPr eaLnBrk="1" hangingPunct="1"/>
            <a:endParaRPr lang="en-US" altLang="en-US" dirty="0"/>
          </a:p>
        </p:txBody>
      </p:sp>
      <p:sp>
        <p:nvSpPr>
          <p:cNvPr id="143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95D9CC6-148C-46D2-9043-DA05E945E4AF}" type="slidenum">
              <a:rPr lang="en-US" altLang="en-US"/>
              <a:pPr eaLnBrk="1" hangingPunct="1"/>
              <a:t>16</a:t>
            </a:fld>
            <a:endParaRPr lang="en-US" altLang="en-US"/>
          </a:p>
        </p:txBody>
      </p:sp>
    </p:spTree>
    <p:extLst>
      <p:ext uri="{BB962C8B-B14F-4D97-AF65-F5344CB8AC3E}">
        <p14:creationId xmlns:p14="http://schemas.microsoft.com/office/powerpoint/2010/main" val="4018292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0"/>
            <a:ext cx="8229600" cy="1143000"/>
          </a:xfrm>
        </p:spPr>
        <p:txBody>
          <a:bodyPr/>
          <a:lstStyle/>
          <a:p>
            <a:pPr eaLnBrk="1" hangingPunct="1"/>
            <a:r>
              <a:rPr lang="en-US" altLang="en-US" dirty="0" smtClean="0"/>
              <a:t> Waivers of the Jones Act</a:t>
            </a:r>
          </a:p>
        </p:txBody>
      </p:sp>
      <p:sp>
        <p:nvSpPr>
          <p:cNvPr id="14339" name="Content Placeholder 2"/>
          <p:cNvSpPr>
            <a:spLocks noGrp="1"/>
          </p:cNvSpPr>
          <p:nvPr>
            <p:ph idx="1"/>
          </p:nvPr>
        </p:nvSpPr>
        <p:spPr>
          <a:xfrm>
            <a:off x="457200" y="925830"/>
            <a:ext cx="8686800" cy="4525963"/>
          </a:xfrm>
        </p:spPr>
        <p:txBody>
          <a:bodyPr/>
          <a:lstStyle/>
          <a:p>
            <a:pPr eaLnBrk="1" hangingPunct="1"/>
            <a:endParaRPr lang="en-US" altLang="en-US" b="1" dirty="0" smtClean="0"/>
          </a:p>
          <a:p>
            <a:pPr eaLnBrk="1" hangingPunct="1"/>
            <a:r>
              <a:rPr lang="en-US" altLang="en-US" dirty="0" smtClean="0"/>
              <a:t>The </a:t>
            </a:r>
            <a:r>
              <a:rPr lang="en-US" altLang="en-US" dirty="0"/>
              <a:t>Bush </a:t>
            </a:r>
            <a:r>
              <a:rPr lang="en-US" altLang="en-US" dirty="0" smtClean="0"/>
              <a:t>Administration </a:t>
            </a:r>
            <a:r>
              <a:rPr lang="en-US" altLang="en-US" dirty="0"/>
              <a:t>did some limited waivers after Hurricane Katrina in New Orleans. </a:t>
            </a:r>
            <a:endParaRPr lang="en-US" altLang="en-US" dirty="0" smtClean="0"/>
          </a:p>
          <a:p>
            <a:pPr eaLnBrk="1" hangingPunct="1"/>
            <a:endParaRPr lang="en-US" altLang="en-US" dirty="0"/>
          </a:p>
          <a:p>
            <a:pPr eaLnBrk="1" hangingPunct="1"/>
            <a:r>
              <a:rPr lang="en-US" dirty="0" smtClean="0"/>
              <a:t>“Those </a:t>
            </a:r>
            <a:r>
              <a:rPr lang="en-US" dirty="0"/>
              <a:t>in the affected U.S. industries regarded these waivers as hugely important, and they lobbied the Administration hard.</a:t>
            </a:r>
          </a:p>
          <a:p>
            <a:r>
              <a:rPr lang="en-US" dirty="0" smtClean="0"/>
              <a:t>     The </a:t>
            </a:r>
            <a:r>
              <a:rPr lang="en-US" dirty="0"/>
              <a:t>pushback was not just from maritime unions, but also from the U.S.-flagged shipping industry, including shippers and shipbuilders, and including </a:t>
            </a:r>
            <a:r>
              <a:rPr lang="en-US" dirty="0" err="1"/>
              <a:t>Rs</a:t>
            </a:r>
            <a:r>
              <a:rPr lang="en-US" dirty="0"/>
              <a:t> and Ds on Capitol Hill who were close to the industry</a:t>
            </a:r>
            <a:r>
              <a:rPr lang="en-US" dirty="0" smtClean="0"/>
              <a:t>.” </a:t>
            </a:r>
            <a:r>
              <a:rPr lang="en-US" altLang="en-US" sz="1100" dirty="0">
                <a:hlinkClick r:id="rId3"/>
              </a:rPr>
              <a:t>https://keithhennessey.com/2010/06/18/how-to-waive-the-jones-act/</a:t>
            </a:r>
            <a:endParaRPr lang="en-US" altLang="en-US" sz="1100" dirty="0"/>
          </a:p>
          <a:p>
            <a:endParaRPr 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
        <p:nvSpPr>
          <p:cNvPr id="143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95D9CC6-148C-46D2-9043-DA05E945E4AF}" type="slidenum">
              <a:rPr lang="en-US" altLang="en-US"/>
              <a:pPr eaLnBrk="1" hangingPunct="1"/>
              <a:t>17</a:t>
            </a:fld>
            <a:endParaRPr lang="en-US" altLang="en-US"/>
          </a:p>
        </p:txBody>
      </p:sp>
    </p:spTree>
    <p:extLst>
      <p:ext uri="{BB962C8B-B14F-4D97-AF65-F5344CB8AC3E}">
        <p14:creationId xmlns:p14="http://schemas.microsoft.com/office/powerpoint/2010/main" val="2182148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dirty="0" smtClean="0"/>
              <a:t> </a:t>
            </a:r>
            <a:br>
              <a:rPr lang="en-US" altLang="en-US" dirty="0" smtClean="0"/>
            </a:br>
            <a:r>
              <a:rPr lang="en-US" altLang="en-US" dirty="0" smtClean="0"/>
              <a:t/>
            </a:r>
            <a:br>
              <a:rPr lang="en-US" altLang="en-US" dirty="0" smtClean="0"/>
            </a:br>
            <a:r>
              <a:rPr lang="en-US" altLang="en-US" dirty="0" smtClean="0"/>
              <a:t>Situations Leading to Government Failure     </a:t>
            </a:r>
            <a:br>
              <a:rPr lang="en-US" altLang="en-US" dirty="0" smtClean="0"/>
            </a:br>
            <a:r>
              <a:rPr lang="en-US" altLang="en-US" dirty="0" smtClean="0"/>
              <a:t/>
            </a:r>
            <a:br>
              <a:rPr lang="en-US" altLang="en-US" dirty="0" smtClean="0"/>
            </a:br>
            <a:endParaRPr lang="en-US" altLang="en-US" dirty="0" smtClean="0"/>
          </a:p>
        </p:txBody>
      </p:sp>
      <p:sp>
        <p:nvSpPr>
          <p:cNvPr id="15363" name="Content Placeholder 2"/>
          <p:cNvSpPr>
            <a:spLocks noGrp="1"/>
          </p:cNvSpPr>
          <p:nvPr>
            <p:ph idx="1"/>
          </p:nvPr>
        </p:nvSpPr>
        <p:spPr>
          <a:xfrm>
            <a:off x="457200" y="1600200"/>
            <a:ext cx="8686800" cy="4525963"/>
          </a:xfrm>
        </p:spPr>
        <p:txBody>
          <a:bodyPr/>
          <a:lstStyle/>
          <a:p>
            <a:pPr eaLnBrk="1" hangingPunct="1"/>
            <a:r>
              <a:rPr lang="en-US" altLang="en-US" smtClean="0"/>
              <a:t> </a:t>
            </a:r>
          </a:p>
          <a:p>
            <a:pPr eaLnBrk="1" hangingPunct="1"/>
            <a:endParaRPr lang="en-US" altLang="en-US" smtClean="0"/>
          </a:p>
        </p:txBody>
      </p:sp>
      <p:sp>
        <p:nvSpPr>
          <p:cNvPr id="153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CB16D4A-B6FC-411E-9575-09EDD3756A61}" type="slidenum">
              <a:rPr lang="en-US" altLang="en-US"/>
              <a:pPr eaLnBrk="1" hangingPunct="1"/>
              <a:t>18</a:t>
            </a:fld>
            <a:endParaRPr lang="en-US" altLang="en-US"/>
          </a:p>
        </p:txBody>
      </p:sp>
      <p:sp>
        <p:nvSpPr>
          <p:cNvPr id="15365" name="Rectangle 4"/>
          <p:cNvSpPr>
            <a:spLocks noChangeArrowheads="1"/>
          </p:cNvSpPr>
          <p:nvPr/>
        </p:nvSpPr>
        <p:spPr bwMode="auto">
          <a:xfrm>
            <a:off x="533400" y="890588"/>
            <a:ext cx="8001000" cy="467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a:p>
            <a:pPr eaLnBrk="1" hangingPunct="1"/>
            <a:r>
              <a:rPr lang="en-US" altLang="en-US" sz="2800"/>
              <a:t> </a:t>
            </a:r>
          </a:p>
          <a:p>
            <a:pPr eaLnBrk="1" hangingPunct="1"/>
            <a:endParaRPr lang="en-US" altLang="en-US" sz="2800"/>
          </a:p>
          <a:p>
            <a:pPr eaLnBrk="1" hangingPunct="1"/>
            <a:r>
              <a:rPr lang="en-US" altLang="en-US" sz="2800"/>
              <a:t>   1. Is it  hard to see who is hurt and who is helped by the law? </a:t>
            </a:r>
          </a:p>
          <a:p>
            <a:pPr eaLnBrk="1" hangingPunct="1"/>
            <a:endParaRPr lang="en-US" altLang="en-US" sz="2800"/>
          </a:p>
          <a:p>
            <a:pPr eaLnBrk="1" hangingPunct="1"/>
            <a:r>
              <a:rPr lang="en-US" altLang="en-US" sz="2800"/>
              <a:t>   2. Are the benefits concentrated and the costs diffused? (or vice versa) </a:t>
            </a:r>
          </a:p>
          <a:p>
            <a:pPr eaLnBrk="1" hangingPunct="1"/>
            <a:r>
              <a:rPr lang="en-US" altLang="en-US" sz="2800"/>
              <a:t> </a:t>
            </a:r>
          </a:p>
          <a:p>
            <a:pPr eaLnBrk="1" hangingPunct="1"/>
            <a:r>
              <a:rPr lang="en-US" altLang="en-US" sz="2800"/>
              <a:t>  3. Are the benefits short-term and the costs long-term? (or vice versa)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dirty="0" smtClean="0"/>
              <a:t>Law-making  is a market  </a:t>
            </a:r>
            <a:br>
              <a:rPr lang="en-US" altLang="en-US" dirty="0" smtClean="0"/>
            </a:br>
            <a:endParaRPr lang="en-US" altLang="en-US" dirty="0" smtClean="0"/>
          </a:p>
        </p:txBody>
      </p:sp>
      <p:sp>
        <p:nvSpPr>
          <p:cNvPr id="16387" name="Content Placeholder 2"/>
          <p:cNvSpPr>
            <a:spLocks noGrp="1"/>
          </p:cNvSpPr>
          <p:nvPr>
            <p:ph idx="1"/>
          </p:nvPr>
        </p:nvSpPr>
        <p:spPr>
          <a:xfrm>
            <a:off x="457200" y="1371600"/>
            <a:ext cx="8686800" cy="4525963"/>
          </a:xfrm>
        </p:spPr>
        <p:txBody>
          <a:bodyPr/>
          <a:lstStyle/>
          <a:p>
            <a:pPr eaLnBrk="1" hangingPunct="1"/>
            <a:r>
              <a:rPr lang="en-US" altLang="en-US" smtClean="0"/>
              <a:t>  Politicians are trying to sell themselves  and   packages of laws to voters.   </a:t>
            </a:r>
          </a:p>
          <a:p>
            <a:pPr eaLnBrk="1" hangingPunct="1"/>
            <a:endParaRPr lang="en-US" altLang="en-US" smtClean="0"/>
          </a:p>
          <a:p>
            <a:pPr eaLnBrk="1" hangingPunct="1"/>
            <a:r>
              <a:rPr lang="en-US" altLang="en-US" smtClean="0"/>
              <a:t>They compete for votes, and consumers of laws provide them with votes,   campaign contributions, and effort to persuade other people. </a:t>
            </a:r>
          </a:p>
          <a:p>
            <a:pPr eaLnBrk="1" hangingPunct="1"/>
            <a:endParaRPr lang="en-US" altLang="en-US" smtClean="0"/>
          </a:p>
          <a:p>
            <a:pPr eaLnBrk="1" hangingPunct="1"/>
            <a:r>
              <a:rPr lang="en-US" altLang="en-US" smtClean="0"/>
              <a:t>Since politics is a market,   it is subject to market failure.  </a:t>
            </a:r>
          </a:p>
          <a:p>
            <a:pPr eaLnBrk="1" hangingPunct="1"/>
            <a:endParaRPr lang="en-US" altLang="en-US" smtClean="0"/>
          </a:p>
          <a:p>
            <a:pPr eaLnBrk="1" hangingPunct="1"/>
            <a:r>
              <a:rPr lang="en-US" altLang="en-US" smtClean="0"/>
              <a:t>What are the sources of market failure?</a:t>
            </a:r>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2D63D3A-2802-467E-BD8B-DC55D770BE30}" type="slidenum">
              <a:rPr lang="en-US" altLang="en-US"/>
              <a:pPr eaLnBrk="1" hangingPunct="1"/>
              <a:t>19</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85B72B4-F69F-4E6F-ABED-02D47D980394}" type="slidenum">
              <a:rPr lang="en-US" altLang="en-US"/>
              <a:pPr eaLnBrk="1" hangingPunct="1"/>
              <a:t>2</a:t>
            </a:fld>
            <a:endParaRPr lang="en-US" altLang="en-US"/>
          </a:p>
        </p:txBody>
      </p:sp>
      <p:sp>
        <p:nvSpPr>
          <p:cNvPr id="5123" name="Rectangle 2"/>
          <p:cNvSpPr>
            <a:spLocks noGrp="1" noChangeArrowheads="1"/>
          </p:cNvSpPr>
          <p:nvPr>
            <p:ph type="subTitle" idx="1"/>
          </p:nvPr>
        </p:nvSpPr>
        <p:spPr>
          <a:xfrm>
            <a:off x="-304800" y="306388"/>
            <a:ext cx="7721600" cy="5314950"/>
          </a:xfrm>
        </p:spPr>
        <p:txBody>
          <a:bodyPr/>
          <a:lstStyle/>
          <a:p>
            <a:pPr algn="l" eaLnBrk="1" hangingPunct="1"/>
            <a:r>
              <a:rPr lang="en-US" altLang="en-US" dirty="0" smtClean="0">
                <a:latin typeface="+mn-lt"/>
              </a:rPr>
              <a:t>                  </a:t>
            </a:r>
            <a:r>
              <a:rPr lang="en-US" altLang="en-US" dirty="0" smtClean="0"/>
              <a:t>3 - Government   </a:t>
            </a:r>
            <a:r>
              <a:rPr lang="en-US" altLang="en-US" dirty="0"/>
              <a:t>Failure</a:t>
            </a:r>
            <a:endParaRPr lang="en-US" altLang="en-US" b="1" dirty="0" smtClean="0">
              <a:latin typeface="+mn-lt"/>
            </a:endParaRPr>
          </a:p>
          <a:p>
            <a:pPr algn="l" eaLnBrk="1" hangingPunct="1"/>
            <a:r>
              <a:rPr lang="en-US" altLang="en-US" b="1" dirty="0" smtClean="0">
                <a:latin typeface="+mn-lt"/>
              </a:rPr>
              <a:t>  </a:t>
            </a:r>
          </a:p>
          <a:p>
            <a:pPr algn="l" eaLnBrk="1" hangingPunct="1"/>
            <a:r>
              <a:rPr lang="en-US" altLang="en-US" sz="1800" dirty="0" smtClean="0">
                <a:latin typeface="+mn-lt"/>
              </a:rPr>
              <a:t> </a:t>
            </a:r>
          </a:p>
          <a:p>
            <a:pPr algn="l" eaLnBrk="1" hangingPunct="1"/>
            <a:endParaRPr lang="en-US" altLang="en-US" dirty="0" smtClean="0">
              <a:latin typeface="+mn-lt"/>
            </a:endParaRPr>
          </a:p>
          <a:p>
            <a:pPr algn="l" eaLnBrk="1" hangingPunct="1"/>
            <a:r>
              <a:rPr lang="en-US" altLang="en-US" dirty="0" smtClean="0">
                <a:latin typeface="+mn-lt"/>
              </a:rPr>
              <a:t> </a:t>
            </a:r>
          </a:p>
          <a:p>
            <a:pPr algn="l" eaLnBrk="1" hangingPunct="1"/>
            <a:endParaRPr lang="en-US" altLang="en-US" dirty="0" smtClean="0">
              <a:latin typeface="+mn-lt"/>
            </a:endParaRPr>
          </a:p>
          <a:p>
            <a:pPr algn="l" eaLnBrk="1" hangingPunct="1"/>
            <a:endParaRPr lang="en-US" altLang="en-US" dirty="0" smtClean="0">
              <a:latin typeface="+mn-lt"/>
            </a:endParaRPr>
          </a:p>
          <a:p>
            <a:pPr algn="l" eaLnBrk="1" hangingPunct="1"/>
            <a:r>
              <a:rPr lang="en-US" altLang="en-US" dirty="0" smtClean="0">
                <a:latin typeface="+mn-lt"/>
              </a:rPr>
              <a:t>  </a:t>
            </a:r>
          </a:p>
          <a:p>
            <a:pPr algn="l" eaLnBrk="1" hangingPunct="1"/>
            <a:r>
              <a:rPr lang="en-US" sz="900" dirty="0" smtClean="0">
                <a:hlinkClick r:id="rId3"/>
              </a:rPr>
              <a:t>                          https</a:t>
            </a:r>
            <a:r>
              <a:rPr lang="en-US" sz="900" dirty="0">
                <a:hlinkClick r:id="rId3"/>
              </a:rPr>
              <a:t>://en.wikipedia.org/wiki/List_of_places_named_after_Robert_Byrd</a:t>
            </a:r>
            <a:endParaRPr lang="en-US" altLang="en-US" sz="900" dirty="0" smtClean="0"/>
          </a:p>
          <a:p>
            <a:pPr algn="l" eaLnBrk="1" hangingPunct="1"/>
            <a:endParaRPr lang="en-US" altLang="en-US" dirty="0" smtClean="0">
              <a:latin typeface="+mn-lt"/>
            </a:endParaRPr>
          </a:p>
          <a:p>
            <a:pPr eaLnBrk="1" hangingPunct="1"/>
            <a:endParaRPr lang="en-US" altLang="en-US" dirty="0" smtClean="0">
              <a:latin typeface="+mn-lt"/>
            </a:endParaRPr>
          </a:p>
          <a:p>
            <a:pPr eaLnBrk="1" hangingPunct="1"/>
            <a:endParaRPr lang="en-US" altLang="en-US" dirty="0" smtClean="0">
              <a:latin typeface="+mn-lt"/>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657" y="3505200"/>
            <a:ext cx="8893510" cy="149225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dirty="0" smtClean="0"/>
              <a:t>The Original Gerrymander</a:t>
            </a:r>
            <a:br>
              <a:rPr lang="en-US" altLang="en-US" dirty="0" smtClean="0"/>
            </a:br>
            <a:endParaRPr lang="en-US" altLang="en-US" dirty="0" smtClean="0"/>
          </a:p>
        </p:txBody>
      </p:sp>
      <p:sp>
        <p:nvSpPr>
          <p:cNvPr id="21507" name="Content Placeholder 2"/>
          <p:cNvSpPr>
            <a:spLocks noGrp="1"/>
          </p:cNvSpPr>
          <p:nvPr>
            <p:ph idx="1"/>
          </p:nvPr>
        </p:nvSpPr>
        <p:spPr>
          <a:xfrm>
            <a:off x="457200" y="1600200"/>
            <a:ext cx="8686800" cy="4525963"/>
          </a:xfrm>
        </p:spPr>
        <p:txBody>
          <a:bodyPr/>
          <a:lstStyle/>
          <a:p>
            <a:pPr eaLnBrk="1" hangingPunct="1"/>
            <a:r>
              <a:rPr lang="en-US" altLang="en-US" smtClean="0"/>
              <a:t>  lk;</a:t>
            </a:r>
          </a:p>
          <a:p>
            <a:pPr eaLnBrk="1" hangingPunct="1"/>
            <a:endParaRPr lang="en-US" altLang="en-US" smtClean="0"/>
          </a:p>
        </p:txBody>
      </p:sp>
      <p:sp>
        <p:nvSpPr>
          <p:cNvPr id="2150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437C3A1-1148-45F6-8793-640BBFF311D1}" type="slidenum">
              <a:rPr lang="en-US" altLang="en-US"/>
              <a:pPr eaLnBrk="1" hangingPunct="1"/>
              <a:t>20</a:t>
            </a:fld>
            <a:endParaRPr lang="en-US" altLang="en-US"/>
          </a:p>
        </p:txBody>
      </p:sp>
      <p:pic>
        <p:nvPicPr>
          <p:cNvPr id="21509" name="Picture 5" descr="C:\_G406_Regulation_Office\chapters\03-government\fig03GERRYMAN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657350"/>
            <a:ext cx="6934200" cy="520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dirty="0" smtClean="0"/>
              <a:t>Mr. Gerry’s Descendants</a:t>
            </a:r>
          </a:p>
        </p:txBody>
      </p:sp>
      <p:sp>
        <p:nvSpPr>
          <p:cNvPr id="22531" name="Content Placeholder 2"/>
          <p:cNvSpPr>
            <a:spLocks noGrp="1"/>
          </p:cNvSpPr>
          <p:nvPr>
            <p:ph idx="1"/>
          </p:nvPr>
        </p:nvSpPr>
        <p:spPr>
          <a:xfrm>
            <a:off x="457200" y="1600200"/>
            <a:ext cx="8686800" cy="4525963"/>
          </a:xfrm>
        </p:spPr>
        <p:txBody>
          <a:bodyPr/>
          <a:lstStyle/>
          <a:p>
            <a:pPr eaLnBrk="1" hangingPunct="1"/>
            <a:r>
              <a:rPr lang="en-US" altLang="en-US" smtClean="0"/>
              <a:t> </a:t>
            </a:r>
          </a:p>
          <a:p>
            <a:pPr eaLnBrk="1" hangingPunct="1"/>
            <a:endParaRPr lang="en-US" altLang="en-US" smtClean="0"/>
          </a:p>
        </p:txBody>
      </p:sp>
      <p:sp>
        <p:nvSpPr>
          <p:cNvPr id="2253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5370142-B72B-4372-8263-8B5350EB9CBA}" type="slidenum">
              <a:rPr lang="en-US" altLang="en-US"/>
              <a:pPr eaLnBrk="1" hangingPunct="1"/>
              <a:t>21</a:t>
            </a:fld>
            <a:endParaRPr lang="en-US" altLang="en-US"/>
          </a:p>
        </p:txBody>
      </p:sp>
      <p:pic>
        <p:nvPicPr>
          <p:cNvPr id="2" name="Picture 1"/>
          <p:cNvPicPr>
            <a:picLocks noChangeAspect="1"/>
          </p:cNvPicPr>
          <p:nvPr/>
        </p:nvPicPr>
        <p:blipFill>
          <a:blip r:embed="rId3"/>
          <a:stretch>
            <a:fillRect/>
          </a:stretch>
        </p:blipFill>
        <p:spPr>
          <a:xfrm>
            <a:off x="685800" y="1600200"/>
            <a:ext cx="7391400" cy="5091358"/>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dirty="0" smtClean="0"/>
              <a:t>Congressional Districts</a:t>
            </a:r>
            <a:br>
              <a:rPr lang="en-US" altLang="en-US" dirty="0" smtClean="0"/>
            </a:br>
            <a:endParaRPr lang="en-US" altLang="en-US" dirty="0" smtClean="0"/>
          </a:p>
        </p:txBody>
      </p:sp>
      <p:sp>
        <p:nvSpPr>
          <p:cNvPr id="23555" name="Content Placeholder 2"/>
          <p:cNvSpPr>
            <a:spLocks noGrp="1"/>
          </p:cNvSpPr>
          <p:nvPr>
            <p:ph idx="1"/>
          </p:nvPr>
        </p:nvSpPr>
        <p:spPr>
          <a:xfrm>
            <a:off x="457200" y="1600200"/>
            <a:ext cx="8686800" cy="4525963"/>
          </a:xfrm>
        </p:spPr>
        <p:txBody>
          <a:bodyPr/>
          <a:lstStyle/>
          <a:p>
            <a:pPr eaLnBrk="1" hangingPunct="1"/>
            <a:endParaRPr lang="en-US" altLang="en-US" smtClean="0"/>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BE74481-A194-4297-87E7-DAFF181963CF}" type="slidenum">
              <a:rPr lang="en-US" altLang="en-US"/>
              <a:pPr eaLnBrk="1" hangingPunct="1"/>
              <a:t>22</a:t>
            </a:fld>
            <a:endParaRPr lang="en-US" altLang="en-US"/>
          </a:p>
        </p:txBody>
      </p:sp>
      <p:pic>
        <p:nvPicPr>
          <p:cNvPr id="23557" name="Picture 5" descr="C:\_G406_Regulation_Office\chapters\03-government\fig03c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1795463"/>
            <a:ext cx="5029200" cy="482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dirty="0" smtClean="0"/>
              <a:t>Regulatory Capture </a:t>
            </a:r>
            <a:br>
              <a:rPr lang="en-US" altLang="en-US" dirty="0" smtClean="0"/>
            </a:br>
            <a:endParaRPr lang="en-US" altLang="en-US" dirty="0" smtClean="0"/>
          </a:p>
        </p:txBody>
      </p:sp>
      <p:sp>
        <p:nvSpPr>
          <p:cNvPr id="24579" name="Content Placeholder 2"/>
          <p:cNvSpPr>
            <a:spLocks noGrp="1"/>
          </p:cNvSpPr>
          <p:nvPr>
            <p:ph idx="1"/>
          </p:nvPr>
        </p:nvSpPr>
        <p:spPr>
          <a:xfrm>
            <a:off x="0" y="1447800"/>
            <a:ext cx="9144000" cy="4525963"/>
          </a:xfrm>
        </p:spPr>
        <p:txBody>
          <a:bodyPr/>
          <a:lstStyle/>
          <a:p>
            <a:pPr eaLnBrk="1" hangingPunct="1"/>
            <a:r>
              <a:rPr lang="en-US" altLang="en-US" dirty="0" smtClean="0"/>
              <a:t>    	It can happen  that a government agency  intended to regulate an industry to protect consumers becomes,  controlled by the very industry it is meant to regulate:    </a:t>
            </a:r>
            <a:r>
              <a:rPr lang="en-US" altLang="en-US" b="1" smtClean="0"/>
              <a:t>regulatory capture.</a:t>
            </a:r>
            <a:endParaRPr lang="en-US" altLang="en-US" b="1" dirty="0" smtClean="0"/>
          </a:p>
          <a:p>
            <a:pPr eaLnBrk="1" hangingPunct="1"/>
            <a:r>
              <a:rPr lang="en-US" altLang="en-US" dirty="0" smtClean="0"/>
              <a:t>  The standard example is the Interstate Commerce Commission, set up in 1887 and abolished in 1995.</a:t>
            </a:r>
          </a:p>
          <a:p>
            <a:pPr eaLnBrk="1" hangingPunct="1"/>
            <a:r>
              <a:rPr lang="en-US" altLang="en-US" dirty="0" smtClean="0"/>
              <a:t> The Interstate Commerce Commission was established to keep railroad shipping prices low, but it became an agency to protect railroads from competition from each other and trucks. </a:t>
            </a:r>
          </a:p>
          <a:p>
            <a:pPr eaLnBrk="1" hangingPunct="1"/>
            <a:r>
              <a:rPr lang="en-US" altLang="en-US" dirty="0" smtClean="0"/>
              <a:t>  </a:t>
            </a:r>
          </a:p>
          <a:p>
            <a:pPr eaLnBrk="1" hangingPunct="1"/>
            <a:r>
              <a:rPr lang="en-US" altLang="en-US" dirty="0" smtClean="0"/>
              <a:t> </a:t>
            </a:r>
          </a:p>
          <a:p>
            <a:pPr eaLnBrk="1" hangingPunct="1"/>
            <a:r>
              <a:rPr lang="en-US" altLang="en-US" dirty="0" smtClean="0"/>
              <a:t> </a:t>
            </a:r>
          </a:p>
          <a:p>
            <a:pPr eaLnBrk="1" hangingPunct="1"/>
            <a:r>
              <a:rPr lang="en-US" altLang="en-US" dirty="0" smtClean="0"/>
              <a:t> </a:t>
            </a:r>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9190DA0-5C1A-4282-BF4B-53D53C64F1EA}" type="slidenum">
              <a:rPr lang="en-US" altLang="en-US"/>
              <a:pPr eaLnBrk="1" hangingPunct="1"/>
              <a:t>23</a:t>
            </a:fld>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dirty="0" smtClean="0">
                <a:hlinkClick r:id="rId3"/>
              </a:rPr>
              <a:t>The Louisiana Coffin Cartel </a:t>
            </a:r>
            <a:br>
              <a:rPr lang="en-US" altLang="en-US" dirty="0" smtClean="0">
                <a:hlinkClick r:id="rId3"/>
              </a:rPr>
            </a:br>
            <a:endParaRPr lang="en-US" altLang="en-US" dirty="0" smtClean="0"/>
          </a:p>
        </p:txBody>
      </p:sp>
      <p:sp>
        <p:nvSpPr>
          <p:cNvPr id="25603" name="Content Placeholder 2"/>
          <p:cNvSpPr>
            <a:spLocks noGrp="1"/>
          </p:cNvSpPr>
          <p:nvPr>
            <p:ph idx="1"/>
          </p:nvPr>
        </p:nvSpPr>
        <p:spPr>
          <a:xfrm>
            <a:off x="469900" y="1752600"/>
            <a:ext cx="8686800" cy="4525963"/>
          </a:xfrm>
        </p:spPr>
        <p:txBody>
          <a:bodyPr/>
          <a:lstStyle/>
          <a:p>
            <a:pPr eaLnBrk="1" hangingPunct="1"/>
            <a:r>
              <a:rPr lang="en-US" altLang="en-US" dirty="0" smtClean="0"/>
              <a:t>   After Hurricane Katrina's damage, the 38-member Saint Joseph Abbey in  Louisiana decided to make and sell coffins to support themselves. </a:t>
            </a:r>
          </a:p>
          <a:p>
            <a:pPr eaLnBrk="1" hangingPunct="1"/>
            <a:r>
              <a:rPr lang="en-US" altLang="en-US" dirty="0" smtClean="0"/>
              <a:t>  The Louisiana State Board of Embalmers and Funeral Directors told them not to.</a:t>
            </a:r>
          </a:p>
          <a:p>
            <a:pPr eaLnBrk="1" hangingPunct="1"/>
            <a:endParaRPr lang="en-US" altLang="en-US" dirty="0" smtClean="0"/>
          </a:p>
          <a:p>
            <a:pPr eaLnBrk="1" hangingPunct="1"/>
            <a:endParaRPr lang="en-US" altLang="en-US" dirty="0" smtClean="0"/>
          </a:p>
          <a:p>
            <a:pPr eaLnBrk="1" hangingPunct="1"/>
            <a:r>
              <a:rPr lang="en-US" altLang="en-US" dirty="0" smtClean="0"/>
              <a:t>The monks</a:t>
            </a:r>
            <a:r>
              <a:rPr lang="en-US" altLang="en-US" dirty="0" smtClean="0">
                <a:hlinkClick r:id="rId4"/>
              </a:rPr>
              <a:t> won</a:t>
            </a:r>
            <a:r>
              <a:rPr lang="en-US" altLang="en-US" dirty="0" smtClean="0"/>
              <a:t>.</a:t>
            </a:r>
          </a:p>
          <a:p>
            <a:pPr eaLnBrk="1" hangingPunct="1"/>
            <a:endParaRPr lang="en-US" altLang="en-US" dirty="0" smtClean="0"/>
          </a:p>
          <a:p>
            <a:pPr eaLnBrk="1" hangingPunct="1"/>
            <a:endParaRPr lang="en-US" altLang="en-US" dirty="0" smtClean="0"/>
          </a:p>
          <a:p>
            <a:pPr eaLnBrk="1" hangingPunct="1"/>
            <a:r>
              <a:rPr lang="en-US" altLang="en-US" dirty="0" smtClean="0"/>
              <a:t> </a:t>
            </a:r>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2AEF498-5AF8-4AE8-A541-70791AF1148A}" type="slidenum">
              <a:rPr lang="en-US" altLang="en-US"/>
              <a:pPr eaLnBrk="1" hangingPunct="1"/>
              <a:t>24</a:t>
            </a:fld>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dirty="0" smtClean="0"/>
              <a:t>The Oklahoma </a:t>
            </a:r>
            <a:r>
              <a:rPr lang="en-US" altLang="en-US" dirty="0" smtClean="0">
                <a:hlinkClick r:id="rId3"/>
              </a:rPr>
              <a:t> Court</a:t>
            </a:r>
            <a:r>
              <a:rPr lang="en-US" altLang="en-US" dirty="0" smtClean="0"/>
              <a:t>.</a:t>
            </a:r>
            <a:br>
              <a:rPr lang="en-US" altLang="en-US" dirty="0" smtClean="0"/>
            </a:br>
            <a:endParaRPr lang="en-US" altLang="en-US" dirty="0" smtClean="0"/>
          </a:p>
        </p:txBody>
      </p:sp>
      <p:sp>
        <p:nvSpPr>
          <p:cNvPr id="26627" name="Content Placeholder 2"/>
          <p:cNvSpPr>
            <a:spLocks noGrp="1"/>
          </p:cNvSpPr>
          <p:nvPr>
            <p:ph idx="1"/>
          </p:nvPr>
        </p:nvSpPr>
        <p:spPr>
          <a:xfrm>
            <a:off x="457200" y="1600200"/>
            <a:ext cx="8686800" cy="4525963"/>
          </a:xfrm>
        </p:spPr>
        <p:txBody>
          <a:bodyPr/>
          <a:lstStyle/>
          <a:p>
            <a:pPr eaLnBrk="1" hangingPunct="1"/>
            <a:r>
              <a:rPr lang="en-US" altLang="en-US" dirty="0" smtClean="0"/>
              <a:t>The judge said that if courts struck down special-interest laws, then: </a:t>
            </a:r>
          </a:p>
          <a:p>
            <a:pPr eaLnBrk="1" hangingPunct="1"/>
            <a:r>
              <a:rPr lang="en-US" altLang="en-US" dirty="0" smtClean="0"/>
              <a:t> ``besides the threat to all licensed professions such as doctors, teachers, accountants, plumbers, electricians, and lawyers,…  every piece of legislation in six states aiming to protect or favor one industry or business over another in the hopes of luring jobs to that state would be in danger. While the creation of such a libertarian paradise may be a worthy goal</a:t>
            </a:r>
            <a:r>
              <a:rPr lang="en-US" altLang="en-US" b="1" dirty="0" smtClean="0"/>
              <a:t>, Plaintiffs must turn to the Oklahoma electorate for its institution, not us.'</a:t>
            </a:r>
            <a:r>
              <a:rPr lang="en-US" altLang="en-US" dirty="0" smtClean="0"/>
              <a:t>' </a:t>
            </a:r>
          </a:p>
          <a:p>
            <a:pPr eaLnBrk="1" hangingPunct="1"/>
            <a:r>
              <a:rPr lang="en-US" altLang="en-US" dirty="0" smtClean="0"/>
              <a:t> </a:t>
            </a:r>
          </a:p>
          <a:p>
            <a:pPr eaLnBrk="1" hangingPunct="1"/>
            <a:endParaRPr lang="en-US" altLang="en-US" dirty="0" smtClean="0"/>
          </a:p>
          <a:p>
            <a:pPr eaLnBrk="1" hangingPunct="1"/>
            <a:r>
              <a:rPr lang="en-US" altLang="en-US" dirty="0" smtClean="0"/>
              <a:t>  </a:t>
            </a:r>
          </a:p>
          <a:p>
            <a:pPr eaLnBrk="1" hangingPunct="1"/>
            <a:endParaRPr lang="en-US" altLang="en-US" dirty="0" smtClean="0"/>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D2EF2D6-74EA-43BB-BAD5-CB77CA76916A}" type="slidenum">
              <a:rPr lang="en-US" altLang="en-US"/>
              <a:pPr eaLnBrk="1" hangingPunct="1"/>
              <a:t>25</a:t>
            </a:fld>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3020" y="365760"/>
            <a:ext cx="9144000" cy="1143000"/>
          </a:xfrm>
        </p:spPr>
        <p:txBody>
          <a:bodyPr/>
          <a:lstStyle/>
          <a:p>
            <a:pPr eaLnBrk="1" hangingPunct="1"/>
            <a:r>
              <a:rPr lang="en-US" altLang="en-US" dirty="0" err="1" smtClean="0"/>
              <a:t>Rentseeking</a:t>
            </a:r>
            <a:r>
              <a:rPr lang="en-US" altLang="en-US" dirty="0" smtClean="0"/>
              <a:t> Costs </a:t>
            </a:r>
            <a:br>
              <a:rPr lang="en-US" altLang="en-US" dirty="0" smtClean="0"/>
            </a:br>
            <a:endParaRPr lang="en-US" altLang="en-US" dirty="0" smtClean="0"/>
          </a:p>
        </p:txBody>
      </p:sp>
      <p:sp>
        <p:nvSpPr>
          <p:cNvPr id="27651" name="Content Placeholder 2"/>
          <p:cNvSpPr>
            <a:spLocks noGrp="1"/>
          </p:cNvSpPr>
          <p:nvPr>
            <p:ph idx="1"/>
          </p:nvPr>
        </p:nvSpPr>
        <p:spPr>
          <a:xfrm>
            <a:off x="482600" y="1524000"/>
            <a:ext cx="8686800" cy="4525963"/>
          </a:xfrm>
        </p:spPr>
        <p:txBody>
          <a:bodyPr/>
          <a:lstStyle/>
          <a:p>
            <a:pPr eaLnBrk="1" hangingPunct="1"/>
            <a:r>
              <a:rPr lang="en-US" altLang="en-US" dirty="0" smtClean="0"/>
              <a:t>    Rational ignorance leads to another  source of surplus reduction besides bad legislation: </a:t>
            </a:r>
            <a:r>
              <a:rPr lang="en-US" altLang="en-US" dirty="0" err="1" smtClean="0"/>
              <a:t>rentseeking</a:t>
            </a:r>
            <a:r>
              <a:rPr lang="en-US" altLang="en-US" dirty="0" smtClean="0"/>
              <a:t> costs.  </a:t>
            </a:r>
          </a:p>
          <a:p>
            <a:pPr eaLnBrk="1" hangingPunct="1"/>
            <a:r>
              <a:rPr lang="en-US" altLang="en-US" dirty="0" smtClean="0"/>
              <a:t>    Not only does the legislative process result in surplus-reducing regulations: it does so at a cost.</a:t>
            </a:r>
          </a:p>
          <a:p>
            <a:pPr eaLnBrk="1" hangingPunct="1"/>
            <a:endParaRPr lang="en-US" altLang="en-US" dirty="0" smtClean="0"/>
          </a:p>
          <a:p>
            <a:pPr eaLnBrk="1" hangingPunct="1"/>
            <a:r>
              <a:rPr lang="en-US" altLang="en-US" dirty="0" smtClean="0"/>
              <a:t> The cost includes the lobbying costs   to obtain   regulations  (proactive </a:t>
            </a:r>
            <a:r>
              <a:rPr lang="en-US" altLang="en-US" dirty="0" err="1" smtClean="0"/>
              <a:t>rentseeking</a:t>
            </a:r>
            <a:r>
              <a:rPr lang="en-US" altLang="en-US" dirty="0" smtClean="0"/>
              <a:t> costs)  and the lobbying costs incurred to prevent regulations (defensive </a:t>
            </a:r>
            <a:r>
              <a:rPr lang="en-US" altLang="en-US" dirty="0" err="1" smtClean="0"/>
              <a:t>rentseeking</a:t>
            </a:r>
            <a:r>
              <a:rPr lang="en-US" altLang="en-US" dirty="0" smtClean="0"/>
              <a:t> costs).</a:t>
            </a:r>
          </a:p>
          <a:p>
            <a:pPr eaLnBrk="1" hangingPunct="1"/>
            <a:endParaRPr lang="en-US" altLang="en-US" dirty="0" smtClean="0"/>
          </a:p>
          <a:p>
            <a:pPr eaLnBrk="1" hangingPunct="1"/>
            <a:endParaRPr lang="en-US" altLang="en-US" dirty="0" smtClean="0"/>
          </a:p>
          <a:p>
            <a:pPr eaLnBrk="1" hangingPunct="1"/>
            <a:r>
              <a:rPr lang="en-US" altLang="en-US" dirty="0" smtClean="0"/>
              <a:t> </a:t>
            </a:r>
          </a:p>
        </p:txBody>
      </p:sp>
      <p:sp>
        <p:nvSpPr>
          <p:cNvPr id="2765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79CD03E-2323-4AB6-8369-8506DA0B1F71}" type="slidenum">
              <a:rPr lang="en-US" altLang="en-US"/>
              <a:pPr eaLnBrk="1" hangingPunct="1"/>
              <a:t>26</a:t>
            </a:fld>
            <a:endParaRPr lang="en-US"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0" y="381000"/>
            <a:ext cx="9144000" cy="1143000"/>
          </a:xfrm>
        </p:spPr>
        <p:txBody>
          <a:bodyPr/>
          <a:lstStyle/>
          <a:p>
            <a:pPr eaLnBrk="1" hangingPunct="1"/>
            <a:r>
              <a:rPr lang="en-US" altLang="en-US" dirty="0" smtClean="0"/>
              <a:t>Costs from Disguises</a:t>
            </a:r>
            <a:br>
              <a:rPr lang="en-US" altLang="en-US" dirty="0" smtClean="0"/>
            </a:br>
            <a:endParaRPr lang="en-US" altLang="en-US" dirty="0" smtClean="0"/>
          </a:p>
        </p:txBody>
      </p:sp>
      <p:sp>
        <p:nvSpPr>
          <p:cNvPr id="29699" name="Content Placeholder 2"/>
          <p:cNvSpPr>
            <a:spLocks noGrp="1"/>
          </p:cNvSpPr>
          <p:nvPr>
            <p:ph idx="1"/>
          </p:nvPr>
        </p:nvSpPr>
        <p:spPr>
          <a:xfrm>
            <a:off x="487680" y="1371600"/>
            <a:ext cx="8686800" cy="4525963"/>
          </a:xfrm>
        </p:spPr>
        <p:txBody>
          <a:bodyPr/>
          <a:lstStyle/>
          <a:p>
            <a:pPr eaLnBrk="1" hangingPunct="1"/>
            <a:r>
              <a:rPr lang="en-US" altLang="en-US" dirty="0" smtClean="0"/>
              <a:t>  Another cost is the cost of disguising regulations so that the losers will not overcome their rational ignorance.</a:t>
            </a:r>
          </a:p>
          <a:p>
            <a:pPr eaLnBrk="1" hangingPunct="1"/>
            <a:endParaRPr lang="en-US" altLang="en-US" dirty="0" smtClean="0"/>
          </a:p>
          <a:p>
            <a:pPr eaLnBrk="1" hangingPunct="1"/>
            <a:r>
              <a:rPr lang="en-US" altLang="en-US" dirty="0" smtClean="0"/>
              <a:t> A small part of this is the care given to the wording and explanation of regulations so as to mislead the public as to their costs and benefits.</a:t>
            </a:r>
          </a:p>
          <a:p>
            <a:pPr eaLnBrk="1" hangingPunct="1"/>
            <a:endParaRPr lang="en-US" altLang="en-US" dirty="0" smtClean="0"/>
          </a:p>
          <a:p>
            <a:pPr eaLnBrk="1" hangingPunct="1"/>
            <a:r>
              <a:rPr lang="en-US" altLang="en-US" dirty="0" smtClean="0"/>
              <a:t> The bigger part, however, is the need to actually change the form of the regulation to disguise its effect.</a:t>
            </a:r>
          </a:p>
          <a:p>
            <a:pPr eaLnBrk="1" hangingPunct="1"/>
            <a:endParaRPr lang="en-US" altLang="en-US" dirty="0" smtClean="0"/>
          </a:p>
          <a:p>
            <a:pPr eaLnBrk="1" hangingPunct="1"/>
            <a:endParaRPr lang="en-US" altLang="en-US" dirty="0" smtClean="0"/>
          </a:p>
        </p:txBody>
      </p:sp>
      <p:sp>
        <p:nvSpPr>
          <p:cNvPr id="297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507C8FF-BBC9-4CB4-AAB4-DB4ED4FDD066}" type="slidenum">
              <a:rPr lang="en-US" altLang="en-US"/>
              <a:pPr eaLnBrk="1" hangingPunct="1"/>
              <a:t>27</a:t>
            </a:fld>
            <a:endParaRPr lang="en-US"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B8AF311-4655-4CF2-90DC-516FC2F908B9}" type="slidenum">
              <a:rPr lang="en-US" altLang="en-US"/>
              <a:pPr eaLnBrk="1" hangingPunct="1"/>
              <a:t>28</a:t>
            </a:fld>
            <a:endParaRPr lang="en-US" altLang="en-US"/>
          </a:p>
        </p:txBody>
      </p:sp>
      <p:sp>
        <p:nvSpPr>
          <p:cNvPr id="6147" name="Rectangle 2"/>
          <p:cNvSpPr>
            <a:spLocks noGrp="1" noChangeArrowheads="1"/>
          </p:cNvSpPr>
          <p:nvPr>
            <p:ph type="subTitle" idx="1"/>
          </p:nvPr>
        </p:nvSpPr>
        <p:spPr>
          <a:xfrm>
            <a:off x="533400" y="152400"/>
            <a:ext cx="7721600" cy="5314950"/>
          </a:xfrm>
        </p:spPr>
        <p:txBody>
          <a:bodyPr/>
          <a:lstStyle/>
          <a:p>
            <a:pPr eaLnBrk="1" hangingPunct="1"/>
            <a:r>
              <a:rPr lang="en-US" altLang="en-US" sz="4800" dirty="0" smtClean="0"/>
              <a:t> Idea of the Day</a:t>
            </a:r>
            <a:endParaRPr lang="en-US" altLang="en-US" sz="4800" dirty="0"/>
          </a:p>
          <a:p>
            <a:pPr algn="l" eaLnBrk="1" hangingPunct="1"/>
            <a:endParaRPr lang="en-US" altLang="en-US" dirty="0"/>
          </a:p>
          <a:p>
            <a:pPr algn="l" eaLnBrk="1" hangingPunct="1"/>
            <a:endParaRPr lang="en-US" altLang="en-US" dirty="0" smtClean="0"/>
          </a:p>
          <a:p>
            <a:pPr eaLnBrk="1" hangingPunct="1"/>
            <a:r>
              <a:rPr lang="en-US" altLang="en-US" sz="5400" dirty="0" smtClean="0"/>
              <a:t>Think of the government as a group of people, each one with </a:t>
            </a:r>
            <a:r>
              <a:rPr lang="en-US" altLang="en-US" sz="5400" dirty="0"/>
              <a:t>his  own </a:t>
            </a:r>
            <a:r>
              <a:rPr lang="en-US" altLang="en-US" sz="5400" dirty="0" smtClean="0"/>
              <a:t>objective.</a:t>
            </a:r>
          </a:p>
          <a:p>
            <a:pPr eaLnBrk="1" hangingPunct="1"/>
            <a:endParaRPr lang="en-US" altLang="en-US" dirty="0" smtClean="0"/>
          </a:p>
        </p:txBody>
      </p:sp>
    </p:spTree>
    <p:extLst>
      <p:ext uri="{BB962C8B-B14F-4D97-AF65-F5344CB8AC3E}">
        <p14:creationId xmlns:p14="http://schemas.microsoft.com/office/powerpoint/2010/main" val="35845441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dirty="0" smtClean="0"/>
              <a:t>Schumpeter: Rational Ignorance</a:t>
            </a:r>
            <a:br>
              <a:rPr lang="en-US" altLang="en-US" dirty="0" smtClean="0"/>
            </a:br>
            <a:endParaRPr lang="en-US" altLang="en-US" dirty="0" smtClean="0"/>
          </a:p>
        </p:txBody>
      </p:sp>
      <p:sp>
        <p:nvSpPr>
          <p:cNvPr id="28675" name="Content Placeholder 2"/>
          <p:cNvSpPr>
            <a:spLocks noGrp="1"/>
          </p:cNvSpPr>
          <p:nvPr>
            <p:ph idx="1"/>
          </p:nvPr>
        </p:nvSpPr>
        <p:spPr>
          <a:xfrm>
            <a:off x="415636" y="1676400"/>
            <a:ext cx="8686800" cy="4525963"/>
          </a:xfrm>
        </p:spPr>
        <p:txBody>
          <a:bodyPr/>
          <a:lstStyle/>
          <a:p>
            <a:pPr eaLnBrk="1" hangingPunct="1"/>
            <a:r>
              <a:rPr lang="en-US" altLang="en-US" dirty="0" smtClean="0"/>
              <a:t>		“Political questions take their place in the psychic economy of the citizen with </a:t>
            </a:r>
            <a:r>
              <a:rPr lang="en-US" altLang="en-US" i="1" dirty="0" smtClean="0"/>
              <a:t>leisure-hour interests that have not attained the rank of hobbies </a:t>
            </a:r>
            <a:r>
              <a:rPr lang="en-US" altLang="en-US" dirty="0" smtClean="0"/>
              <a:t>and with the subjects of irresponsible conversation.</a:t>
            </a:r>
          </a:p>
          <a:p>
            <a:pPr eaLnBrk="1" hangingPunct="1"/>
            <a:endParaRPr lang="en-US" altLang="en-US" dirty="0" smtClean="0">
              <a:solidFill>
                <a:srgbClr val="FF0000"/>
              </a:solidFill>
            </a:endParaRPr>
          </a:p>
          <a:p>
            <a:pPr eaLnBrk="1" hangingPunct="1"/>
            <a:r>
              <a:rPr lang="en-US" altLang="en-US" dirty="0" smtClean="0">
                <a:solidFill>
                  <a:srgbClr val="FF0000"/>
                </a:solidFill>
              </a:rPr>
              <a:t>These things seem so far off; they are not at all like a business proposition;</a:t>
            </a:r>
          </a:p>
          <a:p>
            <a:pPr eaLnBrk="1" hangingPunct="1"/>
            <a:r>
              <a:rPr lang="en-US" altLang="en-US" dirty="0" smtClean="0">
                <a:solidFill>
                  <a:srgbClr val="FF0000"/>
                </a:solidFill>
              </a:rPr>
              <a:t>dangers may not materialize and may not prove so very serious;</a:t>
            </a:r>
          </a:p>
          <a:p>
            <a:pPr eaLnBrk="1" hangingPunct="1"/>
            <a:r>
              <a:rPr lang="en-US" altLang="en-US" dirty="0" smtClean="0">
                <a:solidFill>
                  <a:srgbClr val="FF0000"/>
                </a:solidFill>
              </a:rPr>
              <a:t>one feels oneself in a  fictitious world.”</a:t>
            </a:r>
          </a:p>
        </p:txBody>
      </p:sp>
      <p:sp>
        <p:nvSpPr>
          <p:cNvPr id="286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0E46536-2A13-4829-9FFE-75760352FF02}" type="slidenum">
              <a:rPr lang="en-US" altLang="en-US"/>
              <a:pPr eaLnBrk="1" hangingPunct="1"/>
              <a:t>29</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dirty="0" smtClean="0"/>
              <a:t> Government as a Solution to Market Failure</a:t>
            </a:r>
          </a:p>
        </p:txBody>
      </p:sp>
      <p:sp>
        <p:nvSpPr>
          <p:cNvPr id="6147" name="Content Placeholder 2"/>
          <p:cNvSpPr>
            <a:spLocks noGrp="1"/>
          </p:cNvSpPr>
          <p:nvPr>
            <p:ph idx="1"/>
          </p:nvPr>
        </p:nvSpPr>
        <p:spPr>
          <a:xfrm>
            <a:off x="0" y="1600200"/>
            <a:ext cx="9144000" cy="4525963"/>
          </a:xfrm>
        </p:spPr>
        <p:txBody>
          <a:bodyPr/>
          <a:lstStyle/>
          <a:p>
            <a:pPr eaLnBrk="1" hangingPunct="1"/>
            <a:r>
              <a:rPr lang="en-US" altLang="en-US" dirty="0" smtClean="0">
                <a:latin typeface="+mn-lt"/>
              </a:rPr>
              <a:t>     It is not enough to analyze a problem and say:  </a:t>
            </a:r>
          </a:p>
          <a:p>
            <a:pPr eaLnBrk="1" hangingPunct="1"/>
            <a:r>
              <a:rPr lang="en-US" altLang="en-US" dirty="0" smtClean="0">
                <a:latin typeface="+mn-lt"/>
              </a:rPr>
              <a:t>“</a:t>
            </a:r>
            <a:r>
              <a:rPr lang="en-US" altLang="en-US" dirty="0" smtClean="0"/>
              <a:t>There’s market failure. I</a:t>
            </a:r>
            <a:r>
              <a:rPr lang="en-US" altLang="en-US" dirty="0" smtClean="0">
                <a:latin typeface="+mn-lt"/>
              </a:rPr>
              <a:t>f the government passes a law changing the quantity traded to X then surplus will be maximized.” </a:t>
            </a:r>
          </a:p>
          <a:p>
            <a:pPr eaLnBrk="1" hangingPunct="1"/>
            <a:endParaRPr lang="en-US" altLang="en-US" dirty="0" smtClean="0">
              <a:latin typeface="+mn-lt"/>
            </a:endParaRPr>
          </a:p>
          <a:p>
            <a:pPr eaLnBrk="1" hangingPunct="1"/>
            <a:r>
              <a:rPr lang="en-US" altLang="en-US" dirty="0"/>
              <a:t> </a:t>
            </a:r>
            <a:r>
              <a:rPr lang="en-US" altLang="en-US" dirty="0" smtClean="0"/>
              <a:t>   </a:t>
            </a:r>
            <a:r>
              <a:rPr lang="en-US" altLang="en-US" dirty="0" smtClean="0">
                <a:latin typeface="+mn-lt"/>
              </a:rPr>
              <a:t>The government might fail too. </a:t>
            </a:r>
          </a:p>
          <a:p>
            <a:pPr eaLnBrk="1" hangingPunct="1"/>
            <a:r>
              <a:rPr lang="en-US" altLang="en-US" dirty="0"/>
              <a:t> </a:t>
            </a:r>
            <a:r>
              <a:rPr lang="en-US" altLang="en-US" dirty="0" smtClean="0"/>
              <a:t>   If you say, “Fix it!”, it might do the wrong thing,     accidentally or on purpose. </a:t>
            </a:r>
            <a:endParaRPr lang="en-US" altLang="en-US" dirty="0"/>
          </a:p>
          <a:p>
            <a:pPr eaLnBrk="1" hangingPunct="1"/>
            <a:endParaRPr lang="en-US" altLang="en-US" dirty="0" smtClean="0">
              <a:latin typeface="+mn-lt"/>
            </a:endParaRPr>
          </a:p>
          <a:p>
            <a:pPr eaLnBrk="1" hangingPunct="1"/>
            <a:r>
              <a:rPr lang="en-US" altLang="en-US" dirty="0" smtClean="0"/>
              <a:t> </a:t>
            </a:r>
            <a:endParaRPr lang="en-US" altLang="en-US" b="1" dirty="0" smtClean="0">
              <a:latin typeface="+mn-lt"/>
            </a:endParaRP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D416097-B59E-4700-AF18-9B991B0B124A}" type="slidenum">
              <a:rPr lang="en-US" altLang="en-US"/>
              <a:pPr eaLnBrk="1" hangingPunct="1"/>
              <a:t>3</a:t>
            </a:fld>
            <a:endParaRPr lang="en-US" altLang="en-US"/>
          </a:p>
        </p:txBody>
      </p:sp>
    </p:spTree>
    <p:extLst>
      <p:ext uri="{BB962C8B-B14F-4D97-AF65-F5344CB8AC3E}">
        <p14:creationId xmlns:p14="http://schemas.microsoft.com/office/powerpoint/2010/main" val="20181881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altLang="en-US" dirty="0" smtClean="0"/>
              <a:t>Government Failure: Poor Performance</a:t>
            </a:r>
          </a:p>
        </p:txBody>
      </p:sp>
      <p:sp>
        <p:nvSpPr>
          <p:cNvPr id="30723" name="Content Placeholder 2"/>
          <p:cNvSpPr>
            <a:spLocks noGrp="1"/>
          </p:cNvSpPr>
          <p:nvPr>
            <p:ph idx="1"/>
          </p:nvPr>
        </p:nvSpPr>
        <p:spPr>
          <a:xfrm>
            <a:off x="457200" y="1600200"/>
            <a:ext cx="8686800" cy="4525963"/>
          </a:xfrm>
        </p:spPr>
        <p:txBody>
          <a:bodyPr/>
          <a:lstStyle/>
          <a:p>
            <a:pPr eaLnBrk="1" hangingPunct="1"/>
            <a:r>
              <a:rPr lang="en-US" altLang="en-US" dirty="0" smtClean="0"/>
              <a:t> Since the costs and benefits of government actions flow to third parties there is little incentive for the </a:t>
            </a:r>
            <a:r>
              <a:rPr lang="en-US" altLang="en-US" dirty="0" err="1" smtClean="0"/>
              <a:t>decisionmakers</a:t>
            </a:r>
            <a:r>
              <a:rPr lang="en-US" altLang="en-US" dirty="0" smtClean="0"/>
              <a:t> to expend effort.</a:t>
            </a:r>
          </a:p>
          <a:p>
            <a:pPr eaLnBrk="1" hangingPunct="1"/>
            <a:endParaRPr lang="en-US" altLang="en-US" dirty="0" smtClean="0"/>
          </a:p>
          <a:p>
            <a:pPr eaLnBrk="1" hangingPunct="1"/>
            <a:r>
              <a:rPr lang="en-US" altLang="en-US" dirty="0" smtClean="0"/>
              <a:t>   Outside pressure lead to </a:t>
            </a:r>
            <a:r>
              <a:rPr lang="en-US" altLang="en-US" dirty="0" err="1" smtClean="0"/>
              <a:t>rentseeking</a:t>
            </a:r>
            <a:r>
              <a:rPr lang="en-US" altLang="en-US" dirty="0" smtClean="0"/>
              <a:t>. </a:t>
            </a:r>
          </a:p>
          <a:p>
            <a:pPr eaLnBrk="1" hangingPunct="1"/>
            <a:endParaRPr lang="en-US" altLang="en-US" dirty="0" smtClean="0"/>
          </a:p>
          <a:p>
            <a:pPr eaLnBrk="1" hangingPunct="1"/>
            <a:r>
              <a:rPr lang="en-US" altLang="en-US" dirty="0" smtClean="0"/>
              <a:t>The government falls between the Scylla of interested </a:t>
            </a:r>
            <a:r>
              <a:rPr lang="en-US" altLang="en-US" dirty="0" err="1" smtClean="0"/>
              <a:t>rentseeking</a:t>
            </a:r>
            <a:r>
              <a:rPr lang="en-US" altLang="en-US" dirty="0" smtClean="0"/>
              <a:t> and the Charybdis of </a:t>
            </a:r>
            <a:r>
              <a:rPr lang="en-US" altLang="en-US" dirty="0" err="1" smtClean="0"/>
              <a:t>disintererested</a:t>
            </a:r>
            <a:r>
              <a:rPr lang="en-US" altLang="en-US" dirty="0" smtClean="0"/>
              <a:t> incompetence.</a:t>
            </a:r>
          </a:p>
          <a:p>
            <a:pPr eaLnBrk="1" hangingPunct="1"/>
            <a:endParaRPr lang="en-US" altLang="en-US" dirty="0" smtClean="0"/>
          </a:p>
          <a:p>
            <a:pPr eaLnBrk="1" hangingPunct="1"/>
            <a:r>
              <a:rPr lang="en-US" altLang="en-US" dirty="0" smtClean="0"/>
              <a:t> </a:t>
            </a:r>
          </a:p>
          <a:p>
            <a:pPr eaLnBrk="1" hangingPunct="1"/>
            <a:endParaRPr lang="en-US" altLang="en-US" dirty="0" smtClean="0"/>
          </a:p>
        </p:txBody>
      </p:sp>
      <p:sp>
        <p:nvSpPr>
          <p:cNvPr id="307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9EC36EF-6A36-42F7-90AB-059314C53619}" type="slidenum">
              <a:rPr lang="en-US" altLang="en-US"/>
              <a:pPr eaLnBrk="1" hangingPunct="1"/>
              <a:t>30</a:t>
            </a:fld>
            <a:endParaRPr lang="en-US"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90500" y="330200"/>
            <a:ext cx="9372600" cy="1143000"/>
          </a:xfrm>
        </p:spPr>
        <p:txBody>
          <a:bodyPr/>
          <a:lstStyle/>
          <a:p>
            <a:pPr eaLnBrk="1" hangingPunct="1"/>
            <a:r>
              <a:rPr lang="en-US" altLang="en-US" dirty="0" smtClean="0"/>
              <a:t>Governments vs. Corporations: Goals </a:t>
            </a:r>
            <a:br>
              <a:rPr lang="en-US" altLang="en-US" dirty="0" smtClean="0"/>
            </a:br>
            <a:endParaRPr lang="en-US" altLang="en-US" dirty="0" smtClean="0"/>
          </a:p>
        </p:txBody>
      </p:sp>
      <p:sp>
        <p:nvSpPr>
          <p:cNvPr id="34819" name="Content Placeholder 2"/>
          <p:cNvSpPr>
            <a:spLocks noGrp="1"/>
          </p:cNvSpPr>
          <p:nvPr>
            <p:ph idx="1"/>
          </p:nvPr>
        </p:nvSpPr>
        <p:spPr>
          <a:xfrm>
            <a:off x="457200" y="1447800"/>
            <a:ext cx="8686800" cy="4525963"/>
          </a:xfrm>
        </p:spPr>
        <p:txBody>
          <a:bodyPr/>
          <a:lstStyle/>
          <a:p>
            <a:pPr eaLnBrk="1" hangingPunct="1"/>
            <a:r>
              <a:rPr lang="en-US" altLang="en-US" dirty="0" smtClean="0"/>
              <a:t>      The problem is not just that the government is large and bureaucratic.  Many U.S. corporations   are larger than entire countries.</a:t>
            </a:r>
          </a:p>
          <a:p>
            <a:pPr eaLnBrk="1" hangingPunct="1"/>
            <a:r>
              <a:rPr lang="en-US" altLang="en-US" dirty="0" smtClean="0"/>
              <a:t>	A corporation has the  advantage that its goal is simple and its owners agree  on it: to make profit.</a:t>
            </a:r>
          </a:p>
          <a:p>
            <a:pPr eaLnBrk="1" hangingPunct="1"/>
            <a:r>
              <a:rPr lang="en-US" altLang="en-US" dirty="0" smtClean="0"/>
              <a:t> 	A government has a harder time measuring costs (what is the cost of a lower speed limit?)</a:t>
            </a:r>
          </a:p>
          <a:p>
            <a:pPr eaLnBrk="1" hangingPunct="1"/>
            <a:r>
              <a:rPr lang="en-US" altLang="en-US" dirty="0" smtClean="0"/>
              <a:t>... and an infinitely harder time measuring benefits (what is the benefit of a reduced rate of marijuana use?).</a:t>
            </a:r>
          </a:p>
          <a:p>
            <a:pPr eaLnBrk="1" hangingPunct="1"/>
            <a:endParaRPr lang="en-US" altLang="en-US" dirty="0" smtClean="0"/>
          </a:p>
          <a:p>
            <a:pPr eaLnBrk="1" hangingPunct="1"/>
            <a:r>
              <a:rPr lang="en-US" altLang="en-US" dirty="0" smtClean="0"/>
              <a:t>.</a:t>
            </a:r>
          </a:p>
        </p:txBody>
      </p:sp>
      <p:sp>
        <p:nvSpPr>
          <p:cNvPr id="3482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E6252CC-209D-456E-8FD3-97A61EF14316}" type="slidenum">
              <a:rPr lang="en-US" altLang="en-US"/>
              <a:pPr eaLnBrk="1" hangingPunct="1"/>
              <a:t>31</a:t>
            </a:fld>
            <a:endParaRPr lang="en-US"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304800" y="304800"/>
            <a:ext cx="8229600" cy="1143000"/>
          </a:xfrm>
        </p:spPr>
        <p:txBody>
          <a:bodyPr/>
          <a:lstStyle/>
          <a:p>
            <a:pPr eaLnBrk="1" hangingPunct="1"/>
            <a:r>
              <a:rPr lang="en-US" altLang="en-US" dirty="0" smtClean="0"/>
              <a:t>Governments vs. Corporations:  Governance  </a:t>
            </a:r>
            <a:br>
              <a:rPr lang="en-US" altLang="en-US" dirty="0" smtClean="0"/>
            </a:br>
            <a:endParaRPr lang="en-US" altLang="en-US" dirty="0" smtClean="0"/>
          </a:p>
        </p:txBody>
      </p:sp>
      <p:sp>
        <p:nvSpPr>
          <p:cNvPr id="35843" name="Content Placeholder 2"/>
          <p:cNvSpPr>
            <a:spLocks noGrp="1"/>
          </p:cNvSpPr>
          <p:nvPr>
            <p:ph idx="1"/>
          </p:nvPr>
        </p:nvSpPr>
        <p:spPr>
          <a:xfrm>
            <a:off x="190500" y="1524000"/>
            <a:ext cx="8686800" cy="4525963"/>
          </a:xfrm>
        </p:spPr>
        <p:txBody>
          <a:bodyPr/>
          <a:lstStyle/>
          <a:p>
            <a:pPr eaLnBrk="1" hangingPunct="1"/>
            <a:r>
              <a:rPr lang="en-US" altLang="en-US" dirty="0" smtClean="0"/>
              <a:t>      In a corporation, the shareholders elect a board of directors which has the power to run the company subject to the by-laws.</a:t>
            </a:r>
          </a:p>
          <a:p>
            <a:pPr eaLnBrk="1" hangingPunct="1"/>
            <a:r>
              <a:rPr lang="en-US" altLang="en-US" dirty="0"/>
              <a:t> </a:t>
            </a:r>
            <a:r>
              <a:rPr lang="en-US" altLang="en-US" dirty="0" smtClean="0"/>
              <a:t>    The board of directors chooses an executive to run the company, and he  chooses subordinates to help him.</a:t>
            </a:r>
          </a:p>
          <a:p>
            <a:pPr eaLnBrk="1" hangingPunct="1"/>
            <a:r>
              <a:rPr lang="en-US" altLang="en-US" dirty="0"/>
              <a:t> </a:t>
            </a:r>
            <a:r>
              <a:rPr lang="en-US" altLang="en-US" dirty="0" smtClean="0"/>
              <a:t>    If the board fails to do its job properly, the shareholders   elect a new board, or  someone   buys out enough shareholders to acquire enough votes to choose a new board or merge the company with another company.                                </a:t>
            </a:r>
            <a:r>
              <a:rPr lang="en-US" altLang="en-US" b="1" dirty="0"/>
              <a:t>Nonprofits?</a:t>
            </a:r>
            <a:endParaRPr lang="en-US" altLang="en-US" dirty="0" smtClean="0"/>
          </a:p>
          <a:p>
            <a:pPr eaLnBrk="1" hangingPunct="1"/>
            <a:r>
              <a:rPr lang="en-US" altLang="en-US" dirty="0" smtClean="0"/>
              <a:t>							 </a:t>
            </a:r>
          </a:p>
          <a:p>
            <a:pPr eaLnBrk="1" hangingPunct="1"/>
            <a:endParaRPr lang="en-US" altLang="en-US" dirty="0" smtClean="0"/>
          </a:p>
          <a:p>
            <a:pPr eaLnBrk="1" hangingPunct="1"/>
            <a:r>
              <a:rPr lang="en-US" altLang="en-US" dirty="0" smtClean="0"/>
              <a:t> </a:t>
            </a:r>
          </a:p>
          <a:p>
            <a:pPr eaLnBrk="1" hangingPunct="1"/>
            <a:endParaRPr lang="en-US" altLang="en-US" dirty="0" smtClean="0"/>
          </a:p>
          <a:p>
            <a:pPr eaLnBrk="1" hangingPunct="1"/>
            <a:r>
              <a:rPr lang="en-US" altLang="en-US" dirty="0" smtClean="0"/>
              <a:t>  </a:t>
            </a:r>
          </a:p>
          <a:p>
            <a:pPr eaLnBrk="1" hangingPunct="1"/>
            <a:r>
              <a:rPr lang="en-US" altLang="en-US" dirty="0" smtClean="0"/>
              <a:t>  </a:t>
            </a:r>
          </a:p>
          <a:p>
            <a:pPr eaLnBrk="1" hangingPunct="1"/>
            <a:endParaRPr lang="en-US" altLang="en-US" dirty="0" smtClean="0"/>
          </a:p>
        </p:txBody>
      </p:sp>
      <p:sp>
        <p:nvSpPr>
          <p:cNvPr id="3584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35E0FBD-5E24-49D3-903C-313E5FD8DFCC}" type="slidenum">
              <a:rPr lang="en-US" altLang="en-US"/>
              <a:pPr eaLnBrk="1" hangingPunct="1"/>
              <a:t>32</a:t>
            </a:fld>
            <a:endParaRPr lang="en-US"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Principal-Agent Problem</a:t>
            </a:r>
            <a:endParaRPr lang="en-US" dirty="0"/>
          </a:p>
        </p:txBody>
      </p:sp>
      <p:sp>
        <p:nvSpPr>
          <p:cNvPr id="3" name="Subtitle 2"/>
          <p:cNvSpPr>
            <a:spLocks noGrp="1"/>
          </p:cNvSpPr>
          <p:nvPr>
            <p:ph type="subTitle" idx="1"/>
          </p:nvPr>
        </p:nvSpPr>
        <p:spPr/>
        <p:txBody>
          <a:bodyPr/>
          <a:lstStyle/>
          <a:p>
            <a:r>
              <a:rPr lang="en-US" dirty="0" smtClean="0"/>
              <a:t>    This is a problem of asymmetric information. </a:t>
            </a:r>
          </a:p>
          <a:p>
            <a:r>
              <a:rPr lang="en-US" dirty="0"/>
              <a:t> </a:t>
            </a:r>
            <a:r>
              <a:rPr lang="en-US" dirty="0" smtClean="0"/>
              <a:t>   The boss is a principal. The worker is an agent. </a:t>
            </a:r>
          </a:p>
          <a:p>
            <a:r>
              <a:rPr lang="en-US" dirty="0"/>
              <a:t> </a:t>
            </a:r>
            <a:r>
              <a:rPr lang="en-US" dirty="0" smtClean="0"/>
              <a:t>How does the boss make the worker work hard and do the right things? </a:t>
            </a:r>
          </a:p>
          <a:p>
            <a:endParaRPr lang="en-US" dirty="0" smtClean="0"/>
          </a:p>
          <a:p>
            <a:r>
              <a:rPr lang="en-US" dirty="0" smtClean="0"/>
              <a:t>    How do corporations motivate their CEO’s? </a:t>
            </a:r>
          </a:p>
          <a:p>
            <a:r>
              <a:rPr lang="en-US" dirty="0"/>
              <a:t> </a:t>
            </a:r>
            <a:r>
              <a:rPr lang="en-US" dirty="0" smtClean="0"/>
              <a:t> </a:t>
            </a:r>
            <a:r>
              <a:rPr lang="en-US" dirty="0"/>
              <a:t> </a:t>
            </a:r>
            <a:r>
              <a:rPr lang="en-US" dirty="0" smtClean="0"/>
              <a:t> </a:t>
            </a:r>
          </a:p>
        </p:txBody>
      </p:sp>
      <p:sp>
        <p:nvSpPr>
          <p:cNvPr id="4" name="Slide Number Placeholder 3"/>
          <p:cNvSpPr>
            <a:spLocks noGrp="1"/>
          </p:cNvSpPr>
          <p:nvPr>
            <p:ph type="sldNum" sz="quarter" idx="12"/>
          </p:nvPr>
        </p:nvSpPr>
        <p:spPr/>
        <p:txBody>
          <a:bodyPr/>
          <a:lstStyle/>
          <a:p>
            <a:fld id="{DF266FCC-C256-4767-9F42-1FF891395489}" type="slidenum">
              <a:rPr lang="en-US" altLang="en-US" smtClean="0"/>
              <a:pPr/>
              <a:t>33</a:t>
            </a:fld>
            <a:endParaRPr lang="en-US" altLang="en-US"/>
          </a:p>
        </p:txBody>
      </p:sp>
    </p:spTree>
    <p:extLst>
      <p:ext uri="{BB962C8B-B14F-4D97-AF65-F5344CB8AC3E}">
        <p14:creationId xmlns:p14="http://schemas.microsoft.com/office/powerpoint/2010/main" val="42159839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381000" y="-228600"/>
            <a:ext cx="8229600" cy="1143000"/>
          </a:xfrm>
        </p:spPr>
        <p:txBody>
          <a:bodyPr/>
          <a:lstStyle/>
          <a:p>
            <a:pPr eaLnBrk="1" hangingPunct="1"/>
            <a:r>
              <a:rPr lang="en-US" altLang="en-US" smtClean="0"/>
              <a:t/>
            </a:r>
            <a:br>
              <a:rPr lang="en-US" altLang="en-US" smtClean="0"/>
            </a:br>
            <a:r>
              <a:rPr lang="en-US" altLang="en-US" smtClean="0"/>
              <a:t>Four </a:t>
            </a:r>
            <a:r>
              <a:rPr lang="en-US" altLang="en-US" dirty="0" smtClean="0"/>
              <a:t>Types of Officials</a:t>
            </a:r>
          </a:p>
        </p:txBody>
      </p:sp>
      <p:sp>
        <p:nvSpPr>
          <p:cNvPr id="33795" name="Content Placeholder 2"/>
          <p:cNvSpPr>
            <a:spLocks noGrp="1"/>
          </p:cNvSpPr>
          <p:nvPr>
            <p:ph idx="1"/>
          </p:nvPr>
        </p:nvSpPr>
        <p:spPr>
          <a:xfrm>
            <a:off x="17813" y="1371600"/>
            <a:ext cx="8686800" cy="4525963"/>
          </a:xfrm>
        </p:spPr>
        <p:txBody>
          <a:bodyPr/>
          <a:lstStyle/>
          <a:p>
            <a:pPr eaLnBrk="1" hangingPunct="1"/>
            <a:r>
              <a:rPr lang="en-US" altLang="en-US" b="1" smtClean="0"/>
              <a:t>1. Careerist. </a:t>
            </a:r>
            <a:r>
              <a:rPr lang="en-US" altLang="en-US" smtClean="0"/>
              <a:t> Their loyalty is to the agency. </a:t>
            </a:r>
          </a:p>
          <a:p>
            <a:pPr eaLnBrk="1" hangingPunct="1"/>
            <a:endParaRPr lang="en-US" altLang="en-US" smtClean="0"/>
          </a:p>
          <a:p>
            <a:pPr eaLnBrk="1" hangingPunct="1"/>
            <a:r>
              <a:rPr lang="en-US" altLang="en-US" b="1" smtClean="0"/>
              <a:t>2. Politician. </a:t>
            </a:r>
            <a:r>
              <a:rPr lang="en-US" altLang="en-US" smtClean="0"/>
              <a:t>  Their loyalty is to whoever can promote them. </a:t>
            </a:r>
          </a:p>
          <a:p>
            <a:pPr eaLnBrk="1" hangingPunct="1"/>
            <a:endParaRPr lang="en-US" altLang="en-US" smtClean="0"/>
          </a:p>
          <a:p>
            <a:pPr eaLnBrk="1" hangingPunct="1"/>
            <a:r>
              <a:rPr lang="en-US" altLang="en-US" b="1" smtClean="0"/>
              <a:t>3. Professional.</a:t>
            </a:r>
            <a:r>
              <a:rPr lang="en-US" altLang="en-US" smtClean="0"/>
              <a:t> Their loyalty is to  their profession. </a:t>
            </a:r>
          </a:p>
          <a:p>
            <a:pPr eaLnBrk="1" hangingPunct="1"/>
            <a:r>
              <a:rPr lang="en-US" altLang="en-US" b="1" smtClean="0"/>
              <a:t>4. Ideologue. </a:t>
            </a:r>
            <a:r>
              <a:rPr lang="en-US" altLang="en-US" smtClean="0"/>
              <a:t>Their loyalty is to their cause. </a:t>
            </a:r>
          </a:p>
          <a:p>
            <a:pPr eaLnBrk="1" hangingPunct="1"/>
            <a:endParaRPr lang="en-US" altLang="en-US" smtClean="0"/>
          </a:p>
          <a:p>
            <a:pPr eaLnBrk="1" hangingPunct="1"/>
            <a:r>
              <a:rPr lang="en-US" altLang="en-US" smtClean="0"/>
              <a:t>		All would like to do a good job, but for different reasons.  All three can be either political appointees or civil servants. </a:t>
            </a:r>
          </a:p>
        </p:txBody>
      </p:sp>
      <p:sp>
        <p:nvSpPr>
          <p:cNvPr id="3379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F9FD654-4F0C-4EDA-8350-ABE5DB41ED23}" type="slidenum">
              <a:rPr lang="en-US" altLang="en-US"/>
              <a:pPr eaLnBrk="1" hangingPunct="1"/>
              <a:t>34</a:t>
            </a:fld>
            <a:endParaRPr lang="en-US" altLang="en-US"/>
          </a:p>
        </p:txBody>
      </p:sp>
    </p:spTree>
    <p:extLst>
      <p:ext uri="{BB962C8B-B14F-4D97-AF65-F5344CB8AC3E}">
        <p14:creationId xmlns:p14="http://schemas.microsoft.com/office/powerpoint/2010/main" val="30417229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altLang="en-US" dirty="0" smtClean="0"/>
              <a:t>The Three-Part Test for Regulation </a:t>
            </a:r>
          </a:p>
        </p:txBody>
      </p:sp>
      <p:sp>
        <p:nvSpPr>
          <p:cNvPr id="36867" name="Content Placeholder 2"/>
          <p:cNvSpPr>
            <a:spLocks noGrp="1"/>
          </p:cNvSpPr>
          <p:nvPr>
            <p:ph idx="1"/>
          </p:nvPr>
        </p:nvSpPr>
        <p:spPr>
          <a:xfrm>
            <a:off x="457200" y="1600200"/>
            <a:ext cx="8686800" cy="4525963"/>
          </a:xfrm>
        </p:spPr>
        <p:txBody>
          <a:bodyPr/>
          <a:lstStyle/>
          <a:p>
            <a:pPr eaLnBrk="1" hangingPunct="1"/>
            <a:r>
              <a:rPr lang="en-US" altLang="en-US" dirty="0" smtClean="0"/>
              <a:t>1</a:t>
            </a:r>
            <a:r>
              <a:rPr lang="en-US" altLang="en-US" dirty="0" smtClean="0"/>
              <a:t>. Is there market failure? </a:t>
            </a:r>
          </a:p>
          <a:p>
            <a:pPr eaLnBrk="1" hangingPunct="1"/>
            <a:endParaRPr lang="en-US" altLang="en-US" dirty="0" smtClean="0"/>
          </a:p>
          <a:p>
            <a:pPr eaLnBrk="1" hangingPunct="1"/>
            <a:r>
              <a:rPr lang="en-US" altLang="en-US" dirty="0" smtClean="0"/>
              <a:t>2. Is there a regulation that would solve the market failure better?</a:t>
            </a:r>
          </a:p>
          <a:p>
            <a:pPr eaLnBrk="1" hangingPunct="1"/>
            <a:endParaRPr lang="en-US" altLang="en-US" dirty="0" smtClean="0"/>
          </a:p>
          <a:p>
            <a:pPr eaLnBrk="1" hangingPunct="1"/>
            <a:r>
              <a:rPr lang="en-US" altLang="en-US" dirty="0" smtClean="0"/>
              <a:t>3. Would there be government failure if we tried to pass the regulation?</a:t>
            </a:r>
          </a:p>
        </p:txBody>
      </p:sp>
      <p:sp>
        <p:nvSpPr>
          <p:cNvPr id="3686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A5086E1-74D4-4652-B5EA-9CD95A4EAF32}" type="slidenum">
              <a:rPr lang="en-US" altLang="en-US"/>
              <a:pPr eaLnBrk="1" hangingPunct="1"/>
              <a:t>35</a:t>
            </a:fld>
            <a:endParaRPr lang="en-US"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en-US" altLang="en-US" dirty="0" smtClean="0"/>
              <a:t> </a:t>
            </a:r>
            <a:br>
              <a:rPr lang="en-US" altLang="en-US" dirty="0" smtClean="0"/>
            </a:br>
            <a:r>
              <a:rPr lang="en-US" altLang="en-US" dirty="0" smtClean="0"/>
              <a:t/>
            </a:r>
            <a:br>
              <a:rPr lang="en-US" altLang="en-US" dirty="0" smtClean="0"/>
            </a:br>
            <a:r>
              <a:rPr lang="en-US" altLang="en-US" dirty="0" smtClean="0"/>
              <a:t>How to Think about Government  </a:t>
            </a:r>
            <a:br>
              <a:rPr lang="en-US" altLang="en-US" dirty="0" smtClean="0"/>
            </a:br>
            <a:r>
              <a:rPr lang="en-US" altLang="en-US" dirty="0" smtClean="0"/>
              <a:t/>
            </a:r>
            <a:br>
              <a:rPr lang="en-US" altLang="en-US" dirty="0" smtClean="0"/>
            </a:br>
            <a:endParaRPr lang="en-US" altLang="en-US" dirty="0" smtClean="0"/>
          </a:p>
        </p:txBody>
      </p:sp>
      <p:sp>
        <p:nvSpPr>
          <p:cNvPr id="48131" name="Content Placeholder 2"/>
          <p:cNvSpPr>
            <a:spLocks noGrp="1"/>
          </p:cNvSpPr>
          <p:nvPr>
            <p:ph idx="1"/>
          </p:nvPr>
        </p:nvSpPr>
        <p:spPr>
          <a:xfrm>
            <a:off x="457200" y="1600200"/>
            <a:ext cx="8686800" cy="4525963"/>
          </a:xfrm>
        </p:spPr>
        <p:txBody>
          <a:bodyPr/>
          <a:lstStyle/>
          <a:p>
            <a:pPr eaLnBrk="1" hangingPunct="1"/>
            <a:r>
              <a:rPr lang="en-US" altLang="en-US" dirty="0" smtClean="0"/>
              <a:t>(</a:t>
            </a:r>
            <a:r>
              <a:rPr lang="en-US" altLang="en-US" dirty="0" smtClean="0"/>
              <a:t>1)  Remember the Three-Part Test for Regulation. </a:t>
            </a:r>
          </a:p>
          <a:p>
            <a:pPr eaLnBrk="1" hangingPunct="1"/>
            <a:endParaRPr lang="en-US" altLang="en-US" dirty="0" smtClean="0"/>
          </a:p>
          <a:p>
            <a:pPr eaLnBrk="1" hangingPunct="1"/>
            <a:r>
              <a:rPr lang="en-US" altLang="en-US" dirty="0" smtClean="0"/>
              <a:t>(</a:t>
            </a:r>
            <a:r>
              <a:rPr lang="en-US" altLang="en-US" dirty="0" smtClean="0"/>
              <a:t>2) A government is not one godlike person, who makes decisions for the public good. It is a group of regular people, motivated both by duty and by personal objectives. </a:t>
            </a:r>
          </a:p>
          <a:p>
            <a:pPr eaLnBrk="1" hangingPunct="1"/>
            <a:endParaRPr lang="en-US" altLang="en-US" dirty="0" smtClean="0"/>
          </a:p>
          <a:p>
            <a:pPr eaLnBrk="1" hangingPunct="1"/>
            <a:r>
              <a:rPr lang="en-US" altLang="en-US" dirty="0" smtClean="0"/>
              <a:t>   </a:t>
            </a:r>
            <a:r>
              <a:rPr lang="en-US" altLang="en-US" i="1" dirty="0" smtClean="0"/>
              <a:t>Once </a:t>
            </a:r>
            <a:r>
              <a:rPr lang="en-US" altLang="en-US" i="1" dirty="0" smtClean="0"/>
              <a:t>you understand that in your bones, you will both be more </a:t>
            </a:r>
            <a:r>
              <a:rPr lang="en-US" altLang="en-US" i="1" dirty="0" smtClean="0"/>
              <a:t>suspicious </a:t>
            </a:r>
            <a:r>
              <a:rPr lang="en-US" altLang="en-US" i="1" dirty="0" smtClean="0"/>
              <a:t>of politicians and  bureaucrats, and more sympathetic to them.</a:t>
            </a:r>
          </a:p>
          <a:p>
            <a:pPr eaLnBrk="1" hangingPunct="1"/>
            <a:endParaRPr lang="en-US" altLang="en-US" dirty="0" smtClean="0"/>
          </a:p>
          <a:p>
            <a:pPr eaLnBrk="1" hangingPunct="1"/>
            <a:r>
              <a:rPr lang="en-US" altLang="en-US" dirty="0" smtClean="0"/>
              <a:t> </a:t>
            </a:r>
          </a:p>
        </p:txBody>
      </p:sp>
      <p:sp>
        <p:nvSpPr>
          <p:cNvPr id="4813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33462F9-87A4-45E9-B226-5AFED2333377}" type="slidenum">
              <a:rPr lang="en-US" altLang="en-US"/>
              <a:pPr eaLnBrk="1" hangingPunct="1"/>
              <a:t>36</a:t>
            </a:fld>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smtClean="0"/>
              <a:t> </a:t>
            </a:r>
            <a:r>
              <a:rPr lang="en-US" altLang="en-US"/>
              <a:t>What is a government?</a:t>
            </a:r>
            <a:endParaRPr lang="en-US" altLang="en-US" sz="6600" dirty="0"/>
          </a:p>
        </p:txBody>
      </p:sp>
      <p:sp>
        <p:nvSpPr>
          <p:cNvPr id="6147" name="Content Placeholder 2"/>
          <p:cNvSpPr>
            <a:spLocks noGrp="1"/>
          </p:cNvSpPr>
          <p:nvPr>
            <p:ph idx="1"/>
          </p:nvPr>
        </p:nvSpPr>
        <p:spPr>
          <a:xfrm>
            <a:off x="0" y="933450"/>
            <a:ext cx="9144000" cy="4525963"/>
          </a:xfrm>
        </p:spPr>
        <p:txBody>
          <a:bodyPr/>
          <a:lstStyle/>
          <a:p>
            <a:pPr eaLnBrk="1" hangingPunct="1"/>
            <a:r>
              <a:rPr lang="en-US" altLang="en-US" smtClean="0">
                <a:latin typeface="+mn-lt"/>
              </a:rPr>
              <a:t> </a:t>
            </a:r>
            <a:endParaRPr lang="en-US" altLang="en-US" dirty="0"/>
          </a:p>
          <a:p>
            <a:pPr eaLnBrk="1" hangingPunct="1"/>
            <a:endParaRPr lang="en-US" altLang="en-US" dirty="0" smtClean="0">
              <a:latin typeface="+mn-lt"/>
            </a:endParaRPr>
          </a:p>
          <a:p>
            <a:pPr eaLnBrk="1" hangingPunct="1"/>
            <a:r>
              <a:rPr lang="en-US" altLang="en-US" smtClean="0">
                <a:latin typeface="+mn-lt"/>
              </a:rPr>
              <a:t>The </a:t>
            </a:r>
            <a:r>
              <a:rPr lang="en-US" altLang="en-US" dirty="0" smtClean="0">
                <a:latin typeface="+mn-lt"/>
              </a:rPr>
              <a:t>sociologist Max Weber said that what characterizes government is</a:t>
            </a:r>
          </a:p>
          <a:p>
            <a:pPr eaLnBrk="1" hangingPunct="1"/>
            <a:r>
              <a:rPr lang="en-US" altLang="en-US" dirty="0" smtClean="0">
                <a:latin typeface="+mn-lt"/>
              </a:rPr>
              <a:t>                                </a:t>
            </a:r>
            <a:r>
              <a:rPr lang="en-US" altLang="en-US" b="1" dirty="0" smtClean="0">
                <a:latin typeface="+mn-lt"/>
              </a:rPr>
              <a:t> “a monopoly </a:t>
            </a:r>
            <a:r>
              <a:rPr lang="en-US" altLang="en-US" b="1" smtClean="0">
                <a:latin typeface="+mn-lt"/>
              </a:rPr>
              <a:t>on violence”</a:t>
            </a:r>
          </a:p>
          <a:p>
            <a:pPr eaLnBrk="1" hangingPunct="1"/>
            <a:endParaRPr lang="en-US" altLang="en-US" b="1"/>
          </a:p>
          <a:p>
            <a:pPr eaLnBrk="1" hangingPunct="1"/>
            <a:r>
              <a:rPr lang="en-US" altLang="en-US" smtClean="0">
                <a:latin typeface="+mn-lt"/>
              </a:rPr>
              <a:t>  The whole point of government is coercion--- making people do things they don’t want to do. </a:t>
            </a:r>
          </a:p>
          <a:p>
            <a:pPr eaLnBrk="1" hangingPunct="1"/>
            <a:r>
              <a:rPr lang="en-US" altLang="en-US" smtClean="0"/>
              <a:t>-- paying taxes, obeying traffic laws, staying away from heroin, abiding by their contracts… </a:t>
            </a:r>
            <a:endParaRPr lang="en-US" altLang="en-US" dirty="0" smtClean="0">
              <a:latin typeface="+mn-lt"/>
            </a:endParaRP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D416097-B59E-4700-AF18-9B991B0B124A}" type="slidenum">
              <a:rPr lang="en-US" altLang="en-US"/>
              <a:pPr eaLnBrk="1" hangingPunct="1"/>
              <a:t>4</a:t>
            </a:fld>
            <a:endParaRPr lang="en-US" altLang="en-US"/>
          </a:p>
        </p:txBody>
      </p:sp>
    </p:spTree>
    <p:extLst>
      <p:ext uri="{BB962C8B-B14F-4D97-AF65-F5344CB8AC3E}">
        <p14:creationId xmlns:p14="http://schemas.microsoft.com/office/powerpoint/2010/main" val="857483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381000"/>
            <a:ext cx="8229600" cy="1143000"/>
          </a:xfrm>
        </p:spPr>
        <p:txBody>
          <a:bodyPr/>
          <a:lstStyle/>
          <a:p>
            <a:pPr eaLnBrk="1" hangingPunct="1"/>
            <a:r>
              <a:rPr lang="en-US" altLang="en-US" dirty="0" smtClean="0"/>
              <a:t>Government Failure: Bad Objectives</a:t>
            </a:r>
            <a:br>
              <a:rPr lang="en-US" altLang="en-US" dirty="0" smtClean="0"/>
            </a:br>
            <a:endParaRPr lang="en-US" altLang="en-US" dirty="0" smtClean="0"/>
          </a:p>
        </p:txBody>
      </p:sp>
      <p:sp>
        <p:nvSpPr>
          <p:cNvPr id="7171" name="Content Placeholder 2"/>
          <p:cNvSpPr>
            <a:spLocks noGrp="1"/>
          </p:cNvSpPr>
          <p:nvPr>
            <p:ph idx="1"/>
          </p:nvPr>
        </p:nvSpPr>
        <p:spPr>
          <a:xfrm>
            <a:off x="457200" y="1600200"/>
            <a:ext cx="8686800" cy="4525963"/>
          </a:xfrm>
        </p:spPr>
        <p:txBody>
          <a:bodyPr/>
          <a:lstStyle/>
          <a:p>
            <a:pPr eaLnBrk="1" hangingPunct="1"/>
            <a:r>
              <a:rPr lang="en-US" altLang="en-US" smtClean="0"/>
              <a:t> Suppose there is  a proposal in Congress to  impose fines on any company that sells copper at a price of less than $10/pound. </a:t>
            </a:r>
          </a:p>
          <a:p>
            <a:pPr eaLnBrk="1" hangingPunct="1"/>
            <a:endParaRPr lang="en-US" altLang="en-US"/>
          </a:p>
          <a:p>
            <a:pPr eaLnBrk="1" hangingPunct="1"/>
            <a:r>
              <a:rPr lang="en-US" altLang="en-US" smtClean="0"/>
              <a:t>  Who will support the proposal? Who will oppose it? </a:t>
            </a:r>
          </a:p>
        </p:txBody>
      </p:sp>
      <p:sp>
        <p:nvSpPr>
          <p:cNvPr id="717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E2B5FA1-CE44-46A1-8075-9E20CBEABC2B}" type="slidenum">
              <a:rPr lang="en-US" altLang="en-US"/>
              <a:pPr eaLnBrk="1" hangingPunct="1"/>
              <a:t>5</a:t>
            </a:fld>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dirty="0" smtClean="0"/>
              <a:t>A Price Floor</a:t>
            </a:r>
          </a:p>
        </p:txBody>
      </p:sp>
      <p:sp>
        <p:nvSpPr>
          <p:cNvPr id="10243" name="Content Placeholder 2"/>
          <p:cNvSpPr>
            <a:spLocks noGrp="1"/>
          </p:cNvSpPr>
          <p:nvPr>
            <p:ph idx="1"/>
          </p:nvPr>
        </p:nvSpPr>
        <p:spPr>
          <a:xfrm>
            <a:off x="457200" y="1600200"/>
            <a:ext cx="8686800" cy="4525963"/>
          </a:xfrm>
        </p:spPr>
        <p:txBody>
          <a:bodyPr/>
          <a:lstStyle/>
          <a:p>
            <a:pPr eaLnBrk="1" hangingPunct="1"/>
            <a:r>
              <a:rPr lang="en-US" altLang="en-US" smtClean="0"/>
              <a:t>  </a:t>
            </a:r>
          </a:p>
          <a:p>
            <a:pPr eaLnBrk="1" hangingPunct="1"/>
            <a:endParaRPr lang="en-US" altLang="en-US" smtClean="0"/>
          </a:p>
        </p:txBody>
      </p:sp>
      <p:sp>
        <p:nvSpPr>
          <p:cNvPr id="1024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B96633A-2EE6-4018-BD3F-FE8164E72FA3}" type="slidenum">
              <a:rPr lang="en-US" altLang="en-US"/>
              <a:pPr eaLnBrk="1" hangingPunct="1"/>
              <a:t>6</a:t>
            </a:fld>
            <a:endParaRPr lang="en-US" altLang="en-US"/>
          </a:p>
        </p:txBody>
      </p:sp>
      <p:pic>
        <p:nvPicPr>
          <p:cNvPr id="2" name="Picture 1"/>
          <p:cNvPicPr>
            <a:picLocks noChangeAspect="1"/>
          </p:cNvPicPr>
          <p:nvPr/>
        </p:nvPicPr>
        <p:blipFill>
          <a:blip r:embed="rId3"/>
          <a:stretch>
            <a:fillRect/>
          </a:stretch>
        </p:blipFill>
        <p:spPr>
          <a:xfrm>
            <a:off x="449580" y="1494361"/>
            <a:ext cx="4619625" cy="3009900"/>
          </a:xfrm>
          <a:prstGeom prst="rect">
            <a:avLst/>
          </a:prstGeom>
        </p:spPr>
      </p:pic>
      <p:pic>
        <p:nvPicPr>
          <p:cNvPr id="3" name="Picture 2"/>
          <p:cNvPicPr>
            <a:picLocks noChangeAspect="1"/>
          </p:cNvPicPr>
          <p:nvPr/>
        </p:nvPicPr>
        <p:blipFill>
          <a:blip r:embed="rId4"/>
          <a:stretch>
            <a:fillRect/>
          </a:stretch>
        </p:blipFill>
        <p:spPr>
          <a:xfrm>
            <a:off x="5638799" y="1752600"/>
            <a:ext cx="3276643" cy="2125756"/>
          </a:xfrm>
          <a:prstGeom prst="rect">
            <a:avLst/>
          </a:prstGeom>
        </p:spPr>
      </p:pic>
      <p:pic>
        <p:nvPicPr>
          <p:cNvPr id="4" name="Picture 3"/>
          <p:cNvPicPr>
            <a:picLocks noChangeAspect="1"/>
          </p:cNvPicPr>
          <p:nvPr/>
        </p:nvPicPr>
        <p:blipFill>
          <a:blip r:embed="rId5"/>
          <a:stretch>
            <a:fillRect/>
          </a:stretch>
        </p:blipFill>
        <p:spPr>
          <a:xfrm>
            <a:off x="203877" y="4855622"/>
            <a:ext cx="8734425" cy="172402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dirty="0" smtClean="0"/>
              <a:t/>
            </a:r>
            <a:br>
              <a:rPr lang="en-US" altLang="en-US" dirty="0" smtClean="0"/>
            </a:br>
            <a:r>
              <a:rPr lang="en-US" altLang="en-US" dirty="0" smtClean="0"/>
              <a:t/>
            </a:r>
            <a:br>
              <a:rPr lang="en-US" altLang="en-US" dirty="0" smtClean="0"/>
            </a:br>
            <a:r>
              <a:rPr lang="en-US" altLang="en-US" dirty="0" smtClean="0"/>
              <a:t>Scenario 1: Tyranny of the Majority </a:t>
            </a:r>
            <a:br>
              <a:rPr lang="en-US" altLang="en-US" dirty="0" smtClean="0"/>
            </a:br>
            <a:r>
              <a:rPr lang="en-US" altLang="en-US" dirty="0" smtClean="0"/>
              <a:t/>
            </a:r>
            <a:br>
              <a:rPr lang="en-US" altLang="en-US" dirty="0" smtClean="0"/>
            </a:br>
            <a:endParaRPr lang="en-US" altLang="en-US" dirty="0" smtClean="0"/>
          </a:p>
        </p:txBody>
      </p:sp>
      <p:sp>
        <p:nvSpPr>
          <p:cNvPr id="12291" name="Content Placeholder 2"/>
          <p:cNvSpPr>
            <a:spLocks noGrp="1"/>
          </p:cNvSpPr>
          <p:nvPr>
            <p:ph idx="1"/>
          </p:nvPr>
        </p:nvSpPr>
        <p:spPr>
          <a:xfrm>
            <a:off x="457200" y="1600200"/>
            <a:ext cx="8382000" cy="4525963"/>
          </a:xfrm>
        </p:spPr>
        <p:txBody>
          <a:bodyPr/>
          <a:lstStyle/>
          <a:p>
            <a:pPr eaLnBrk="1" hangingPunct="1"/>
            <a:r>
              <a:rPr lang="en-US" altLang="en-US" dirty="0" smtClean="0"/>
              <a:t>       1 million people each lose $100 from the regulation.</a:t>
            </a:r>
          </a:p>
          <a:p>
            <a:pPr eaLnBrk="1" hangingPunct="1"/>
            <a:r>
              <a:rPr lang="en-US" altLang="en-US" dirty="0" smtClean="0"/>
              <a:t>	1,000 people each gain $2 million.</a:t>
            </a:r>
          </a:p>
          <a:p>
            <a:pPr eaLnBrk="1" hangingPunct="1"/>
            <a:endParaRPr lang="en-US" altLang="en-US" dirty="0" smtClean="0"/>
          </a:p>
          <a:p>
            <a:pPr eaLnBrk="1" hangingPunct="1"/>
            <a:r>
              <a:rPr lang="en-US" altLang="en-US" dirty="0" smtClean="0"/>
              <a:t> Total cost is $100 million.</a:t>
            </a:r>
          </a:p>
          <a:p>
            <a:pPr eaLnBrk="1" hangingPunct="1"/>
            <a:r>
              <a:rPr lang="en-US" altLang="en-US" dirty="0" smtClean="0"/>
              <a:t> Total benefit is $2 billion.  </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7B0313A-EECE-4CFD-83AD-AB0AF18BDBEB}" type="slidenum">
              <a:rPr lang="en-US" altLang="en-US"/>
              <a:pPr eaLnBrk="1" hangingPunct="1"/>
              <a:t>7</a:t>
            </a:fld>
            <a:endParaRPr lang="en-US"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76200" y="-342900"/>
            <a:ext cx="9144000" cy="1143000"/>
          </a:xfrm>
        </p:spPr>
        <p:txBody>
          <a:bodyPr/>
          <a:lstStyle/>
          <a:p>
            <a:pPr eaLnBrk="1" hangingPunct="1"/>
            <a:r>
              <a:rPr lang="en-US" altLang="en-US" dirty="0" smtClean="0"/>
              <a:t/>
            </a:r>
            <a:br>
              <a:rPr lang="en-US" altLang="en-US" dirty="0" smtClean="0"/>
            </a:br>
            <a:r>
              <a:rPr lang="en-US" altLang="en-US" dirty="0" smtClean="0"/>
              <a:t/>
            </a:r>
            <a:br>
              <a:rPr lang="en-US" altLang="en-US" dirty="0" smtClean="0"/>
            </a:br>
            <a:r>
              <a:rPr lang="en-US" altLang="en-US" dirty="0" smtClean="0"/>
              <a:t>Point 1: Political Markets will often succeed</a:t>
            </a:r>
            <a:br>
              <a:rPr lang="en-US" altLang="en-US" dirty="0" smtClean="0"/>
            </a:br>
            <a:endParaRPr lang="en-US" altLang="en-US" dirty="0" smtClean="0"/>
          </a:p>
        </p:txBody>
      </p:sp>
      <p:sp>
        <p:nvSpPr>
          <p:cNvPr id="12291" name="Content Placeholder 2"/>
          <p:cNvSpPr>
            <a:spLocks noGrp="1"/>
          </p:cNvSpPr>
          <p:nvPr>
            <p:ph idx="1"/>
          </p:nvPr>
        </p:nvSpPr>
        <p:spPr>
          <a:xfrm>
            <a:off x="457200" y="1600200"/>
            <a:ext cx="8382000" cy="4525963"/>
          </a:xfrm>
        </p:spPr>
        <p:txBody>
          <a:bodyPr/>
          <a:lstStyle/>
          <a:p>
            <a:pPr eaLnBrk="1" hangingPunct="1"/>
            <a:r>
              <a:rPr lang="en-US" altLang="en-US" dirty="0" smtClean="0"/>
              <a:t>        Even if a policy has winners and losers, we would expect there to be a tendency for the side with the most surplus at stake to fight the hardest and to succeed.  </a:t>
            </a:r>
          </a:p>
          <a:p>
            <a:pPr eaLnBrk="1" hangingPunct="1"/>
            <a:r>
              <a:rPr lang="en-US" altLang="en-US" dirty="0"/>
              <a:t> </a:t>
            </a:r>
            <a:r>
              <a:rPr lang="en-US" altLang="en-US" dirty="0" smtClean="0"/>
              <a:t>      If that happens, the political market has generated the efficient, surplus-maximizing policy. </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7B0313A-EECE-4CFD-83AD-AB0AF18BDBEB}" type="slidenum">
              <a:rPr lang="en-US" altLang="en-US"/>
              <a:pPr eaLnBrk="1" hangingPunct="1"/>
              <a:t>8</a:t>
            </a:fld>
            <a:endParaRPr lang="en-US" altLang="en-US"/>
          </a:p>
        </p:txBody>
      </p:sp>
    </p:spTree>
    <p:extLst>
      <p:ext uri="{BB962C8B-B14F-4D97-AF65-F5344CB8AC3E}">
        <p14:creationId xmlns:p14="http://schemas.microsoft.com/office/powerpoint/2010/main" val="1730886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0"/>
            <a:ext cx="8229600" cy="1143000"/>
          </a:xfrm>
        </p:spPr>
        <p:txBody>
          <a:bodyPr/>
          <a:lstStyle/>
          <a:p>
            <a:pPr eaLnBrk="1" hangingPunct="1"/>
            <a:r>
              <a:rPr lang="en-US" altLang="en-US" dirty="0" smtClean="0"/>
              <a:t> Problem: Tyranny of the Majority</a:t>
            </a:r>
          </a:p>
        </p:txBody>
      </p:sp>
      <p:sp>
        <p:nvSpPr>
          <p:cNvPr id="14339" name="Content Placeholder 2"/>
          <p:cNvSpPr>
            <a:spLocks noGrp="1"/>
          </p:cNvSpPr>
          <p:nvPr>
            <p:ph idx="1"/>
          </p:nvPr>
        </p:nvSpPr>
        <p:spPr>
          <a:xfrm>
            <a:off x="533400" y="1524000"/>
            <a:ext cx="8686800" cy="4525963"/>
          </a:xfrm>
        </p:spPr>
        <p:txBody>
          <a:bodyPr/>
          <a:lstStyle/>
          <a:p>
            <a:pPr eaLnBrk="1" hangingPunct="1"/>
            <a:endParaRPr lang="en-US" altLang="en-US" dirty="0" smtClean="0"/>
          </a:p>
          <a:p>
            <a:pPr eaLnBrk="1" hangingPunct="1"/>
            <a:r>
              <a:rPr lang="en-US" altLang="en-US" b="1" dirty="0" smtClean="0"/>
              <a:t>       </a:t>
            </a:r>
            <a:r>
              <a:rPr lang="en-US" altLang="en-US" dirty="0" smtClean="0"/>
              <a:t>If it comes to a straight vote, and intensity of feeling does not matter, the majority will win even when it feels less strongly.</a:t>
            </a:r>
          </a:p>
          <a:p>
            <a:pPr eaLnBrk="1" hangingPunct="1"/>
            <a:endParaRPr lang="en-US" altLang="en-US" dirty="0" smtClean="0"/>
          </a:p>
          <a:p>
            <a:pPr eaLnBrk="1" hangingPunct="1"/>
            <a:r>
              <a:rPr lang="en-US" altLang="en-US" b="1" dirty="0" smtClean="0"/>
              <a:t>    </a:t>
            </a:r>
            <a:endParaRPr lang="en-US" altLang="en-US" dirty="0" smtClean="0"/>
          </a:p>
        </p:txBody>
      </p:sp>
      <p:sp>
        <p:nvSpPr>
          <p:cNvPr id="143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95D9CC6-148C-46D2-9043-DA05E945E4AF}" type="slidenum">
              <a:rPr lang="en-US" altLang="en-US"/>
              <a:pPr eaLnBrk="1" hangingPunct="1"/>
              <a:t>9</a:t>
            </a:fld>
            <a:endParaRPr lang="en-US" alt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4626</TotalTime>
  <Words>2139</Words>
  <Application>Microsoft Office PowerPoint</Application>
  <PresentationFormat>On-screen Show (4:3)</PresentationFormat>
  <Paragraphs>319</Paragraphs>
  <Slides>36</Slides>
  <Notes>36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36</vt:i4>
      </vt:variant>
    </vt:vector>
  </HeadingPairs>
  <TitlesOfParts>
    <vt:vector size="39" baseType="lpstr">
      <vt:lpstr>Arial</vt:lpstr>
      <vt:lpstr>Century Gothic</vt:lpstr>
      <vt:lpstr>Default Design</vt:lpstr>
      <vt:lpstr>PowerPoint Presentation</vt:lpstr>
      <vt:lpstr>PowerPoint Presentation</vt:lpstr>
      <vt:lpstr> Government as a Solution to Market Failure</vt:lpstr>
      <vt:lpstr> What is a government?</vt:lpstr>
      <vt:lpstr>Government Failure: Bad Objectives </vt:lpstr>
      <vt:lpstr>A Price Floor</vt:lpstr>
      <vt:lpstr>  Scenario 1: Tyranny of the Majority   </vt:lpstr>
      <vt:lpstr>  Point 1: Political Markets will often succeed </vt:lpstr>
      <vt:lpstr> Problem: Tyranny of the Majority</vt:lpstr>
      <vt:lpstr>Problem: Special Interests</vt:lpstr>
      <vt:lpstr> Two Opposite Problems</vt:lpstr>
      <vt:lpstr>  Rational Ignorance</vt:lpstr>
      <vt:lpstr> Example: Sugar  </vt:lpstr>
      <vt:lpstr>So sugar prices are high</vt:lpstr>
      <vt:lpstr> Example: Shipping </vt:lpstr>
      <vt:lpstr> Effects of the Jones Act</vt:lpstr>
      <vt:lpstr> Waivers of the Jones Act</vt:lpstr>
      <vt:lpstr>   Situations Leading to Government Failure       </vt:lpstr>
      <vt:lpstr>Law-making  is a market   </vt:lpstr>
      <vt:lpstr>The Original Gerrymander </vt:lpstr>
      <vt:lpstr>Mr. Gerry’s Descendants</vt:lpstr>
      <vt:lpstr>Congressional Districts </vt:lpstr>
      <vt:lpstr>Regulatory Capture  </vt:lpstr>
      <vt:lpstr>The Louisiana Coffin Cartel  </vt:lpstr>
      <vt:lpstr>The Oklahoma  Court. </vt:lpstr>
      <vt:lpstr>Rentseeking Costs  </vt:lpstr>
      <vt:lpstr>Costs from Disguises </vt:lpstr>
      <vt:lpstr>PowerPoint Presentation</vt:lpstr>
      <vt:lpstr>Schumpeter: Rational Ignorance </vt:lpstr>
      <vt:lpstr>Government Failure: Poor Performance</vt:lpstr>
      <vt:lpstr>Governments vs. Corporations: Goals  </vt:lpstr>
      <vt:lpstr>Governments vs. Corporations:  Governance   </vt:lpstr>
      <vt:lpstr>The Principal-Agent Problem</vt:lpstr>
      <vt:lpstr> Four Types of Officials</vt:lpstr>
      <vt:lpstr>The Three-Part Test for Regulation </vt:lpstr>
      <vt:lpstr>   How to Think about Government    </vt:lpstr>
    </vt:vector>
  </TitlesOfParts>
  <Company>Kelley School of Business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Tech. Services</dc:creator>
  <cp:lastModifiedBy>Faith Rasmusen</cp:lastModifiedBy>
  <cp:revision>532</cp:revision>
  <dcterms:created xsi:type="dcterms:W3CDTF">2005-06-05T22:12:32Z</dcterms:created>
  <dcterms:modified xsi:type="dcterms:W3CDTF">2020-02-03T19:58:52Z</dcterms:modified>
</cp:coreProperties>
</file>