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62"/>
  </p:notesMasterIdLst>
  <p:sldIdLst>
    <p:sldId id="642" r:id="rId2"/>
    <p:sldId id="522" r:id="rId3"/>
    <p:sldId id="624" r:id="rId4"/>
    <p:sldId id="536" r:id="rId5"/>
    <p:sldId id="537" r:id="rId6"/>
    <p:sldId id="538" r:id="rId7"/>
    <p:sldId id="550" r:id="rId8"/>
    <p:sldId id="539" r:id="rId9"/>
    <p:sldId id="556" r:id="rId10"/>
    <p:sldId id="551" r:id="rId11"/>
    <p:sldId id="630" r:id="rId12"/>
    <p:sldId id="658" r:id="rId13"/>
    <p:sldId id="657" r:id="rId14"/>
    <p:sldId id="557" r:id="rId15"/>
    <p:sldId id="558" r:id="rId16"/>
    <p:sldId id="651" r:id="rId17"/>
    <p:sldId id="559" r:id="rId18"/>
    <p:sldId id="650" r:id="rId19"/>
    <p:sldId id="636" r:id="rId20"/>
    <p:sldId id="637" r:id="rId21"/>
    <p:sldId id="663" r:id="rId22"/>
    <p:sldId id="638" r:id="rId23"/>
    <p:sldId id="641" r:id="rId24"/>
    <p:sldId id="664" r:id="rId25"/>
    <p:sldId id="665" r:id="rId26"/>
    <p:sldId id="562" r:id="rId27"/>
    <p:sldId id="563" r:id="rId28"/>
    <p:sldId id="605" r:id="rId29"/>
    <p:sldId id="603" r:id="rId30"/>
    <p:sldId id="606" r:id="rId31"/>
    <p:sldId id="607" r:id="rId32"/>
    <p:sldId id="611" r:id="rId33"/>
    <p:sldId id="612" r:id="rId34"/>
    <p:sldId id="613" r:id="rId35"/>
    <p:sldId id="614" r:id="rId36"/>
    <p:sldId id="615" r:id="rId37"/>
    <p:sldId id="616" r:id="rId38"/>
    <p:sldId id="620" r:id="rId39"/>
    <p:sldId id="659" r:id="rId40"/>
    <p:sldId id="660" r:id="rId41"/>
    <p:sldId id="661" r:id="rId42"/>
    <p:sldId id="662" r:id="rId43"/>
    <p:sldId id="655" r:id="rId44"/>
    <p:sldId id="652" r:id="rId45"/>
    <p:sldId id="571" r:id="rId46"/>
    <p:sldId id="572" r:id="rId47"/>
    <p:sldId id="573" r:id="rId48"/>
    <p:sldId id="574" r:id="rId49"/>
    <p:sldId id="575" r:id="rId50"/>
    <p:sldId id="576" r:id="rId51"/>
    <p:sldId id="577" r:id="rId52"/>
    <p:sldId id="578" r:id="rId53"/>
    <p:sldId id="579" r:id="rId54"/>
    <p:sldId id="580" r:id="rId55"/>
    <p:sldId id="581" r:id="rId56"/>
    <p:sldId id="582" r:id="rId57"/>
    <p:sldId id="583" r:id="rId58"/>
    <p:sldId id="584" r:id="rId59"/>
    <p:sldId id="585" r:id="rId60"/>
    <p:sldId id="586" r:id="rId61"/>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ACF2"/>
    <a:srgbClr val="4D78F3"/>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99" autoAdjust="0"/>
    <p:restoredTop sz="94484" autoAdjust="0"/>
  </p:normalViewPr>
  <p:slideViewPr>
    <p:cSldViewPr>
      <p:cViewPr varScale="1">
        <p:scale>
          <a:sx n="44" d="100"/>
          <a:sy n="44" d="100"/>
        </p:scale>
        <p:origin x="619" y="106"/>
      </p:cViewPr>
      <p:guideLst>
        <p:guide orient="horz" pos="2160"/>
        <p:guide pos="2880"/>
      </p:guideLst>
    </p:cSldViewPr>
  </p:slideViewPr>
  <p:outlineViewPr>
    <p:cViewPr>
      <p:scale>
        <a:sx n="33" d="100"/>
        <a:sy n="33" d="100"/>
      </p:scale>
      <p:origin x="0" y="45996"/>
    </p:cViewPr>
  </p:outlineViewPr>
  <p:notesTextViewPr>
    <p:cViewPr>
      <p:scale>
        <a:sx n="100" d="100"/>
        <a:sy n="100" d="100"/>
      </p:scale>
      <p:origin x="0" y="0"/>
    </p:cViewPr>
  </p:notesTextViewPr>
  <p:sorterViewPr>
    <p:cViewPr>
      <p:scale>
        <a:sx n="100" d="100"/>
        <a:sy n="100" d="100"/>
      </p:scale>
      <p:origin x="0" y="-1827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27534" cy="464023"/>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defRPr sz="1200"/>
            </a:lvl1pPr>
          </a:lstStyle>
          <a:p>
            <a:endParaRPr lang="en-US" altLang="en-US"/>
          </a:p>
        </p:txBody>
      </p:sp>
      <p:sp>
        <p:nvSpPr>
          <p:cNvPr id="3075" name="Rectangle 3"/>
          <p:cNvSpPr>
            <a:spLocks noGrp="1" noChangeArrowheads="1"/>
          </p:cNvSpPr>
          <p:nvPr>
            <p:ph type="dt" idx="1"/>
          </p:nvPr>
        </p:nvSpPr>
        <p:spPr bwMode="auto">
          <a:xfrm>
            <a:off x="3955848" y="0"/>
            <a:ext cx="3027534" cy="464023"/>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defRPr sz="1200"/>
            </a:lvl1pPr>
          </a:lstStyle>
          <a:p>
            <a:endParaRPr lang="en-US" altLang="en-US"/>
          </a:p>
        </p:txBody>
      </p:sp>
      <p:sp>
        <p:nvSpPr>
          <p:cNvPr id="50180" name="Rectangle 4"/>
          <p:cNvSpPr>
            <a:spLocks noGrp="1" noRot="1" noChangeAspect="1" noChangeArrowheads="1" noTextEdit="1"/>
          </p:cNvSpPr>
          <p:nvPr>
            <p:ph type="sldImg" idx="2"/>
          </p:nvPr>
        </p:nvSpPr>
        <p:spPr bwMode="auto">
          <a:xfrm>
            <a:off x="1171575" y="695325"/>
            <a:ext cx="4641850" cy="34829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98662" y="4409839"/>
            <a:ext cx="5587677" cy="417782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18056"/>
            <a:ext cx="3027534" cy="464023"/>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defRPr sz="1200"/>
            </a:lvl1pPr>
          </a:lstStyle>
          <a:p>
            <a:endParaRPr lang="en-US" altLang="en-US"/>
          </a:p>
        </p:txBody>
      </p:sp>
      <p:sp>
        <p:nvSpPr>
          <p:cNvPr id="3079" name="Rectangle 7"/>
          <p:cNvSpPr>
            <a:spLocks noGrp="1" noChangeArrowheads="1"/>
          </p:cNvSpPr>
          <p:nvPr>
            <p:ph type="sldNum" sz="quarter" idx="5"/>
          </p:nvPr>
        </p:nvSpPr>
        <p:spPr bwMode="auto">
          <a:xfrm>
            <a:off x="3955848" y="8818056"/>
            <a:ext cx="3027534" cy="464023"/>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defRPr sz="1200"/>
            </a:lvl1pPr>
          </a:lstStyle>
          <a:p>
            <a:fld id="{5C1C1225-219A-4312-A5A9-8F529D252D33}" type="slidenum">
              <a:rPr lang="en-US" altLang="en-US"/>
              <a:pPr/>
              <a:t>‹#›</a:t>
            </a:fld>
            <a:endParaRPr lang="en-US" altLang="en-US"/>
          </a:p>
        </p:txBody>
      </p:sp>
    </p:spTree>
    <p:extLst>
      <p:ext uri="{BB962C8B-B14F-4D97-AF65-F5344CB8AC3E}">
        <p14:creationId xmlns:p14="http://schemas.microsoft.com/office/powerpoint/2010/main" val="17811183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B2A68690-30BA-4FD4-AC68-88E699F8B726}" type="slidenum">
              <a:rPr lang="en-US" altLang="en-US"/>
              <a:pPr eaLnBrk="1" hangingPunct="1"/>
              <a:t>1</a:t>
            </a:fld>
            <a:endParaRPr lang="en-US" altLang="en-US"/>
          </a:p>
        </p:txBody>
      </p:sp>
      <p:sp>
        <p:nvSpPr>
          <p:cNvPr id="44035" name="Rectangle 2"/>
          <p:cNvSpPr>
            <a:spLocks noGrp="1" noRot="1" noChangeAspect="1" noChangeArrowheads="1" noTextEdit="1"/>
          </p:cNvSpPr>
          <p:nvPr>
            <p:ph type="sldImg"/>
          </p:nvPr>
        </p:nvSpPr>
        <p:spPr>
          <a:xfrm>
            <a:off x="1171575" y="696913"/>
            <a:ext cx="4640263" cy="3481387"/>
          </a:xfrm>
          <a:ln/>
        </p:spPr>
      </p:sp>
      <p:sp>
        <p:nvSpPr>
          <p:cNvPr id="44036" name="Rectangle 3"/>
          <p:cNvSpPr>
            <a:spLocks noGrp="1" noChangeArrowheads="1"/>
          </p:cNvSpPr>
          <p:nvPr>
            <p:ph type="body" idx="1"/>
          </p:nvPr>
        </p:nvSpPr>
        <p:spPr>
          <a:xfrm>
            <a:off x="698662" y="4409839"/>
            <a:ext cx="5587677" cy="41762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377592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B1CCBB68-D24D-4063-9EBD-A42825E63AB7}" type="slidenum">
              <a:rPr lang="en-US" altLang="en-US"/>
              <a:pPr eaLnBrk="1" hangingPunct="1"/>
              <a:t>10</a:t>
            </a:fld>
            <a:endParaRPr lang="en-US" altLang="en-US"/>
          </a:p>
        </p:txBody>
      </p:sp>
    </p:spTree>
    <p:extLst>
      <p:ext uri="{BB962C8B-B14F-4D97-AF65-F5344CB8AC3E}">
        <p14:creationId xmlns:p14="http://schemas.microsoft.com/office/powerpoint/2010/main" val="156089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C1C1225-219A-4312-A5A9-8F529D252D33}" type="slidenum">
              <a:rPr lang="en-US" altLang="en-US" smtClean="0"/>
              <a:pPr/>
              <a:t>11</a:t>
            </a:fld>
            <a:endParaRPr lang="en-US" altLang="en-US"/>
          </a:p>
        </p:txBody>
      </p:sp>
    </p:spTree>
    <p:extLst>
      <p:ext uri="{BB962C8B-B14F-4D97-AF65-F5344CB8AC3E}">
        <p14:creationId xmlns:p14="http://schemas.microsoft.com/office/powerpoint/2010/main" val="262915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839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63E401F1-B467-4D3B-AF92-52FEF790D31E}" type="slidenum">
              <a:rPr lang="en-US" altLang="en-US"/>
              <a:pPr eaLnBrk="1" hangingPunct="1"/>
              <a:t>12</a:t>
            </a:fld>
            <a:endParaRPr lang="en-US" altLang="en-US"/>
          </a:p>
        </p:txBody>
      </p:sp>
    </p:spTree>
    <p:extLst>
      <p:ext uri="{BB962C8B-B14F-4D97-AF65-F5344CB8AC3E}">
        <p14:creationId xmlns:p14="http://schemas.microsoft.com/office/powerpoint/2010/main" val="37971802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B2A68690-30BA-4FD4-AC68-88E699F8B726}" type="slidenum">
              <a:rPr lang="en-US" altLang="en-US"/>
              <a:pPr eaLnBrk="1" hangingPunct="1"/>
              <a:t>13</a:t>
            </a:fld>
            <a:endParaRPr lang="en-US" altLang="en-US"/>
          </a:p>
        </p:txBody>
      </p:sp>
      <p:sp>
        <p:nvSpPr>
          <p:cNvPr id="44035" name="Rectangle 2"/>
          <p:cNvSpPr>
            <a:spLocks noGrp="1" noRot="1" noChangeAspect="1" noChangeArrowheads="1" noTextEdit="1"/>
          </p:cNvSpPr>
          <p:nvPr>
            <p:ph type="sldImg"/>
          </p:nvPr>
        </p:nvSpPr>
        <p:spPr>
          <a:xfrm>
            <a:off x="1171575" y="696913"/>
            <a:ext cx="4640263" cy="3481387"/>
          </a:xfrm>
          <a:ln/>
        </p:spPr>
      </p:sp>
      <p:sp>
        <p:nvSpPr>
          <p:cNvPr id="44036" name="Rectangle 3"/>
          <p:cNvSpPr>
            <a:spLocks noGrp="1" noChangeArrowheads="1"/>
          </p:cNvSpPr>
          <p:nvPr>
            <p:ph type="body" idx="1"/>
          </p:nvPr>
        </p:nvSpPr>
        <p:spPr>
          <a:xfrm>
            <a:off x="698662" y="4409839"/>
            <a:ext cx="5587677" cy="41762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254757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849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AB13E730-C517-446C-9333-1A3B40EC654D}" type="slidenum">
              <a:rPr lang="en-US" altLang="en-US"/>
              <a:pPr eaLnBrk="1" hangingPunct="1"/>
              <a:t>14</a:t>
            </a:fld>
            <a:endParaRPr lang="en-US" altLang="en-US"/>
          </a:p>
        </p:txBody>
      </p:sp>
    </p:spTree>
    <p:extLst>
      <p:ext uri="{BB962C8B-B14F-4D97-AF65-F5344CB8AC3E}">
        <p14:creationId xmlns:p14="http://schemas.microsoft.com/office/powerpoint/2010/main" val="29279049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6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05A90948-9EE8-42C7-8042-0A27484B9CDA}" type="slidenum">
              <a:rPr lang="en-US" altLang="en-US"/>
              <a:pPr eaLnBrk="1" hangingPunct="1"/>
              <a:t>15</a:t>
            </a:fld>
            <a:endParaRPr lang="en-US" altLang="en-US"/>
          </a:p>
        </p:txBody>
      </p:sp>
    </p:spTree>
    <p:extLst>
      <p:ext uri="{BB962C8B-B14F-4D97-AF65-F5344CB8AC3E}">
        <p14:creationId xmlns:p14="http://schemas.microsoft.com/office/powerpoint/2010/main" val="41279062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870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91051C2B-6B54-417F-B0DC-01106EBD4D3A}" type="slidenum">
              <a:rPr lang="en-US" altLang="en-US"/>
              <a:pPr eaLnBrk="1" hangingPunct="1"/>
              <a:t>16</a:t>
            </a:fld>
            <a:endParaRPr lang="en-US" altLang="en-US"/>
          </a:p>
        </p:txBody>
      </p:sp>
    </p:spTree>
    <p:extLst>
      <p:ext uri="{BB962C8B-B14F-4D97-AF65-F5344CB8AC3E}">
        <p14:creationId xmlns:p14="http://schemas.microsoft.com/office/powerpoint/2010/main" val="37893348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870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91051C2B-6B54-417F-B0DC-01106EBD4D3A}" type="slidenum">
              <a:rPr lang="en-US" altLang="en-US"/>
              <a:pPr eaLnBrk="1" hangingPunct="1"/>
              <a:t>17</a:t>
            </a:fld>
            <a:endParaRPr lang="en-US" altLang="en-US"/>
          </a:p>
        </p:txBody>
      </p:sp>
    </p:spTree>
    <p:extLst>
      <p:ext uri="{BB962C8B-B14F-4D97-AF65-F5344CB8AC3E}">
        <p14:creationId xmlns:p14="http://schemas.microsoft.com/office/powerpoint/2010/main" val="3549529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870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91051C2B-6B54-417F-B0DC-01106EBD4D3A}" type="slidenum">
              <a:rPr lang="en-US" altLang="en-US"/>
              <a:pPr eaLnBrk="1" hangingPunct="1"/>
              <a:t>18</a:t>
            </a:fld>
            <a:endParaRPr lang="en-US" altLang="en-US"/>
          </a:p>
        </p:txBody>
      </p:sp>
    </p:spTree>
    <p:extLst>
      <p:ext uri="{BB962C8B-B14F-4D97-AF65-F5344CB8AC3E}">
        <p14:creationId xmlns:p14="http://schemas.microsoft.com/office/powerpoint/2010/main" val="23652909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5518C5F6-E16D-4E7D-8E71-ABF640EF135E}" type="slidenum">
              <a:rPr lang="en-US" altLang="en-US"/>
              <a:pPr eaLnBrk="1" hangingPunct="1"/>
              <a:t>19</a:t>
            </a:fld>
            <a:endParaRPr lang="en-US" altLang="en-US"/>
          </a:p>
        </p:txBody>
      </p:sp>
    </p:spTree>
    <p:extLst>
      <p:ext uri="{BB962C8B-B14F-4D97-AF65-F5344CB8AC3E}">
        <p14:creationId xmlns:p14="http://schemas.microsoft.com/office/powerpoint/2010/main" val="1377676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A716AC01-CD05-44D4-B6FB-2901F656DF34}" type="slidenum">
              <a:rPr lang="en-US" altLang="en-US"/>
              <a:pPr eaLnBrk="1" hangingPunct="1"/>
              <a:t>2</a:t>
            </a:fld>
            <a:endParaRPr lang="en-US" altLang="en-US"/>
          </a:p>
        </p:txBody>
      </p:sp>
      <p:sp>
        <p:nvSpPr>
          <p:cNvPr id="51203" name="Rectangle 2"/>
          <p:cNvSpPr>
            <a:spLocks noGrp="1" noRot="1" noChangeAspect="1" noChangeArrowheads="1" noTextEdit="1"/>
          </p:cNvSpPr>
          <p:nvPr>
            <p:ph type="sldImg"/>
          </p:nvPr>
        </p:nvSpPr>
        <p:spPr>
          <a:xfrm>
            <a:off x="1171575" y="696913"/>
            <a:ext cx="4640263" cy="3481387"/>
          </a:xfrm>
          <a:ln/>
        </p:spPr>
      </p:sp>
      <p:sp>
        <p:nvSpPr>
          <p:cNvPr id="51204" name="Rectangle 3"/>
          <p:cNvSpPr>
            <a:spLocks noGrp="1" noChangeArrowheads="1"/>
          </p:cNvSpPr>
          <p:nvPr>
            <p:ph type="body" idx="1"/>
          </p:nvPr>
        </p:nvSpPr>
        <p:spPr>
          <a:xfrm>
            <a:off x="698662" y="4409839"/>
            <a:ext cx="5587677" cy="41762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280869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5518C5F6-E16D-4E7D-8E71-ABF640EF135E}" type="slidenum">
              <a:rPr lang="en-US" altLang="en-US"/>
              <a:pPr eaLnBrk="1" hangingPunct="1"/>
              <a:t>20</a:t>
            </a:fld>
            <a:endParaRPr lang="en-US" altLang="en-US"/>
          </a:p>
        </p:txBody>
      </p:sp>
    </p:spTree>
    <p:extLst>
      <p:ext uri="{BB962C8B-B14F-4D97-AF65-F5344CB8AC3E}">
        <p14:creationId xmlns:p14="http://schemas.microsoft.com/office/powerpoint/2010/main" val="24130803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5518C5F6-E16D-4E7D-8E71-ABF640EF135E}" type="slidenum">
              <a:rPr lang="en-US" altLang="en-US"/>
              <a:pPr eaLnBrk="1" hangingPunct="1"/>
              <a:t>21</a:t>
            </a:fld>
            <a:endParaRPr lang="en-US" altLang="en-US"/>
          </a:p>
        </p:txBody>
      </p:sp>
    </p:spTree>
    <p:extLst>
      <p:ext uri="{BB962C8B-B14F-4D97-AF65-F5344CB8AC3E}">
        <p14:creationId xmlns:p14="http://schemas.microsoft.com/office/powerpoint/2010/main" val="42558676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803620" indent="-309459">
              <a:spcBef>
                <a:spcPct val="30000"/>
              </a:spcBef>
              <a:defRPr sz="1200">
                <a:solidFill>
                  <a:schemeClr val="tx1"/>
                </a:solidFill>
                <a:latin typeface="Arial" panose="020B0604020202020204" pitchFamily="34" charset="0"/>
              </a:defRPr>
            </a:lvl2pPr>
            <a:lvl3pPr marL="1237835" indent="-246271">
              <a:spcBef>
                <a:spcPct val="30000"/>
              </a:spcBef>
              <a:defRPr sz="1200">
                <a:solidFill>
                  <a:schemeClr val="tx1"/>
                </a:solidFill>
                <a:latin typeface="Arial" panose="020B0604020202020204" pitchFamily="34" charset="0"/>
              </a:defRPr>
            </a:lvl3pPr>
            <a:lvl4pPr marL="1731997" indent="-246271">
              <a:spcBef>
                <a:spcPct val="30000"/>
              </a:spcBef>
              <a:defRPr sz="1200">
                <a:solidFill>
                  <a:schemeClr val="tx1"/>
                </a:solidFill>
                <a:latin typeface="Arial" panose="020B0604020202020204" pitchFamily="34" charset="0"/>
              </a:defRPr>
            </a:lvl4pPr>
            <a:lvl5pPr marL="2227779" indent="-246271">
              <a:spcBef>
                <a:spcPct val="30000"/>
              </a:spcBef>
              <a:defRPr sz="1200">
                <a:solidFill>
                  <a:schemeClr val="tx1"/>
                </a:solidFill>
                <a:latin typeface="Arial" panose="020B0604020202020204" pitchFamily="34" charset="0"/>
              </a:defRPr>
            </a:lvl5pPr>
            <a:lvl6pPr marL="2694397" indent="-246271" eaLnBrk="0" fontAlgn="base" hangingPunct="0">
              <a:spcBef>
                <a:spcPct val="30000"/>
              </a:spcBef>
              <a:spcAft>
                <a:spcPct val="0"/>
              </a:spcAft>
              <a:defRPr sz="1200">
                <a:solidFill>
                  <a:schemeClr val="tx1"/>
                </a:solidFill>
                <a:latin typeface="Arial" panose="020B0604020202020204" pitchFamily="34" charset="0"/>
              </a:defRPr>
            </a:lvl6pPr>
            <a:lvl7pPr marL="3161016" indent="-246271" eaLnBrk="0" fontAlgn="base" hangingPunct="0">
              <a:spcBef>
                <a:spcPct val="30000"/>
              </a:spcBef>
              <a:spcAft>
                <a:spcPct val="0"/>
              </a:spcAft>
              <a:defRPr sz="1200">
                <a:solidFill>
                  <a:schemeClr val="tx1"/>
                </a:solidFill>
                <a:latin typeface="Arial" panose="020B0604020202020204" pitchFamily="34" charset="0"/>
              </a:defRPr>
            </a:lvl7pPr>
            <a:lvl8pPr marL="3627634" indent="-246271" eaLnBrk="0" fontAlgn="base" hangingPunct="0">
              <a:spcBef>
                <a:spcPct val="30000"/>
              </a:spcBef>
              <a:spcAft>
                <a:spcPct val="0"/>
              </a:spcAft>
              <a:defRPr sz="1200">
                <a:solidFill>
                  <a:schemeClr val="tx1"/>
                </a:solidFill>
                <a:latin typeface="Arial" panose="020B0604020202020204" pitchFamily="34" charset="0"/>
              </a:defRPr>
            </a:lvl8pPr>
            <a:lvl9pPr marL="4094252" indent="-24627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3CA6D96-584A-4278-8B95-0FF88F7F583C}" type="slidenum">
              <a:rPr lang="en-US" altLang="en-US" sz="1300"/>
              <a:pPr>
                <a:spcBef>
                  <a:spcPct val="0"/>
                </a:spcBef>
              </a:pPr>
              <a:t>22</a:t>
            </a:fld>
            <a:endParaRPr lang="en-US" altLang="en-US" sz="1300"/>
          </a:p>
        </p:txBody>
      </p:sp>
    </p:spTree>
    <p:extLst>
      <p:ext uri="{BB962C8B-B14F-4D97-AF65-F5344CB8AC3E}">
        <p14:creationId xmlns:p14="http://schemas.microsoft.com/office/powerpoint/2010/main" val="14521661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803620" indent="-309459">
              <a:spcBef>
                <a:spcPct val="30000"/>
              </a:spcBef>
              <a:defRPr sz="1200">
                <a:solidFill>
                  <a:schemeClr val="tx1"/>
                </a:solidFill>
                <a:latin typeface="Arial" panose="020B0604020202020204" pitchFamily="34" charset="0"/>
              </a:defRPr>
            </a:lvl2pPr>
            <a:lvl3pPr marL="1237835" indent="-246271">
              <a:spcBef>
                <a:spcPct val="30000"/>
              </a:spcBef>
              <a:defRPr sz="1200">
                <a:solidFill>
                  <a:schemeClr val="tx1"/>
                </a:solidFill>
                <a:latin typeface="Arial" panose="020B0604020202020204" pitchFamily="34" charset="0"/>
              </a:defRPr>
            </a:lvl3pPr>
            <a:lvl4pPr marL="1731997" indent="-246271">
              <a:spcBef>
                <a:spcPct val="30000"/>
              </a:spcBef>
              <a:defRPr sz="1200">
                <a:solidFill>
                  <a:schemeClr val="tx1"/>
                </a:solidFill>
                <a:latin typeface="Arial" panose="020B0604020202020204" pitchFamily="34" charset="0"/>
              </a:defRPr>
            </a:lvl4pPr>
            <a:lvl5pPr marL="2227779" indent="-246271">
              <a:spcBef>
                <a:spcPct val="30000"/>
              </a:spcBef>
              <a:defRPr sz="1200">
                <a:solidFill>
                  <a:schemeClr val="tx1"/>
                </a:solidFill>
                <a:latin typeface="Arial" panose="020B0604020202020204" pitchFamily="34" charset="0"/>
              </a:defRPr>
            </a:lvl5pPr>
            <a:lvl6pPr marL="2694397" indent="-246271" eaLnBrk="0" fontAlgn="base" hangingPunct="0">
              <a:spcBef>
                <a:spcPct val="30000"/>
              </a:spcBef>
              <a:spcAft>
                <a:spcPct val="0"/>
              </a:spcAft>
              <a:defRPr sz="1200">
                <a:solidFill>
                  <a:schemeClr val="tx1"/>
                </a:solidFill>
                <a:latin typeface="Arial" panose="020B0604020202020204" pitchFamily="34" charset="0"/>
              </a:defRPr>
            </a:lvl6pPr>
            <a:lvl7pPr marL="3161016" indent="-246271" eaLnBrk="0" fontAlgn="base" hangingPunct="0">
              <a:spcBef>
                <a:spcPct val="30000"/>
              </a:spcBef>
              <a:spcAft>
                <a:spcPct val="0"/>
              </a:spcAft>
              <a:defRPr sz="1200">
                <a:solidFill>
                  <a:schemeClr val="tx1"/>
                </a:solidFill>
                <a:latin typeface="Arial" panose="020B0604020202020204" pitchFamily="34" charset="0"/>
              </a:defRPr>
            </a:lvl7pPr>
            <a:lvl8pPr marL="3627634" indent="-246271" eaLnBrk="0" fontAlgn="base" hangingPunct="0">
              <a:spcBef>
                <a:spcPct val="30000"/>
              </a:spcBef>
              <a:spcAft>
                <a:spcPct val="0"/>
              </a:spcAft>
              <a:defRPr sz="1200">
                <a:solidFill>
                  <a:schemeClr val="tx1"/>
                </a:solidFill>
                <a:latin typeface="Arial" panose="020B0604020202020204" pitchFamily="34" charset="0"/>
              </a:defRPr>
            </a:lvl8pPr>
            <a:lvl9pPr marL="4094252" indent="-24627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3CA6D96-584A-4278-8B95-0FF88F7F583C}" type="slidenum">
              <a:rPr lang="en-US" altLang="en-US" sz="1300"/>
              <a:pPr>
                <a:spcBef>
                  <a:spcPct val="0"/>
                </a:spcBef>
              </a:pPr>
              <a:t>23</a:t>
            </a:fld>
            <a:endParaRPr lang="en-US" altLang="en-US" sz="1300"/>
          </a:p>
        </p:txBody>
      </p:sp>
    </p:spTree>
    <p:extLst>
      <p:ext uri="{BB962C8B-B14F-4D97-AF65-F5344CB8AC3E}">
        <p14:creationId xmlns:p14="http://schemas.microsoft.com/office/powerpoint/2010/main" val="36872339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24</a:t>
            </a:fld>
            <a:endParaRPr lang="en-US" altLang="en-US"/>
          </a:p>
        </p:txBody>
      </p:sp>
    </p:spTree>
    <p:extLst>
      <p:ext uri="{BB962C8B-B14F-4D97-AF65-F5344CB8AC3E}">
        <p14:creationId xmlns:p14="http://schemas.microsoft.com/office/powerpoint/2010/main" val="1034100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25</a:t>
            </a:fld>
            <a:endParaRPr lang="en-US" altLang="en-US"/>
          </a:p>
        </p:txBody>
      </p:sp>
    </p:spTree>
    <p:extLst>
      <p:ext uri="{BB962C8B-B14F-4D97-AF65-F5344CB8AC3E}">
        <p14:creationId xmlns:p14="http://schemas.microsoft.com/office/powerpoint/2010/main" val="36675852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AF4A3BA8-D632-4355-A2C6-1D2B4EEAD493}" type="slidenum">
              <a:rPr lang="en-US" altLang="en-US"/>
              <a:pPr eaLnBrk="1" hangingPunct="1"/>
              <a:t>26</a:t>
            </a:fld>
            <a:endParaRPr lang="en-US" altLang="en-US"/>
          </a:p>
        </p:txBody>
      </p:sp>
    </p:spTree>
    <p:extLst>
      <p:ext uri="{BB962C8B-B14F-4D97-AF65-F5344CB8AC3E}">
        <p14:creationId xmlns:p14="http://schemas.microsoft.com/office/powerpoint/2010/main" val="4083503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DB8A8F75-3A15-41EC-A553-4518FE2B9A27}" type="slidenum">
              <a:rPr lang="en-US" altLang="en-US"/>
              <a:pPr eaLnBrk="1" hangingPunct="1"/>
              <a:t>27</a:t>
            </a:fld>
            <a:endParaRPr lang="en-US" altLang="en-US"/>
          </a:p>
        </p:txBody>
      </p:sp>
    </p:spTree>
    <p:extLst>
      <p:ext uri="{BB962C8B-B14F-4D97-AF65-F5344CB8AC3E}">
        <p14:creationId xmlns:p14="http://schemas.microsoft.com/office/powerpoint/2010/main" val="30305775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28</a:t>
            </a:fld>
            <a:endParaRPr lang="en-US" altLang="en-US"/>
          </a:p>
        </p:txBody>
      </p:sp>
    </p:spTree>
    <p:extLst>
      <p:ext uri="{BB962C8B-B14F-4D97-AF65-F5344CB8AC3E}">
        <p14:creationId xmlns:p14="http://schemas.microsoft.com/office/powerpoint/2010/main" val="14998891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DB8A8F75-3A15-41EC-A553-4518FE2B9A27}" type="slidenum">
              <a:rPr lang="en-US" altLang="en-US"/>
              <a:pPr eaLnBrk="1" hangingPunct="1"/>
              <a:t>29</a:t>
            </a:fld>
            <a:endParaRPr lang="en-US" altLang="en-US"/>
          </a:p>
        </p:txBody>
      </p:sp>
    </p:spTree>
    <p:extLst>
      <p:ext uri="{BB962C8B-B14F-4D97-AF65-F5344CB8AC3E}">
        <p14:creationId xmlns:p14="http://schemas.microsoft.com/office/powerpoint/2010/main" val="140507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B2A68690-30BA-4FD4-AC68-88E699F8B726}" type="slidenum">
              <a:rPr lang="en-US" altLang="en-US"/>
              <a:pPr eaLnBrk="1" hangingPunct="1"/>
              <a:t>3</a:t>
            </a:fld>
            <a:endParaRPr lang="en-US" altLang="en-US"/>
          </a:p>
        </p:txBody>
      </p:sp>
      <p:sp>
        <p:nvSpPr>
          <p:cNvPr id="44035" name="Rectangle 2"/>
          <p:cNvSpPr>
            <a:spLocks noGrp="1" noRot="1" noChangeAspect="1" noChangeArrowheads="1" noTextEdit="1"/>
          </p:cNvSpPr>
          <p:nvPr>
            <p:ph type="sldImg"/>
          </p:nvPr>
        </p:nvSpPr>
        <p:spPr>
          <a:xfrm>
            <a:off x="1171575" y="696913"/>
            <a:ext cx="4640263" cy="3481387"/>
          </a:xfrm>
          <a:ln/>
        </p:spPr>
      </p:sp>
      <p:sp>
        <p:nvSpPr>
          <p:cNvPr id="44036" name="Rectangle 3"/>
          <p:cNvSpPr>
            <a:spLocks noGrp="1" noChangeArrowheads="1"/>
          </p:cNvSpPr>
          <p:nvPr>
            <p:ph type="body" idx="1"/>
          </p:nvPr>
        </p:nvSpPr>
        <p:spPr>
          <a:xfrm>
            <a:off x="698662" y="4409839"/>
            <a:ext cx="5587677" cy="41762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6441180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30</a:t>
            </a:fld>
            <a:endParaRPr lang="en-US" altLang="en-US"/>
          </a:p>
        </p:txBody>
      </p:sp>
    </p:spTree>
    <p:extLst>
      <p:ext uri="{BB962C8B-B14F-4D97-AF65-F5344CB8AC3E}">
        <p14:creationId xmlns:p14="http://schemas.microsoft.com/office/powerpoint/2010/main" val="3755292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31</a:t>
            </a:fld>
            <a:endParaRPr lang="en-US" altLang="en-US"/>
          </a:p>
        </p:txBody>
      </p:sp>
    </p:spTree>
    <p:extLst>
      <p:ext uri="{BB962C8B-B14F-4D97-AF65-F5344CB8AC3E}">
        <p14:creationId xmlns:p14="http://schemas.microsoft.com/office/powerpoint/2010/main" val="36252322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32</a:t>
            </a:fld>
            <a:endParaRPr lang="en-US" altLang="en-US"/>
          </a:p>
        </p:txBody>
      </p:sp>
    </p:spTree>
    <p:extLst>
      <p:ext uri="{BB962C8B-B14F-4D97-AF65-F5344CB8AC3E}">
        <p14:creationId xmlns:p14="http://schemas.microsoft.com/office/powerpoint/2010/main" val="23380916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33</a:t>
            </a:fld>
            <a:endParaRPr lang="en-US" altLang="en-US"/>
          </a:p>
        </p:txBody>
      </p:sp>
    </p:spTree>
    <p:extLst>
      <p:ext uri="{BB962C8B-B14F-4D97-AF65-F5344CB8AC3E}">
        <p14:creationId xmlns:p14="http://schemas.microsoft.com/office/powerpoint/2010/main" val="23267039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34</a:t>
            </a:fld>
            <a:endParaRPr lang="en-US" altLang="en-US"/>
          </a:p>
        </p:txBody>
      </p:sp>
    </p:spTree>
    <p:extLst>
      <p:ext uri="{BB962C8B-B14F-4D97-AF65-F5344CB8AC3E}">
        <p14:creationId xmlns:p14="http://schemas.microsoft.com/office/powerpoint/2010/main" val="42781453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35</a:t>
            </a:fld>
            <a:endParaRPr lang="en-US" altLang="en-US"/>
          </a:p>
        </p:txBody>
      </p:sp>
    </p:spTree>
    <p:extLst>
      <p:ext uri="{BB962C8B-B14F-4D97-AF65-F5344CB8AC3E}">
        <p14:creationId xmlns:p14="http://schemas.microsoft.com/office/powerpoint/2010/main" val="35207134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36</a:t>
            </a:fld>
            <a:endParaRPr lang="en-US" altLang="en-US"/>
          </a:p>
        </p:txBody>
      </p:sp>
    </p:spTree>
    <p:extLst>
      <p:ext uri="{BB962C8B-B14F-4D97-AF65-F5344CB8AC3E}">
        <p14:creationId xmlns:p14="http://schemas.microsoft.com/office/powerpoint/2010/main" val="26622526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37</a:t>
            </a:fld>
            <a:endParaRPr lang="en-US" altLang="en-US"/>
          </a:p>
        </p:txBody>
      </p:sp>
    </p:spTree>
    <p:extLst>
      <p:ext uri="{BB962C8B-B14F-4D97-AF65-F5344CB8AC3E}">
        <p14:creationId xmlns:p14="http://schemas.microsoft.com/office/powerpoint/2010/main" val="38380987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38</a:t>
            </a:fld>
            <a:endParaRPr lang="en-US" altLang="en-US"/>
          </a:p>
        </p:txBody>
      </p:sp>
    </p:spTree>
    <p:extLst>
      <p:ext uri="{BB962C8B-B14F-4D97-AF65-F5344CB8AC3E}">
        <p14:creationId xmlns:p14="http://schemas.microsoft.com/office/powerpoint/2010/main" val="6634626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39</a:t>
            </a:fld>
            <a:endParaRPr lang="en-US" altLang="en-US"/>
          </a:p>
        </p:txBody>
      </p:sp>
    </p:spTree>
    <p:extLst>
      <p:ext uri="{BB962C8B-B14F-4D97-AF65-F5344CB8AC3E}">
        <p14:creationId xmlns:p14="http://schemas.microsoft.com/office/powerpoint/2010/main" val="1933993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E24BC4D8-E8C9-455A-A7F4-5B842FDC79F5}" type="slidenum">
              <a:rPr lang="en-US" altLang="en-US"/>
              <a:pPr eaLnBrk="1" hangingPunct="1"/>
              <a:t>4</a:t>
            </a:fld>
            <a:endParaRPr lang="en-US" altLang="en-US"/>
          </a:p>
        </p:txBody>
      </p:sp>
    </p:spTree>
    <p:extLst>
      <p:ext uri="{BB962C8B-B14F-4D97-AF65-F5344CB8AC3E}">
        <p14:creationId xmlns:p14="http://schemas.microsoft.com/office/powerpoint/2010/main" val="27878847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40</a:t>
            </a:fld>
            <a:endParaRPr lang="en-US" altLang="en-US"/>
          </a:p>
        </p:txBody>
      </p:sp>
    </p:spTree>
    <p:extLst>
      <p:ext uri="{BB962C8B-B14F-4D97-AF65-F5344CB8AC3E}">
        <p14:creationId xmlns:p14="http://schemas.microsoft.com/office/powerpoint/2010/main" val="313427540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41</a:t>
            </a:fld>
            <a:endParaRPr lang="en-US" altLang="en-US"/>
          </a:p>
        </p:txBody>
      </p:sp>
    </p:spTree>
    <p:extLst>
      <p:ext uri="{BB962C8B-B14F-4D97-AF65-F5344CB8AC3E}">
        <p14:creationId xmlns:p14="http://schemas.microsoft.com/office/powerpoint/2010/main" val="258714216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42</a:t>
            </a:fld>
            <a:endParaRPr lang="en-US" altLang="en-US"/>
          </a:p>
        </p:txBody>
      </p:sp>
    </p:spTree>
    <p:extLst>
      <p:ext uri="{BB962C8B-B14F-4D97-AF65-F5344CB8AC3E}">
        <p14:creationId xmlns:p14="http://schemas.microsoft.com/office/powerpoint/2010/main" val="54518635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B2A68690-30BA-4FD4-AC68-88E699F8B726}" type="slidenum">
              <a:rPr lang="en-US" altLang="en-US"/>
              <a:pPr eaLnBrk="1" hangingPunct="1"/>
              <a:t>43</a:t>
            </a:fld>
            <a:endParaRPr lang="en-US" altLang="en-US"/>
          </a:p>
        </p:txBody>
      </p:sp>
      <p:sp>
        <p:nvSpPr>
          <p:cNvPr id="44035" name="Rectangle 2"/>
          <p:cNvSpPr>
            <a:spLocks noGrp="1" noRot="1" noChangeAspect="1" noChangeArrowheads="1" noTextEdit="1"/>
          </p:cNvSpPr>
          <p:nvPr>
            <p:ph type="sldImg"/>
          </p:nvPr>
        </p:nvSpPr>
        <p:spPr>
          <a:xfrm>
            <a:off x="1171575" y="696913"/>
            <a:ext cx="4640263" cy="3481387"/>
          </a:xfrm>
          <a:ln/>
        </p:spPr>
      </p:sp>
      <p:sp>
        <p:nvSpPr>
          <p:cNvPr id="44036" name="Rectangle 3"/>
          <p:cNvSpPr>
            <a:spLocks noGrp="1" noChangeArrowheads="1"/>
          </p:cNvSpPr>
          <p:nvPr>
            <p:ph type="body" idx="1"/>
          </p:nvPr>
        </p:nvSpPr>
        <p:spPr>
          <a:xfrm>
            <a:off x="698662" y="4409839"/>
            <a:ext cx="5587677" cy="41762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50927053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FB47CE-CB81-4F1D-A1BC-9FA786128648}" type="slidenum">
              <a:rPr lang="en-US" altLang="en-US"/>
              <a:pPr eaLnBrk="1" hangingPunct="1">
                <a:spcBef>
                  <a:spcPct val="0"/>
                </a:spcBef>
              </a:pPr>
              <a:t>44</a:t>
            </a:fld>
            <a:endParaRPr lang="en-US" altLang="en-US"/>
          </a:p>
        </p:txBody>
      </p:sp>
    </p:spTree>
    <p:extLst>
      <p:ext uri="{BB962C8B-B14F-4D97-AF65-F5344CB8AC3E}">
        <p14:creationId xmlns:p14="http://schemas.microsoft.com/office/powerpoint/2010/main" val="415395039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75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37D76DE-A8E2-4AC5-9B7A-91EB4C83502E}" type="slidenum">
              <a:rPr lang="en-US" altLang="en-US"/>
              <a:pPr eaLnBrk="1" hangingPunct="1">
                <a:spcBef>
                  <a:spcPct val="0"/>
                </a:spcBef>
              </a:pPr>
              <a:t>45</a:t>
            </a:fld>
            <a:endParaRPr lang="en-US" altLang="en-US"/>
          </a:p>
        </p:txBody>
      </p:sp>
    </p:spTree>
    <p:extLst>
      <p:ext uri="{BB962C8B-B14F-4D97-AF65-F5344CB8AC3E}">
        <p14:creationId xmlns:p14="http://schemas.microsoft.com/office/powerpoint/2010/main" val="272139999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 Draw the curve here. </a:t>
            </a:r>
          </a:p>
        </p:txBody>
      </p:sp>
      <p:sp>
        <p:nvSpPr>
          <p:cNvPr id="1085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AB01F86-4B2F-47F6-A5EC-23AF62A2EA7D}" type="slidenum">
              <a:rPr lang="en-US" altLang="en-US"/>
              <a:pPr eaLnBrk="1" hangingPunct="1">
                <a:spcBef>
                  <a:spcPct val="0"/>
                </a:spcBef>
              </a:pPr>
              <a:t>46</a:t>
            </a:fld>
            <a:endParaRPr lang="en-US" altLang="en-US"/>
          </a:p>
        </p:txBody>
      </p:sp>
    </p:spTree>
    <p:extLst>
      <p:ext uri="{BB962C8B-B14F-4D97-AF65-F5344CB8AC3E}">
        <p14:creationId xmlns:p14="http://schemas.microsoft.com/office/powerpoint/2010/main" val="369816848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95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CBC74EE-20F1-429F-BC33-3222F1AC48AC}" type="slidenum">
              <a:rPr lang="en-US" altLang="en-US"/>
              <a:pPr eaLnBrk="1" hangingPunct="1">
                <a:spcBef>
                  <a:spcPct val="0"/>
                </a:spcBef>
              </a:pPr>
              <a:t>47</a:t>
            </a:fld>
            <a:endParaRPr lang="en-US" altLang="en-US"/>
          </a:p>
        </p:txBody>
      </p:sp>
    </p:spTree>
    <p:extLst>
      <p:ext uri="{BB962C8B-B14F-4D97-AF65-F5344CB8AC3E}">
        <p14:creationId xmlns:p14="http://schemas.microsoft.com/office/powerpoint/2010/main" val="15250450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Do another example. Now let T=1.  We get Qs= 2(P-1)-12, Qd = 24-P. Equating, 2P-2-12=24-P, 3P=38, P = 38/3 = 12 2/3.  Q = 11 1/3.    ½ dQdP = .5 (.66) (1)  = .33.  Tax revenue is (1) (11.33) = 11.333. So the tax revenue is more than 1/3 of when T=3, and the deadweight loss is less than 1/3. </a:t>
            </a:r>
          </a:p>
        </p:txBody>
      </p:sp>
      <p:sp>
        <p:nvSpPr>
          <p:cNvPr id="1105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4D2127D-A87B-4504-936E-223DEBA4AA5C}" type="slidenum">
              <a:rPr lang="en-US" altLang="en-US"/>
              <a:pPr eaLnBrk="1" hangingPunct="1">
                <a:spcBef>
                  <a:spcPct val="0"/>
                </a:spcBef>
              </a:pPr>
              <a:t>48</a:t>
            </a:fld>
            <a:endParaRPr lang="en-US" altLang="en-US"/>
          </a:p>
        </p:txBody>
      </p:sp>
    </p:spTree>
    <p:extLst>
      <p:ext uri="{BB962C8B-B14F-4D97-AF65-F5344CB8AC3E}">
        <p14:creationId xmlns:p14="http://schemas.microsoft.com/office/powerpoint/2010/main" val="16193159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 </a:t>
            </a:r>
            <a:r>
              <a:rPr lang="en-US" altLang="en-US" dirty="0" err="1" smtClean="0"/>
              <a:t>D+G</a:t>
            </a:r>
            <a:r>
              <a:rPr lang="en-US" altLang="en-US" dirty="0" smtClean="0"/>
              <a:t> = .5 (3) (2) = 3. </a:t>
            </a:r>
          </a:p>
          <a:p>
            <a:pPr eaLnBrk="1" hangingPunct="1"/>
            <a:r>
              <a:rPr lang="en-US" altLang="en-US" dirty="0" smtClean="0"/>
              <a:t> Tax revenue is (3) (10) = 30. </a:t>
            </a:r>
          </a:p>
          <a:p>
            <a:pPr eaLnBrk="1" hangingPunct="1"/>
            <a:r>
              <a:rPr lang="en-US" altLang="en-US" dirty="0" smtClean="0"/>
              <a:t> Have the students work out the other areas. </a:t>
            </a:r>
          </a:p>
          <a:p>
            <a:pPr eaLnBrk="1" hangingPunct="1"/>
            <a:r>
              <a:rPr lang="en-US" altLang="en-US" dirty="0" smtClean="0"/>
              <a:t>Tax on demand of 3: equate Q =24 - (P+3) = 2P-12, so  33 = 3P, P=11. Then Q=9. </a:t>
            </a:r>
          </a:p>
        </p:txBody>
      </p:sp>
      <p:sp>
        <p:nvSpPr>
          <p:cNvPr id="1116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BBCDDA-2E96-4556-A62F-9A896E7D6471}" type="slidenum">
              <a:rPr lang="en-US" altLang="en-US"/>
              <a:pPr eaLnBrk="1" hangingPunct="1">
                <a:spcBef>
                  <a:spcPct val="0"/>
                </a:spcBef>
              </a:pPr>
              <a:t>49</a:t>
            </a:fld>
            <a:endParaRPr lang="en-US" altLang="en-US"/>
          </a:p>
        </p:txBody>
      </p:sp>
    </p:spTree>
    <p:extLst>
      <p:ext uri="{BB962C8B-B14F-4D97-AF65-F5344CB8AC3E}">
        <p14:creationId xmlns:p14="http://schemas.microsoft.com/office/powerpoint/2010/main" val="3703366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E0ED100B-E7C1-4505-951F-10AFAB76FDF2}" type="slidenum">
              <a:rPr lang="en-US" altLang="en-US"/>
              <a:pPr eaLnBrk="1" hangingPunct="1"/>
              <a:t>5</a:t>
            </a:fld>
            <a:endParaRPr lang="en-US" altLang="en-US"/>
          </a:p>
        </p:txBody>
      </p:sp>
    </p:spTree>
    <p:extLst>
      <p:ext uri="{BB962C8B-B14F-4D97-AF65-F5344CB8AC3E}">
        <p14:creationId xmlns:p14="http://schemas.microsoft.com/office/powerpoint/2010/main" val="119582091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126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7A87B0A-A72C-4CFB-90E3-5E4B0568A785}" type="slidenum">
              <a:rPr lang="en-US" altLang="en-US"/>
              <a:pPr eaLnBrk="1" hangingPunct="1">
                <a:spcBef>
                  <a:spcPct val="0"/>
                </a:spcBef>
              </a:pPr>
              <a:t>50</a:t>
            </a:fld>
            <a:endParaRPr lang="en-US" altLang="en-US"/>
          </a:p>
        </p:txBody>
      </p:sp>
    </p:spTree>
    <p:extLst>
      <p:ext uri="{BB962C8B-B14F-4D97-AF65-F5344CB8AC3E}">
        <p14:creationId xmlns:p14="http://schemas.microsoft.com/office/powerpoint/2010/main" val="151279200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136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3C87C26-12CB-4FC4-AD77-1EC149318EC5}" type="slidenum">
              <a:rPr lang="en-US" altLang="en-US"/>
              <a:pPr eaLnBrk="1" hangingPunct="1">
                <a:spcBef>
                  <a:spcPct val="0"/>
                </a:spcBef>
              </a:pPr>
              <a:t>51</a:t>
            </a:fld>
            <a:endParaRPr lang="en-US" altLang="en-US"/>
          </a:p>
        </p:txBody>
      </p:sp>
    </p:spTree>
    <p:extLst>
      <p:ext uri="{BB962C8B-B14F-4D97-AF65-F5344CB8AC3E}">
        <p14:creationId xmlns:p14="http://schemas.microsoft.com/office/powerpoint/2010/main" val="18637277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146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292A900-588A-4E1F-8C75-2071434DFC78}" type="slidenum">
              <a:rPr lang="en-US" altLang="en-US"/>
              <a:pPr eaLnBrk="1" hangingPunct="1">
                <a:spcBef>
                  <a:spcPct val="0"/>
                </a:spcBef>
              </a:pPr>
              <a:t>52</a:t>
            </a:fld>
            <a:endParaRPr lang="en-US" altLang="en-US"/>
          </a:p>
        </p:txBody>
      </p:sp>
    </p:spTree>
    <p:extLst>
      <p:ext uri="{BB962C8B-B14F-4D97-AF65-F5344CB8AC3E}">
        <p14:creationId xmlns:p14="http://schemas.microsoft.com/office/powerpoint/2010/main" val="16086369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157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BC4812A-5863-47CE-A5A9-7C67FE5F6DB2}" type="slidenum">
              <a:rPr lang="en-US" altLang="en-US"/>
              <a:pPr eaLnBrk="1" hangingPunct="1">
                <a:spcBef>
                  <a:spcPct val="0"/>
                </a:spcBef>
              </a:pPr>
              <a:t>53</a:t>
            </a:fld>
            <a:endParaRPr lang="en-US" altLang="en-US"/>
          </a:p>
        </p:txBody>
      </p:sp>
    </p:spTree>
    <p:extLst>
      <p:ext uri="{BB962C8B-B14F-4D97-AF65-F5344CB8AC3E}">
        <p14:creationId xmlns:p14="http://schemas.microsoft.com/office/powerpoint/2010/main" val="16081247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157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BC4812A-5863-47CE-A5A9-7C67FE5F6DB2}" type="slidenum">
              <a:rPr lang="en-US" altLang="en-US"/>
              <a:pPr eaLnBrk="1" hangingPunct="1">
                <a:spcBef>
                  <a:spcPct val="0"/>
                </a:spcBef>
              </a:pPr>
              <a:t>54</a:t>
            </a:fld>
            <a:endParaRPr lang="en-US" altLang="en-US"/>
          </a:p>
        </p:txBody>
      </p:sp>
    </p:spTree>
    <p:extLst>
      <p:ext uri="{BB962C8B-B14F-4D97-AF65-F5344CB8AC3E}">
        <p14:creationId xmlns:p14="http://schemas.microsoft.com/office/powerpoint/2010/main" val="252615792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157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BC4812A-5863-47CE-A5A9-7C67FE5F6DB2}" type="slidenum">
              <a:rPr lang="en-US" altLang="en-US"/>
              <a:pPr eaLnBrk="1" hangingPunct="1">
                <a:spcBef>
                  <a:spcPct val="0"/>
                </a:spcBef>
              </a:pPr>
              <a:t>55</a:t>
            </a:fld>
            <a:endParaRPr lang="en-US" altLang="en-US"/>
          </a:p>
        </p:txBody>
      </p:sp>
    </p:spTree>
    <p:extLst>
      <p:ext uri="{BB962C8B-B14F-4D97-AF65-F5344CB8AC3E}">
        <p14:creationId xmlns:p14="http://schemas.microsoft.com/office/powerpoint/2010/main" val="247973040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157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BC4812A-5863-47CE-A5A9-7C67FE5F6DB2}" type="slidenum">
              <a:rPr lang="en-US" altLang="en-US"/>
              <a:pPr eaLnBrk="1" hangingPunct="1">
                <a:spcBef>
                  <a:spcPct val="0"/>
                </a:spcBef>
              </a:pPr>
              <a:t>56</a:t>
            </a:fld>
            <a:endParaRPr lang="en-US" altLang="en-US"/>
          </a:p>
        </p:txBody>
      </p:sp>
    </p:spTree>
    <p:extLst>
      <p:ext uri="{BB962C8B-B14F-4D97-AF65-F5344CB8AC3E}">
        <p14:creationId xmlns:p14="http://schemas.microsoft.com/office/powerpoint/2010/main" val="293661861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167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BFE15B0-2CA2-444C-9E85-17DDBBC4FACC}" type="slidenum">
              <a:rPr lang="en-US" altLang="en-US"/>
              <a:pPr eaLnBrk="1" hangingPunct="1">
                <a:spcBef>
                  <a:spcPct val="0"/>
                </a:spcBef>
              </a:pPr>
              <a:t>57</a:t>
            </a:fld>
            <a:endParaRPr lang="en-US" altLang="en-US"/>
          </a:p>
        </p:txBody>
      </p:sp>
    </p:spTree>
    <p:extLst>
      <p:ext uri="{BB962C8B-B14F-4D97-AF65-F5344CB8AC3E}">
        <p14:creationId xmlns:p14="http://schemas.microsoft.com/office/powerpoint/2010/main" val="339658125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177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05437FE-CC69-481D-89E8-F18D5B8BF471}" type="slidenum">
              <a:rPr lang="en-US" altLang="en-US"/>
              <a:pPr eaLnBrk="1" hangingPunct="1">
                <a:spcBef>
                  <a:spcPct val="0"/>
                </a:spcBef>
              </a:pPr>
              <a:t>58</a:t>
            </a:fld>
            <a:endParaRPr lang="en-US" altLang="en-US"/>
          </a:p>
        </p:txBody>
      </p:sp>
    </p:spTree>
    <p:extLst>
      <p:ext uri="{BB962C8B-B14F-4D97-AF65-F5344CB8AC3E}">
        <p14:creationId xmlns:p14="http://schemas.microsoft.com/office/powerpoint/2010/main" val="79428583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187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ABFA4F2-14F5-444B-8D4C-74929AEB58F6}" type="slidenum">
              <a:rPr lang="en-US" altLang="en-US"/>
              <a:pPr eaLnBrk="1" hangingPunct="1">
                <a:spcBef>
                  <a:spcPct val="0"/>
                </a:spcBef>
              </a:pPr>
              <a:t>59</a:t>
            </a:fld>
            <a:endParaRPr lang="en-US" altLang="en-US"/>
          </a:p>
        </p:txBody>
      </p:sp>
    </p:spTree>
    <p:extLst>
      <p:ext uri="{BB962C8B-B14F-4D97-AF65-F5344CB8AC3E}">
        <p14:creationId xmlns:p14="http://schemas.microsoft.com/office/powerpoint/2010/main" val="255853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D59B8C25-CBC9-47E6-BEBC-836E8F403683}" type="slidenum">
              <a:rPr lang="en-US" altLang="en-US"/>
              <a:pPr eaLnBrk="1" hangingPunct="1"/>
              <a:t>6</a:t>
            </a:fld>
            <a:endParaRPr lang="en-US" altLang="en-US"/>
          </a:p>
        </p:txBody>
      </p:sp>
    </p:spTree>
    <p:extLst>
      <p:ext uri="{BB962C8B-B14F-4D97-AF65-F5344CB8AC3E}">
        <p14:creationId xmlns:p14="http://schemas.microsoft.com/office/powerpoint/2010/main" val="4162466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198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52A7DB2-9341-4565-A31A-7F244166EBEA}" type="slidenum">
              <a:rPr lang="en-US" altLang="en-US"/>
              <a:pPr eaLnBrk="1" hangingPunct="1">
                <a:spcBef>
                  <a:spcPct val="0"/>
                </a:spcBef>
              </a:pPr>
              <a:t>60</a:t>
            </a:fld>
            <a:endParaRPr lang="en-US" altLang="en-US"/>
          </a:p>
        </p:txBody>
      </p:sp>
    </p:spTree>
    <p:extLst>
      <p:ext uri="{BB962C8B-B14F-4D97-AF65-F5344CB8AC3E}">
        <p14:creationId xmlns:p14="http://schemas.microsoft.com/office/powerpoint/2010/main" val="964544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1D98220B-BFC2-4A20-8C0F-44B3FFA0AC29}" type="slidenum">
              <a:rPr lang="en-US" altLang="en-US"/>
              <a:pPr eaLnBrk="1" hangingPunct="1"/>
              <a:t>7</a:t>
            </a:fld>
            <a:endParaRPr lang="en-US" altLang="en-US"/>
          </a:p>
        </p:txBody>
      </p:sp>
    </p:spTree>
    <p:extLst>
      <p:ext uri="{BB962C8B-B14F-4D97-AF65-F5344CB8AC3E}">
        <p14:creationId xmlns:p14="http://schemas.microsoft.com/office/powerpoint/2010/main" val="1064401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59F883B4-97CE-4582-A8A8-EC23F9BD88A7}" type="slidenum">
              <a:rPr lang="en-US" altLang="en-US"/>
              <a:pPr eaLnBrk="1" hangingPunct="1"/>
              <a:t>8</a:t>
            </a:fld>
            <a:endParaRPr lang="en-US" altLang="en-US"/>
          </a:p>
        </p:txBody>
      </p:sp>
    </p:spTree>
    <p:extLst>
      <p:ext uri="{BB962C8B-B14F-4D97-AF65-F5344CB8AC3E}">
        <p14:creationId xmlns:p14="http://schemas.microsoft.com/office/powerpoint/2010/main" val="13072573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839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8255" indent="-291636" eaLnBrk="0" hangingPunct="0">
              <a:defRPr>
                <a:solidFill>
                  <a:schemeClr val="tx1"/>
                </a:solidFill>
                <a:latin typeface="Arial" charset="0"/>
              </a:defRPr>
            </a:lvl2pPr>
            <a:lvl3pPr marL="1166546" indent="-233309" eaLnBrk="0" hangingPunct="0">
              <a:defRPr>
                <a:solidFill>
                  <a:schemeClr val="tx1"/>
                </a:solidFill>
                <a:latin typeface="Arial" charset="0"/>
              </a:defRPr>
            </a:lvl3pPr>
            <a:lvl4pPr marL="1633164" indent="-233309" eaLnBrk="0" hangingPunct="0">
              <a:defRPr>
                <a:solidFill>
                  <a:schemeClr val="tx1"/>
                </a:solidFill>
                <a:latin typeface="Arial" charset="0"/>
              </a:defRPr>
            </a:lvl4pPr>
            <a:lvl5pPr marL="2099782" indent="-233309" eaLnBrk="0" hangingPunct="0">
              <a:defRPr>
                <a:solidFill>
                  <a:schemeClr val="tx1"/>
                </a:solidFill>
                <a:latin typeface="Arial" charset="0"/>
              </a:defRPr>
            </a:lvl5pPr>
            <a:lvl6pPr marL="2566401" indent="-233309" eaLnBrk="0" fontAlgn="base" hangingPunct="0">
              <a:spcBef>
                <a:spcPct val="0"/>
              </a:spcBef>
              <a:spcAft>
                <a:spcPct val="0"/>
              </a:spcAft>
              <a:defRPr>
                <a:solidFill>
                  <a:schemeClr val="tx1"/>
                </a:solidFill>
                <a:latin typeface="Arial" charset="0"/>
              </a:defRPr>
            </a:lvl6pPr>
            <a:lvl7pPr marL="3033019" indent="-233309" eaLnBrk="0" fontAlgn="base" hangingPunct="0">
              <a:spcBef>
                <a:spcPct val="0"/>
              </a:spcBef>
              <a:spcAft>
                <a:spcPct val="0"/>
              </a:spcAft>
              <a:defRPr>
                <a:solidFill>
                  <a:schemeClr val="tx1"/>
                </a:solidFill>
                <a:latin typeface="Arial" charset="0"/>
              </a:defRPr>
            </a:lvl7pPr>
            <a:lvl8pPr marL="3499637" indent="-233309" eaLnBrk="0" fontAlgn="base" hangingPunct="0">
              <a:spcBef>
                <a:spcPct val="0"/>
              </a:spcBef>
              <a:spcAft>
                <a:spcPct val="0"/>
              </a:spcAft>
              <a:defRPr>
                <a:solidFill>
                  <a:schemeClr val="tx1"/>
                </a:solidFill>
                <a:latin typeface="Arial" charset="0"/>
              </a:defRPr>
            </a:lvl8pPr>
            <a:lvl9pPr marL="3966256" indent="-233309" eaLnBrk="0" fontAlgn="base" hangingPunct="0">
              <a:spcBef>
                <a:spcPct val="0"/>
              </a:spcBef>
              <a:spcAft>
                <a:spcPct val="0"/>
              </a:spcAft>
              <a:defRPr>
                <a:solidFill>
                  <a:schemeClr val="tx1"/>
                </a:solidFill>
                <a:latin typeface="Arial" charset="0"/>
              </a:defRPr>
            </a:lvl9pPr>
          </a:lstStyle>
          <a:p>
            <a:pPr eaLnBrk="1" hangingPunct="1"/>
            <a:fld id="{63E401F1-B467-4D3B-AF92-52FEF790D31E}" type="slidenum">
              <a:rPr lang="en-US" altLang="en-US"/>
              <a:pPr eaLnBrk="1" hangingPunct="1"/>
              <a:t>9</a:t>
            </a:fld>
            <a:endParaRPr lang="en-US" altLang="en-US"/>
          </a:p>
        </p:txBody>
      </p:sp>
    </p:spTree>
    <p:extLst>
      <p:ext uri="{BB962C8B-B14F-4D97-AF65-F5344CB8AC3E}">
        <p14:creationId xmlns:p14="http://schemas.microsoft.com/office/powerpoint/2010/main" val="3540637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5"/>
          <p:cNvSpPr>
            <a:spLocks noChangeArrowheads="1"/>
          </p:cNvSpPr>
          <p:nvPr userDrawn="1"/>
        </p:nvSpPr>
        <p:spPr bwMode="auto">
          <a:xfrm>
            <a:off x="0" y="1219200"/>
            <a:ext cx="9144000" cy="219075"/>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3025" tIns="36512" rIns="73025" bIns="36512"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 name="Title 1"/>
          <p:cNvSpPr>
            <a:spLocks noGrp="1"/>
          </p:cNvSpPr>
          <p:nvPr>
            <p:ph type="ctrTitle"/>
          </p:nvPr>
        </p:nvSpPr>
        <p:spPr>
          <a:xfrm>
            <a:off x="0" y="0"/>
            <a:ext cx="9144000" cy="1470025"/>
          </a:xfrm>
        </p:spPr>
        <p:txBody>
          <a:bodyPr/>
          <a:lstStyle>
            <a:lvl1pPr>
              <a:defRPr sz="4800" b="0">
                <a:solidFill>
                  <a:schemeClr val="tx1">
                    <a:lumMod val="95000"/>
                    <a:lumOff val="5000"/>
                  </a:schemeClr>
                </a:solidFill>
                <a:latin typeface="Century Gothic"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0" y="1905000"/>
            <a:ext cx="9144000" cy="4953000"/>
          </a:xfrm>
        </p:spPr>
        <p:txBody>
          <a:bodyPr/>
          <a:lstStyle>
            <a:lvl1pPr marL="0" indent="0" algn="ctr">
              <a:buNone/>
              <a:defRPr sz="3600">
                <a:latin typeface="+mn-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5" name="Rectangle 4"/>
          <p:cNvSpPr>
            <a:spLocks noGrp="1" noChangeArrowheads="1"/>
          </p:cNvSpPr>
          <p:nvPr>
            <p:ph type="dt" sz="half" idx="10"/>
          </p:nvPr>
        </p:nvSpPr>
        <p:spPr/>
        <p:txBody>
          <a:bodyPr/>
          <a:lstStyle>
            <a:lvl1pPr>
              <a:defRPr/>
            </a:lvl1pPr>
          </a:lstStyle>
          <a:p>
            <a:endParaRPr lang="en-US" altLang="en-US"/>
          </a:p>
        </p:txBody>
      </p:sp>
      <p:sp>
        <p:nvSpPr>
          <p:cNvPr id="6" name="Rectangle 5"/>
          <p:cNvSpPr>
            <a:spLocks noGrp="1" noChangeArrowheads="1"/>
          </p:cNvSpPr>
          <p:nvPr>
            <p:ph type="ftr" sz="quarter" idx="11"/>
          </p:nvPr>
        </p:nvSpPr>
        <p:spPr/>
        <p:txBody>
          <a:bodyPr/>
          <a:lstStyle>
            <a:lvl1pPr>
              <a:defRPr/>
            </a:lvl1pPr>
          </a:lstStyle>
          <a:p>
            <a:endParaRPr lang="en-US" altLang="en-US"/>
          </a:p>
        </p:txBody>
      </p:sp>
      <p:sp>
        <p:nvSpPr>
          <p:cNvPr id="7" name="Rectangle 6"/>
          <p:cNvSpPr>
            <a:spLocks noGrp="1" noChangeArrowheads="1"/>
          </p:cNvSpPr>
          <p:nvPr>
            <p:ph type="sldNum" sz="quarter" idx="12"/>
          </p:nvPr>
        </p:nvSpPr>
        <p:spPr/>
        <p:txBody>
          <a:bodyPr/>
          <a:lstStyle>
            <a:lvl1pPr>
              <a:defRPr/>
            </a:lvl1pPr>
          </a:lstStyle>
          <a:p>
            <a:fld id="{FC47A8F5-9AE3-461D-98EF-4C2E6C5B3FC8}" type="slidenum">
              <a:rPr lang="en-US" altLang="en-US"/>
              <a:pPr/>
              <a:t>‹#›</a:t>
            </a:fld>
            <a:endParaRPr lang="en-US" altLang="en-US"/>
          </a:p>
        </p:txBody>
      </p:sp>
    </p:spTree>
    <p:extLst>
      <p:ext uri="{BB962C8B-B14F-4D97-AF65-F5344CB8AC3E}">
        <p14:creationId xmlns:p14="http://schemas.microsoft.com/office/powerpoint/2010/main" val="3474823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7D180011-C596-45C4-9743-F2C94EE20D37}" type="slidenum">
              <a:rPr lang="en-US" altLang="en-US"/>
              <a:pPr/>
              <a:t>‹#›</a:t>
            </a:fld>
            <a:endParaRPr lang="en-US" altLang="en-US"/>
          </a:p>
        </p:txBody>
      </p:sp>
    </p:spTree>
    <p:extLst>
      <p:ext uri="{BB962C8B-B14F-4D97-AF65-F5344CB8AC3E}">
        <p14:creationId xmlns:p14="http://schemas.microsoft.com/office/powerpoint/2010/main" val="2562307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53A2EC95-AB01-443C-94D3-96E11AD27755}" type="slidenum">
              <a:rPr lang="en-US" altLang="en-US"/>
              <a:pPr/>
              <a:t>‹#›</a:t>
            </a:fld>
            <a:endParaRPr lang="en-US" altLang="en-US"/>
          </a:p>
        </p:txBody>
      </p:sp>
    </p:spTree>
    <p:extLst>
      <p:ext uri="{BB962C8B-B14F-4D97-AF65-F5344CB8AC3E}">
        <p14:creationId xmlns:p14="http://schemas.microsoft.com/office/powerpoint/2010/main" val="2192701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auto">
          <a:xfrm>
            <a:off x="0" y="1219200"/>
            <a:ext cx="9144000" cy="219075"/>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3025" tIns="36512" rIns="73025" bIns="36512"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 name="Title 1"/>
          <p:cNvSpPr>
            <a:spLocks noGrp="1"/>
          </p:cNvSpPr>
          <p:nvPr>
            <p:ph type="title"/>
          </p:nvPr>
        </p:nvSpPr>
        <p:spPr>
          <a:xfrm>
            <a:off x="0" y="0"/>
            <a:ext cx="9144000" cy="1143000"/>
          </a:xfrm>
        </p:spPr>
        <p:txBody>
          <a:bodyPr/>
          <a:lstStyle>
            <a:lvl1pPr>
              <a:defRPr baseline="0">
                <a:latin typeface="Century Gothic" pitchFamily="34" charset="0"/>
              </a:defRPr>
            </a:lvl1pPr>
          </a:lstStyle>
          <a:p>
            <a:r>
              <a:rPr lang="en-US" dirty="0" smtClean="0"/>
              <a:t>Click to edit Master title style</a:t>
            </a:r>
            <a:endParaRPr lang="en-US" dirty="0"/>
          </a:p>
        </p:txBody>
      </p:sp>
      <p:sp>
        <p:nvSpPr>
          <p:cNvPr id="8" name="Subtitle 2"/>
          <p:cNvSpPr>
            <a:spLocks noGrp="1"/>
          </p:cNvSpPr>
          <p:nvPr>
            <p:ph type="subTitle" idx="1"/>
          </p:nvPr>
        </p:nvSpPr>
        <p:spPr>
          <a:xfrm>
            <a:off x="0" y="1981200"/>
            <a:ext cx="9144000" cy="3962400"/>
          </a:xfrm>
        </p:spPr>
        <p:txBody>
          <a:bodyPr/>
          <a:lstStyle>
            <a:lvl1pPr marL="0" indent="0" algn="l">
              <a:buNone/>
              <a:defRPr sz="2800">
                <a:latin typeface="+mn-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5" name="Rectangle 4"/>
          <p:cNvSpPr>
            <a:spLocks noGrp="1" noChangeArrowheads="1"/>
          </p:cNvSpPr>
          <p:nvPr>
            <p:ph type="dt" sz="half" idx="10"/>
          </p:nvPr>
        </p:nvSpPr>
        <p:spPr/>
        <p:txBody>
          <a:bodyPr/>
          <a:lstStyle>
            <a:lvl1pPr>
              <a:defRPr/>
            </a:lvl1pPr>
          </a:lstStyle>
          <a:p>
            <a:endParaRPr lang="en-US" altLang="en-US"/>
          </a:p>
        </p:txBody>
      </p:sp>
      <p:sp>
        <p:nvSpPr>
          <p:cNvPr id="6" name="Rectangle 5"/>
          <p:cNvSpPr>
            <a:spLocks noGrp="1" noChangeArrowheads="1"/>
          </p:cNvSpPr>
          <p:nvPr>
            <p:ph type="ftr" sz="quarter" idx="11"/>
          </p:nvPr>
        </p:nvSpPr>
        <p:spPr/>
        <p:txBody>
          <a:bodyPr/>
          <a:lstStyle>
            <a:lvl1pPr>
              <a:defRPr/>
            </a:lvl1pPr>
          </a:lstStyle>
          <a:p>
            <a:endParaRPr lang="en-US" altLang="en-US"/>
          </a:p>
        </p:txBody>
      </p:sp>
      <p:sp>
        <p:nvSpPr>
          <p:cNvPr id="7" name="Rectangle 6"/>
          <p:cNvSpPr>
            <a:spLocks noGrp="1" noChangeArrowheads="1"/>
          </p:cNvSpPr>
          <p:nvPr>
            <p:ph type="sldNum" sz="quarter" idx="12"/>
          </p:nvPr>
        </p:nvSpPr>
        <p:spPr>
          <a:xfrm>
            <a:off x="8610600" y="228600"/>
            <a:ext cx="533400" cy="476250"/>
          </a:xfrm>
        </p:spPr>
        <p:txBody>
          <a:bodyPr/>
          <a:lstStyle>
            <a:lvl1pPr>
              <a:defRPr/>
            </a:lvl1pPr>
          </a:lstStyle>
          <a:p>
            <a:fld id="{DF266FCC-C256-4767-9F42-1FF891395489}" type="slidenum">
              <a:rPr lang="en-US" altLang="en-US"/>
              <a:pPr/>
              <a:t>‹#›</a:t>
            </a:fld>
            <a:endParaRPr lang="en-US" altLang="en-US"/>
          </a:p>
        </p:txBody>
      </p:sp>
    </p:spTree>
    <p:extLst>
      <p:ext uri="{BB962C8B-B14F-4D97-AF65-F5344CB8AC3E}">
        <p14:creationId xmlns:p14="http://schemas.microsoft.com/office/powerpoint/2010/main" val="814051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4FDEEAD7-FEFD-43A1-9966-97AB6F0A9D01}" type="slidenum">
              <a:rPr lang="en-US" altLang="en-US"/>
              <a:pPr/>
              <a:t>‹#›</a:t>
            </a:fld>
            <a:endParaRPr lang="en-US" altLang="en-US"/>
          </a:p>
        </p:txBody>
      </p:sp>
    </p:spTree>
    <p:extLst>
      <p:ext uri="{BB962C8B-B14F-4D97-AF65-F5344CB8AC3E}">
        <p14:creationId xmlns:p14="http://schemas.microsoft.com/office/powerpoint/2010/main" val="940960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A0F49C80-6DB9-4CC6-9492-1ED715C39123}" type="slidenum">
              <a:rPr lang="en-US" altLang="en-US"/>
              <a:pPr/>
              <a:t>‹#›</a:t>
            </a:fld>
            <a:endParaRPr lang="en-US" altLang="en-US"/>
          </a:p>
        </p:txBody>
      </p:sp>
    </p:spTree>
    <p:extLst>
      <p:ext uri="{BB962C8B-B14F-4D97-AF65-F5344CB8AC3E}">
        <p14:creationId xmlns:p14="http://schemas.microsoft.com/office/powerpoint/2010/main" val="280233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ltLang="en-US"/>
          </a:p>
        </p:txBody>
      </p:sp>
      <p:sp>
        <p:nvSpPr>
          <p:cNvPr id="8" name="Rectangle 5"/>
          <p:cNvSpPr>
            <a:spLocks noGrp="1" noChangeArrowheads="1"/>
          </p:cNvSpPr>
          <p:nvPr>
            <p:ph type="ftr" sz="quarter" idx="11"/>
          </p:nvPr>
        </p:nvSpPr>
        <p:spPr>
          <a:ln/>
        </p:spPr>
        <p:txBody>
          <a:bodyPr/>
          <a:lstStyle>
            <a:lvl1pPr>
              <a:defRPr/>
            </a:lvl1pPr>
          </a:lstStyle>
          <a:p>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65D465C9-097E-4C42-AC41-4B55D77B609C}" type="slidenum">
              <a:rPr lang="en-US" altLang="en-US"/>
              <a:pPr/>
              <a:t>‹#›</a:t>
            </a:fld>
            <a:endParaRPr lang="en-US" altLang="en-US"/>
          </a:p>
        </p:txBody>
      </p:sp>
    </p:spTree>
    <p:extLst>
      <p:ext uri="{BB962C8B-B14F-4D97-AF65-F5344CB8AC3E}">
        <p14:creationId xmlns:p14="http://schemas.microsoft.com/office/powerpoint/2010/main" val="2926217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ltLang="en-US"/>
          </a:p>
        </p:txBody>
      </p:sp>
      <p:sp>
        <p:nvSpPr>
          <p:cNvPr id="4" name="Rectangle 5"/>
          <p:cNvSpPr>
            <a:spLocks noGrp="1" noChangeArrowheads="1"/>
          </p:cNvSpPr>
          <p:nvPr>
            <p:ph type="ftr" sz="quarter" idx="11"/>
          </p:nvPr>
        </p:nvSpPr>
        <p:spPr>
          <a:ln/>
        </p:spPr>
        <p:txBody>
          <a:bodyPr/>
          <a:lstStyle>
            <a:lvl1pPr>
              <a:defRPr/>
            </a:lvl1pPr>
          </a:lstStyle>
          <a:p>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8582166D-3C43-409D-BD42-28AAF72F58CA}" type="slidenum">
              <a:rPr lang="en-US" altLang="en-US"/>
              <a:pPr/>
              <a:t>‹#›</a:t>
            </a:fld>
            <a:endParaRPr lang="en-US" altLang="en-US"/>
          </a:p>
        </p:txBody>
      </p:sp>
    </p:spTree>
    <p:extLst>
      <p:ext uri="{BB962C8B-B14F-4D97-AF65-F5344CB8AC3E}">
        <p14:creationId xmlns:p14="http://schemas.microsoft.com/office/powerpoint/2010/main" val="233590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p>
        </p:txBody>
      </p:sp>
      <p:sp>
        <p:nvSpPr>
          <p:cNvPr id="3" name="Rectangle 5"/>
          <p:cNvSpPr>
            <a:spLocks noGrp="1" noChangeArrowheads="1"/>
          </p:cNvSpPr>
          <p:nvPr>
            <p:ph type="ftr" sz="quarter" idx="11"/>
          </p:nvPr>
        </p:nvSpPr>
        <p:spPr>
          <a:ln/>
        </p:spPr>
        <p:txBody>
          <a:bodyPr/>
          <a:lstStyle>
            <a:lvl1pPr>
              <a:defRPr/>
            </a:lvl1pPr>
          </a:lstStyle>
          <a:p>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AE303E1A-2F71-4818-829E-2E0E2A5FE1B2}" type="slidenum">
              <a:rPr lang="en-US" altLang="en-US"/>
              <a:pPr/>
              <a:t>‹#›</a:t>
            </a:fld>
            <a:endParaRPr lang="en-US" altLang="en-US"/>
          </a:p>
        </p:txBody>
      </p:sp>
    </p:spTree>
    <p:extLst>
      <p:ext uri="{BB962C8B-B14F-4D97-AF65-F5344CB8AC3E}">
        <p14:creationId xmlns:p14="http://schemas.microsoft.com/office/powerpoint/2010/main" val="3610229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204FDE21-E1A8-4554-8353-EEF93EC492AB}" type="slidenum">
              <a:rPr lang="en-US" altLang="en-US"/>
              <a:pPr/>
              <a:t>‹#›</a:t>
            </a:fld>
            <a:endParaRPr lang="en-US" altLang="en-US"/>
          </a:p>
        </p:txBody>
      </p:sp>
    </p:spTree>
    <p:extLst>
      <p:ext uri="{BB962C8B-B14F-4D97-AF65-F5344CB8AC3E}">
        <p14:creationId xmlns:p14="http://schemas.microsoft.com/office/powerpoint/2010/main" val="2775328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00DA0510-C2D7-450B-920E-71DAD55C4D71}" type="slidenum">
              <a:rPr lang="en-US" altLang="en-US"/>
              <a:pPr/>
              <a:t>‹#›</a:t>
            </a:fld>
            <a:endParaRPr lang="en-US" altLang="en-US"/>
          </a:p>
        </p:txBody>
      </p:sp>
    </p:spTree>
    <p:extLst>
      <p:ext uri="{BB962C8B-B14F-4D97-AF65-F5344CB8AC3E}">
        <p14:creationId xmlns:p14="http://schemas.microsoft.com/office/powerpoint/2010/main" val="1125241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9CCFF"/>
            </a:gs>
            <a:gs pos="100000">
              <a:srgbClr val="4EACF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85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2385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2385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01320E0-5B6E-4EF5-99FA-DB4AA88418F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wsj.com/articles/republicans-launch-push-to-undo-several-of-obamas-federal-regulations-1485945006"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federalregister.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www.law.cornell.edu/cfr/text" TargetMode="External"/><Relationship Id="rId4" Type="http://schemas.openxmlformats.org/officeDocument/2006/relationships/hyperlink" Target="https://www.regulations.gov/"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September%2012,%202016"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2.jpg"/><Relationship Id="rId5" Type="http://schemas.openxmlformats.org/officeDocument/2006/relationships/image" Target="../media/image1.jpg"/><Relationship Id="rId4" Type="http://schemas.openxmlformats.org/officeDocument/2006/relationships/hyperlink" Target="mailto:erasmuse@indiana.edu"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regulations.gov/document?D=EPA-HQ-OW-2017-0300-0951"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www.regulations.gov/docket?D=DOT-OST-2018-0068" TargetMode="External"/><Relationship Id="rId4" Type="http://schemas.openxmlformats.org/officeDocument/2006/relationships/hyperlink" Target="https://www.regulations.gov/"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regulations.gov/document?D=USCIS-2010-0012-000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www.uscis.gov/news/fact-sheets/public-charge-fact-sheet"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federalregister.gov/documents/2014/08/12/2014-18858/awards-for-information-relating-to-detecting-underpayments-of-tax-or-violations-of-the-interna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federalregister.gov/documents/2014/08/12/2014-18858/awards-for-information-relating-to-detecting-underpayments-of-tax-or-violations-of-the-interna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varsity.co.uk/news/2322"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s://www.varsity.co.uk/news/15506"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studentprivacy.ed.gov/sites/default/files/resource_document/file/Letter%20to%20Wachter%20%28Surveillance%20Video%20of%20Multiple%20Students%29_0.pdf"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studentprivacy.ed.gov/sites/default/files/resource_document/file/Letter%20to%20Wachter%20%28Surveillance%20Video%20of%20Multiple%20Students%29_0.pdf"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studentprivacy.ed.gov/sites/default/files/resource_document/file/Letter%20to%20Wachter%20%28Surveillance%20Video%20of%20Multiple%20Students%29_0.pdf"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s://www.whitehouse.gov/sites/whitehouse.gov/files/omb/circulars/A94/a094.pdf"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www.nytimes.com/2010/10/10/business/economy/10view.html"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2.iath.virginia.edu/saxon/servlet/SaxonServlet?source=xwomen/texts/hanfei.xml&amp;style=xwomen/xsl/dynaxml.xsl&amp;chunk.id=d2.49&amp;toc.depth=1&amp;toc.id=0&amp;doc.lang=bilingua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B8AF311-4655-4CF2-90DC-516FC2F908B9}" type="slidenum">
              <a:rPr lang="en-US" altLang="en-US"/>
              <a:pPr eaLnBrk="1" hangingPunct="1"/>
              <a:t>1</a:t>
            </a:fld>
            <a:endParaRPr lang="en-US" altLang="en-US"/>
          </a:p>
        </p:txBody>
      </p:sp>
      <p:sp>
        <p:nvSpPr>
          <p:cNvPr id="6147" name="Rectangle 2"/>
          <p:cNvSpPr>
            <a:spLocks noGrp="1" noChangeArrowheads="1"/>
          </p:cNvSpPr>
          <p:nvPr>
            <p:ph type="subTitle" idx="1"/>
          </p:nvPr>
        </p:nvSpPr>
        <p:spPr>
          <a:xfrm>
            <a:off x="381000" y="76200"/>
            <a:ext cx="7721600" cy="5314950"/>
          </a:xfrm>
        </p:spPr>
        <p:txBody>
          <a:bodyPr/>
          <a:lstStyle/>
          <a:p>
            <a:pPr eaLnBrk="1" hangingPunct="1"/>
            <a:r>
              <a:rPr lang="en-US" altLang="en-US" sz="4800" dirty="0" smtClean="0"/>
              <a:t>  Big Idea</a:t>
            </a:r>
            <a:endParaRPr lang="en-US" altLang="en-US" sz="4800" dirty="0"/>
          </a:p>
          <a:p>
            <a:pPr algn="l" eaLnBrk="1" hangingPunct="1"/>
            <a:endParaRPr lang="en-US" altLang="en-US" dirty="0"/>
          </a:p>
          <a:p>
            <a:pPr algn="l" eaLnBrk="1" hangingPunct="1"/>
            <a:endParaRPr lang="en-US" altLang="en-US" sz="2000" b="1" dirty="0"/>
          </a:p>
          <a:p>
            <a:pPr algn="l" eaLnBrk="1" hangingPunct="1"/>
            <a:r>
              <a:rPr lang="en-US" altLang="en-US" b="1" dirty="0"/>
              <a:t>Government can be designed to encourage making and discourage taking. </a:t>
            </a:r>
            <a:r>
              <a:rPr lang="en-US" altLang="en-US" b="1" dirty="0" smtClean="0"/>
              <a:t> </a:t>
            </a:r>
            <a:endParaRPr lang="en-US" altLang="en-US" sz="2400" dirty="0" smtClean="0"/>
          </a:p>
          <a:p>
            <a:pPr algn="l" eaLnBrk="1" hangingPunct="1"/>
            <a:r>
              <a:rPr lang="en-US" altLang="en-US" dirty="0" smtClean="0"/>
              <a:t> </a:t>
            </a:r>
          </a:p>
          <a:p>
            <a:pPr algn="l"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3711432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altLang="en-US" dirty="0" smtClean="0"/>
              <a:t>Three Categories of Public Servants</a:t>
            </a:r>
          </a:p>
        </p:txBody>
      </p:sp>
      <p:sp>
        <p:nvSpPr>
          <p:cNvPr id="32771" name="Content Placeholder 2"/>
          <p:cNvSpPr>
            <a:spLocks noGrp="1"/>
          </p:cNvSpPr>
          <p:nvPr>
            <p:ph idx="1"/>
          </p:nvPr>
        </p:nvSpPr>
        <p:spPr>
          <a:xfrm>
            <a:off x="439615" y="1295400"/>
            <a:ext cx="8686800" cy="4525963"/>
          </a:xfrm>
        </p:spPr>
        <p:txBody>
          <a:bodyPr/>
          <a:lstStyle/>
          <a:p>
            <a:pPr eaLnBrk="1" hangingPunct="1"/>
            <a:r>
              <a:rPr lang="en-US" altLang="en-US" dirty="0" smtClean="0"/>
              <a:t>        </a:t>
            </a:r>
          </a:p>
          <a:p>
            <a:pPr eaLnBrk="1" hangingPunct="1"/>
            <a:r>
              <a:rPr lang="en-US" altLang="en-US" dirty="0" smtClean="0"/>
              <a:t>   </a:t>
            </a:r>
            <a:r>
              <a:rPr lang="en-US" altLang="en-US" b="1" dirty="0" smtClean="0"/>
              <a:t>Elected officials </a:t>
            </a:r>
            <a:r>
              <a:rPr lang="en-US" altLang="en-US" dirty="0" smtClean="0"/>
              <a:t>such as the United States President. </a:t>
            </a:r>
          </a:p>
          <a:p>
            <a:pPr eaLnBrk="1" hangingPunct="1"/>
            <a:endParaRPr lang="en-US" altLang="en-US" dirty="0" smtClean="0"/>
          </a:p>
          <a:p>
            <a:pPr eaLnBrk="1" hangingPunct="1"/>
            <a:r>
              <a:rPr lang="en-US" altLang="en-US" dirty="0" smtClean="0"/>
              <a:t>   </a:t>
            </a:r>
            <a:r>
              <a:rPr lang="en-US" altLang="en-US" b="1" dirty="0" smtClean="0"/>
              <a:t>Bureaucrats who are appointed </a:t>
            </a:r>
            <a:r>
              <a:rPr lang="en-US" altLang="en-US" dirty="0" smtClean="0"/>
              <a:t>by the elected officials and who can be fired by them, e.g., the Secretary of the Treasury.</a:t>
            </a:r>
          </a:p>
          <a:p>
            <a:pPr eaLnBrk="1" hangingPunct="1"/>
            <a:endParaRPr lang="en-US" altLang="en-US" dirty="0" smtClean="0"/>
          </a:p>
          <a:p>
            <a:pPr eaLnBrk="1" hangingPunct="1"/>
            <a:r>
              <a:rPr lang="en-US" altLang="en-US" dirty="0" smtClean="0"/>
              <a:t>    </a:t>
            </a:r>
            <a:r>
              <a:rPr lang="en-US" altLang="en-US" b="1" dirty="0" smtClean="0"/>
              <a:t>Bureaucrats who spend most of their careers </a:t>
            </a:r>
            <a:r>
              <a:rPr lang="en-US" altLang="en-US" dirty="0" smtClean="0"/>
              <a:t>in government service (e.g., FBI agents)</a:t>
            </a:r>
          </a:p>
        </p:txBody>
      </p:sp>
      <p:sp>
        <p:nvSpPr>
          <p:cNvPr id="327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1023E81-50DE-4BD9-8A7F-181CD45EA354}" type="slidenum">
              <a:rPr lang="en-US" altLang="en-US"/>
              <a:pPr eaLnBrk="1" hangingPunct="1"/>
              <a:t>10</a:t>
            </a:fld>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The Civil Service</a:t>
            </a:r>
            <a:endParaRPr lang="en-US" dirty="0"/>
          </a:p>
        </p:txBody>
      </p:sp>
      <p:sp>
        <p:nvSpPr>
          <p:cNvPr id="3" name="Subtitle 2"/>
          <p:cNvSpPr>
            <a:spLocks noGrp="1"/>
          </p:cNvSpPr>
          <p:nvPr>
            <p:ph type="subTitle" idx="1"/>
          </p:nvPr>
        </p:nvSpPr>
        <p:spPr/>
        <p:txBody>
          <a:bodyPr/>
          <a:lstStyle/>
          <a:p>
            <a:r>
              <a:rPr lang="en-US" dirty="0" smtClean="0"/>
              <a:t>   How do we get the right kind of civil servants? </a:t>
            </a:r>
          </a:p>
          <a:p>
            <a:endParaRPr lang="en-US" dirty="0" smtClean="0"/>
          </a:p>
          <a:p>
            <a:r>
              <a:rPr lang="en-US" dirty="0" smtClean="0"/>
              <a:t>   The civil service system protects employees from being fired for political reasons. </a:t>
            </a:r>
          </a:p>
          <a:p>
            <a:endParaRPr lang="en-US" dirty="0" smtClean="0"/>
          </a:p>
          <a:p>
            <a:r>
              <a:rPr lang="en-US" dirty="0" smtClean="0"/>
              <a:t>      Should there be an examination for the civil service?  </a:t>
            </a:r>
          </a:p>
          <a:p>
            <a:r>
              <a:rPr lang="en-US" dirty="0" smtClean="0"/>
              <a:t>  The US had one till the late 1970’s. </a:t>
            </a:r>
            <a:endParaRPr lang="en-US" dirty="0"/>
          </a:p>
        </p:txBody>
      </p:sp>
      <p:sp>
        <p:nvSpPr>
          <p:cNvPr id="4" name="Slide Number Placeholder 3"/>
          <p:cNvSpPr>
            <a:spLocks noGrp="1"/>
          </p:cNvSpPr>
          <p:nvPr>
            <p:ph type="sldNum" sz="quarter" idx="12"/>
          </p:nvPr>
        </p:nvSpPr>
        <p:spPr/>
        <p:txBody>
          <a:bodyPr/>
          <a:lstStyle/>
          <a:p>
            <a:fld id="{DF266FCC-C256-4767-9F42-1FF891395489}" type="slidenum">
              <a:rPr lang="en-US" altLang="en-US" smtClean="0"/>
              <a:pPr/>
              <a:t>11</a:t>
            </a:fld>
            <a:endParaRPr lang="en-US" altLang="en-US"/>
          </a:p>
        </p:txBody>
      </p:sp>
    </p:spTree>
    <p:extLst>
      <p:ext uri="{BB962C8B-B14F-4D97-AF65-F5344CB8AC3E}">
        <p14:creationId xmlns:p14="http://schemas.microsoft.com/office/powerpoint/2010/main" val="11446931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en-US" dirty="0" smtClean="0"/>
              <a:t>University Governance</a:t>
            </a:r>
          </a:p>
        </p:txBody>
      </p:sp>
      <p:sp>
        <p:nvSpPr>
          <p:cNvPr id="37891" name="Content Placeholder 2"/>
          <p:cNvSpPr>
            <a:spLocks noGrp="1"/>
          </p:cNvSpPr>
          <p:nvPr>
            <p:ph idx="1"/>
          </p:nvPr>
        </p:nvSpPr>
        <p:spPr>
          <a:xfrm>
            <a:off x="228600" y="1447800"/>
            <a:ext cx="8686800" cy="4525963"/>
          </a:xfrm>
        </p:spPr>
        <p:txBody>
          <a:bodyPr/>
          <a:lstStyle/>
          <a:p>
            <a:pPr eaLnBrk="1" hangingPunct="1"/>
            <a:r>
              <a:rPr lang="en-US" altLang="en-US" dirty="0" smtClean="0"/>
              <a:t>The Bloomington Faculty Council is made up mostly of professors elected by other professors,  plus some students, staff, and lecturers elected by those groups, plus the vice-provosts and the provost. It votes on things like general education requirements and tenure policies. </a:t>
            </a:r>
          </a:p>
          <a:p>
            <a:pPr eaLnBrk="1" hangingPunct="1"/>
            <a:r>
              <a:rPr lang="en-US" altLang="en-US" dirty="0"/>
              <a:t> </a:t>
            </a:r>
            <a:r>
              <a:rPr lang="en-US" altLang="en-US" dirty="0" smtClean="0"/>
              <a:t>   Two views of it are as REPRESENTATION and DELIBERATION. Do we want members to represent their departments, or do we want members who are the most interested and talented?  Should there be at-large members, voted on by all professors but representing no department? </a:t>
            </a:r>
          </a:p>
          <a:p>
            <a:pPr eaLnBrk="1" hangingPunct="1"/>
            <a:endParaRPr lang="en-US" altLang="en-US" dirty="0" smtClean="0"/>
          </a:p>
          <a:p>
            <a:pPr eaLnBrk="1" hangingPunct="1"/>
            <a:r>
              <a:rPr lang="en-US" altLang="en-US" dirty="0" smtClean="0"/>
              <a:t> </a:t>
            </a:r>
          </a:p>
          <a:p>
            <a:pPr eaLnBrk="1" hangingPunct="1"/>
            <a:endParaRPr lang="en-US" altLang="en-US" dirty="0" smtClean="0"/>
          </a:p>
        </p:txBody>
      </p:sp>
      <p:sp>
        <p:nvSpPr>
          <p:cNvPr id="378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21AD942-7623-404C-AD2A-6FF3DCBCD0BB}" type="slidenum">
              <a:rPr lang="en-US" altLang="en-US"/>
              <a:pPr eaLnBrk="1" hangingPunct="1"/>
              <a:t>12</a:t>
            </a:fld>
            <a:endParaRPr lang="en-US" altLang="en-US"/>
          </a:p>
        </p:txBody>
      </p:sp>
    </p:spTree>
    <p:extLst>
      <p:ext uri="{BB962C8B-B14F-4D97-AF65-F5344CB8AC3E}">
        <p14:creationId xmlns:p14="http://schemas.microsoft.com/office/powerpoint/2010/main" val="35734505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B8AF311-4655-4CF2-90DC-516FC2F908B9}" type="slidenum">
              <a:rPr lang="en-US" altLang="en-US"/>
              <a:pPr eaLnBrk="1" hangingPunct="1"/>
              <a:t>13</a:t>
            </a:fld>
            <a:endParaRPr lang="en-US" altLang="en-US"/>
          </a:p>
        </p:txBody>
      </p:sp>
      <p:sp>
        <p:nvSpPr>
          <p:cNvPr id="6147" name="Rectangle 2"/>
          <p:cNvSpPr>
            <a:spLocks noGrp="1" noChangeArrowheads="1"/>
          </p:cNvSpPr>
          <p:nvPr>
            <p:ph type="subTitle" idx="1"/>
          </p:nvPr>
        </p:nvSpPr>
        <p:spPr>
          <a:xfrm>
            <a:off x="381000" y="152400"/>
            <a:ext cx="7721600" cy="5314950"/>
          </a:xfrm>
        </p:spPr>
        <p:txBody>
          <a:bodyPr/>
          <a:lstStyle/>
          <a:p>
            <a:pPr eaLnBrk="1" hangingPunct="1"/>
            <a:r>
              <a:rPr lang="en-US" altLang="en-US" sz="4800" dirty="0" smtClean="0"/>
              <a:t>A Big Idea</a:t>
            </a:r>
            <a:endParaRPr lang="en-US" altLang="en-US" sz="4800" dirty="0"/>
          </a:p>
          <a:p>
            <a:pPr algn="l" eaLnBrk="1" hangingPunct="1"/>
            <a:endParaRPr lang="en-US" altLang="en-US" dirty="0"/>
          </a:p>
          <a:p>
            <a:pPr algn="l" eaLnBrk="1" hangingPunct="1"/>
            <a:endParaRPr lang="en-US" altLang="en-US" sz="2000" b="1" dirty="0"/>
          </a:p>
          <a:p>
            <a:pPr algn="l" eaLnBrk="1" hangingPunct="1"/>
            <a:r>
              <a:rPr lang="en-US" altLang="en-US" b="1" dirty="0" smtClean="0"/>
              <a:t>  </a:t>
            </a:r>
            <a:r>
              <a:rPr lang="en-US" altLang="en-US" b="1" dirty="0"/>
              <a:t>Transparency helps discourage both kinds of government </a:t>
            </a:r>
            <a:r>
              <a:rPr lang="en-US" altLang="en-US" b="1" dirty="0" smtClean="0"/>
              <a:t>failure--</a:t>
            </a:r>
          </a:p>
          <a:p>
            <a:pPr algn="l" eaLnBrk="1" hangingPunct="1"/>
            <a:r>
              <a:rPr lang="en-US" altLang="en-US" b="1" dirty="0" smtClean="0"/>
              <a:t>   bad </a:t>
            </a:r>
            <a:r>
              <a:rPr lang="en-US" altLang="en-US" b="1" dirty="0"/>
              <a:t>objectives </a:t>
            </a:r>
            <a:endParaRPr lang="en-US" altLang="en-US" b="1" dirty="0" smtClean="0"/>
          </a:p>
          <a:p>
            <a:pPr algn="l" eaLnBrk="1" hangingPunct="1"/>
            <a:r>
              <a:rPr lang="en-US" altLang="en-US" b="1" dirty="0" smtClean="0"/>
              <a:t>     and</a:t>
            </a:r>
          </a:p>
          <a:p>
            <a:pPr algn="l" eaLnBrk="1" hangingPunct="1"/>
            <a:r>
              <a:rPr lang="en-US" altLang="en-US" b="1" dirty="0" smtClean="0"/>
              <a:t>   bad </a:t>
            </a:r>
            <a:r>
              <a:rPr lang="en-US" altLang="en-US" b="1" dirty="0"/>
              <a:t>performance.</a:t>
            </a:r>
          </a:p>
          <a:p>
            <a:pPr algn="l" eaLnBrk="1" hangingPunct="1"/>
            <a:r>
              <a:rPr lang="en-US" altLang="en-US" b="1" dirty="0" smtClean="0"/>
              <a:t> </a:t>
            </a:r>
            <a:endParaRPr lang="en-US" altLang="en-US" sz="2400" dirty="0" smtClean="0"/>
          </a:p>
          <a:p>
            <a:r>
              <a:rPr lang="en-US" altLang="en-US" dirty="0" smtClean="0"/>
              <a:t> </a:t>
            </a:r>
          </a:p>
        </p:txBody>
      </p:sp>
    </p:spTree>
    <p:extLst>
      <p:ext uri="{BB962C8B-B14F-4D97-AF65-F5344CB8AC3E}">
        <p14:creationId xmlns:p14="http://schemas.microsoft.com/office/powerpoint/2010/main" val="19179284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US" altLang="en-US" smtClean="0"/>
              <a:t>Making Regulations: Administrative Law </a:t>
            </a:r>
          </a:p>
        </p:txBody>
      </p:sp>
      <p:sp>
        <p:nvSpPr>
          <p:cNvPr id="38915" name="Content Placeholder 2"/>
          <p:cNvSpPr>
            <a:spLocks noGrp="1"/>
          </p:cNvSpPr>
          <p:nvPr>
            <p:ph idx="1"/>
          </p:nvPr>
        </p:nvSpPr>
        <p:spPr>
          <a:xfrm>
            <a:off x="457200" y="1219200"/>
            <a:ext cx="8686800" cy="4525963"/>
          </a:xfrm>
        </p:spPr>
        <p:txBody>
          <a:bodyPr/>
          <a:lstStyle/>
          <a:p>
            <a:pPr eaLnBrk="1" hangingPunct="1"/>
            <a:r>
              <a:rPr lang="en-US" altLang="en-US" dirty="0" smtClean="0"/>
              <a:t>     </a:t>
            </a:r>
          </a:p>
          <a:p>
            <a:pPr eaLnBrk="1" hangingPunct="1"/>
            <a:r>
              <a:rPr lang="en-US" altLang="en-US" dirty="0" smtClean="0"/>
              <a:t>   	A regulation is  like a law, but Congress doesn’t have to approve it.</a:t>
            </a:r>
          </a:p>
          <a:p>
            <a:pPr eaLnBrk="1" hangingPunct="1"/>
            <a:r>
              <a:rPr lang="en-US" altLang="en-US" dirty="0" smtClean="0"/>
              <a:t>	Every regulation is supposed to be a  mere   implementation of a Congressionally-passed law.</a:t>
            </a:r>
          </a:p>
          <a:p>
            <a:pPr eaLnBrk="1" hangingPunct="1"/>
            <a:r>
              <a:rPr lang="en-US" altLang="en-US" dirty="0" smtClean="0"/>
              <a:t>	If Congress passes a law that says dangerous substances must be kept to safe levels in the workplace, the executive branch must decide how much to limit benzene, if at all. </a:t>
            </a:r>
          </a:p>
          <a:p>
            <a:pPr eaLnBrk="1" hangingPunct="1"/>
            <a:r>
              <a:rPr lang="en-US" altLang="en-US" dirty="0" smtClean="0"/>
              <a:t>	This gives a lot of power to the President.</a:t>
            </a:r>
          </a:p>
          <a:p>
            <a:pPr eaLnBrk="1" hangingPunct="1"/>
            <a:endParaRPr lang="en-US" altLang="en-US" dirty="0" smtClean="0"/>
          </a:p>
          <a:p>
            <a:pPr eaLnBrk="1" hangingPunct="1"/>
            <a:r>
              <a:rPr lang="en-US" altLang="en-US" dirty="0" smtClean="0"/>
              <a:t> </a:t>
            </a:r>
          </a:p>
          <a:p>
            <a:pPr eaLnBrk="1" hangingPunct="1"/>
            <a:r>
              <a:rPr lang="en-US" altLang="en-US" dirty="0" smtClean="0"/>
              <a:t> </a:t>
            </a:r>
          </a:p>
        </p:txBody>
      </p:sp>
      <p:sp>
        <p:nvSpPr>
          <p:cNvPr id="389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C991C4C-4BB3-477B-987C-3B59BA7DF86B}" type="slidenum">
              <a:rPr lang="en-US" altLang="en-US"/>
              <a:pPr eaLnBrk="1" hangingPunct="1"/>
              <a:t>14</a:t>
            </a:fld>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ctrTitle"/>
          </p:nvPr>
        </p:nvSpPr>
        <p:spPr>
          <a:xfrm>
            <a:off x="685800" y="0"/>
            <a:ext cx="8458200" cy="1470025"/>
          </a:xfrm>
        </p:spPr>
        <p:txBody>
          <a:bodyPr/>
          <a:lstStyle/>
          <a:p>
            <a:pPr>
              <a:defRPr/>
            </a:pPr>
            <a:r>
              <a:rPr lang="en-US" smtClean="0"/>
              <a:t>Checks on the Bureaucrats</a:t>
            </a:r>
          </a:p>
        </p:txBody>
      </p:sp>
      <p:sp>
        <p:nvSpPr>
          <p:cNvPr id="39939" name="Subtitle 2"/>
          <p:cNvSpPr>
            <a:spLocks noGrp="1"/>
          </p:cNvSpPr>
          <p:nvPr>
            <p:ph type="subTitle" idx="1"/>
          </p:nvPr>
        </p:nvSpPr>
        <p:spPr>
          <a:xfrm>
            <a:off x="228600" y="1600200"/>
            <a:ext cx="8534400" cy="1752600"/>
          </a:xfrm>
        </p:spPr>
        <p:txBody>
          <a:bodyPr/>
          <a:lstStyle/>
          <a:p>
            <a:pPr algn="l" eaLnBrk="1" hangingPunct="1"/>
            <a:r>
              <a:rPr lang="en-US" altLang="en-US" dirty="0" smtClean="0"/>
              <a:t>  	</a:t>
            </a:r>
            <a:r>
              <a:rPr lang="en-US" altLang="en-US" sz="3200" dirty="0" smtClean="0"/>
              <a:t> Congress has  passed laws to constrain the executive branch in how it makes regulations. </a:t>
            </a:r>
          </a:p>
          <a:p>
            <a:pPr algn="l" eaLnBrk="1" hangingPunct="1"/>
            <a:r>
              <a:rPr lang="en-US" altLang="en-US" sz="3200" dirty="0" smtClean="0"/>
              <a:t>  	A major goal is to make sure that regulation-making is transparent: it proceeds slowly and openly with enough time for anyone who might be affected to comment.</a:t>
            </a:r>
          </a:p>
          <a:p>
            <a:pPr algn="l" eaLnBrk="1" hangingPunct="1"/>
            <a:r>
              <a:rPr lang="en-US" altLang="en-US" sz="3200" dirty="0" smtClean="0"/>
              <a:t>	Also, citizens can appeal to the courts.  </a:t>
            </a:r>
          </a:p>
          <a:p>
            <a:endParaRPr lang="en-US" altLang="en-US" dirty="0" smtClean="0"/>
          </a:p>
        </p:txBody>
      </p:sp>
      <p:sp>
        <p:nvSpPr>
          <p:cNvPr id="399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0B58D5A-A544-4247-89D5-F2F5289251C9}" type="slidenum">
              <a:rPr lang="en-US" altLang="en-US"/>
              <a:pPr eaLnBrk="1" hangingPunct="1"/>
              <a:t>15</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0" y="228600"/>
            <a:ext cx="9144000" cy="1143000"/>
          </a:xfrm>
        </p:spPr>
        <p:txBody>
          <a:bodyPr/>
          <a:lstStyle/>
          <a:p>
            <a:pPr eaLnBrk="1" hangingPunct="1"/>
            <a:r>
              <a:rPr lang="en-US" altLang="en-US" smtClean="0"/>
              <a:t> How  Regulations Are Made-1</a:t>
            </a:r>
            <a:br>
              <a:rPr lang="en-US" altLang="en-US" smtClean="0"/>
            </a:br>
            <a:endParaRPr lang="en-US" altLang="en-US" smtClean="0"/>
          </a:p>
        </p:txBody>
      </p:sp>
      <p:sp>
        <p:nvSpPr>
          <p:cNvPr id="40963" name="Content Placeholder 2"/>
          <p:cNvSpPr>
            <a:spLocks noGrp="1"/>
          </p:cNvSpPr>
          <p:nvPr>
            <p:ph idx="1"/>
          </p:nvPr>
        </p:nvSpPr>
        <p:spPr>
          <a:xfrm>
            <a:off x="474562" y="1676400"/>
            <a:ext cx="8686800" cy="4525963"/>
          </a:xfrm>
        </p:spPr>
        <p:txBody>
          <a:bodyPr/>
          <a:lstStyle/>
          <a:p>
            <a:r>
              <a:rPr lang="en-US" altLang="en-US" sz="2000" smtClean="0"/>
              <a:t> </a:t>
            </a:r>
            <a:r>
              <a:rPr lang="en-US" sz="2000" smtClean="0"/>
              <a:t>1. Congress </a:t>
            </a:r>
            <a:r>
              <a:rPr lang="en-US" sz="2000"/>
              <a:t>passes a vague law. ``Milk products must not contain dangerous levels of chemicals.'' </a:t>
            </a:r>
            <a:endParaRPr lang="en-US" sz="2000" smtClean="0"/>
          </a:p>
          <a:p>
            <a:endParaRPr lang="en-US" sz="2000"/>
          </a:p>
          <a:p>
            <a:r>
              <a:rPr lang="en-US" sz="2000" smtClean="0"/>
              <a:t> 2. The </a:t>
            </a:r>
            <a:r>
              <a:rPr lang="en-US" sz="2000"/>
              <a:t>agency proposes regulations, notifying the Office of Management and the Budget (OMB). One might be: </a:t>
            </a:r>
          </a:p>
          <a:p>
            <a:r>
              <a:rPr lang="en-US" sz="2000"/>
              <a:t>``Yogurt can only contain a limited amount of propozine.'' </a:t>
            </a:r>
            <a:endParaRPr lang="en-US" sz="2000" smtClean="0"/>
          </a:p>
          <a:p>
            <a:endParaRPr lang="en-US" sz="2000"/>
          </a:p>
          <a:p>
            <a:r>
              <a:rPr lang="en-US" sz="2000" smtClean="0"/>
              <a:t> 3. The </a:t>
            </a:r>
            <a:r>
              <a:rPr lang="en-US" sz="2000"/>
              <a:t>agency sends a specific rule to OMB, together with a Regulatory Impact Analysis (``Yogurt produced by companies with over 30 employees can only contain 50 parts per million of propozine</a:t>
            </a:r>
            <a:r>
              <a:rPr lang="en-US" sz="2000" smtClean="0"/>
              <a:t>.'')</a:t>
            </a:r>
          </a:p>
          <a:p>
            <a:endParaRPr lang="en-US" sz="2000"/>
          </a:p>
          <a:p>
            <a:r>
              <a:rPr lang="en-US" sz="2000" smtClean="0"/>
              <a:t> 4. OMB </a:t>
            </a:r>
            <a:r>
              <a:rPr lang="en-US" sz="2000"/>
              <a:t>has at least 60 days to comment and then approve or reject. (OMB says it should be 40 ppm, not 50).</a:t>
            </a:r>
          </a:p>
          <a:p>
            <a:r>
              <a:rPr lang="en-US" sz="2000" smtClean="0"/>
              <a:t> </a:t>
            </a:r>
            <a:endParaRPr lang="en-US" altLang="en-US" sz="2000" smtClean="0"/>
          </a:p>
        </p:txBody>
      </p:sp>
      <p:sp>
        <p:nvSpPr>
          <p:cNvPr id="409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BF6373E-E4B0-4F67-806D-8D9DEEF6A7B2}" type="slidenum">
              <a:rPr lang="en-US" altLang="en-US"/>
              <a:pPr eaLnBrk="1" hangingPunct="1"/>
              <a:t>16</a:t>
            </a:fld>
            <a:endParaRPr lang="en-US" altLang="en-US"/>
          </a:p>
        </p:txBody>
      </p:sp>
    </p:spTree>
    <p:extLst>
      <p:ext uri="{BB962C8B-B14F-4D97-AF65-F5344CB8AC3E}">
        <p14:creationId xmlns:p14="http://schemas.microsoft.com/office/powerpoint/2010/main" val="33971093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0" y="441647"/>
            <a:ext cx="9144000" cy="1143000"/>
          </a:xfrm>
        </p:spPr>
        <p:txBody>
          <a:bodyPr/>
          <a:lstStyle/>
          <a:p>
            <a:pPr eaLnBrk="1" hangingPunct="1"/>
            <a:r>
              <a:rPr lang="en-US" altLang="en-US" smtClean="0"/>
              <a:t> How  Regulations Are Made-2</a:t>
            </a:r>
            <a:br>
              <a:rPr lang="en-US" altLang="en-US" smtClean="0"/>
            </a:br>
            <a:endParaRPr lang="en-US" altLang="en-US" smtClean="0"/>
          </a:p>
        </p:txBody>
      </p:sp>
      <p:sp>
        <p:nvSpPr>
          <p:cNvPr id="40963" name="Content Placeholder 2"/>
          <p:cNvSpPr>
            <a:spLocks noGrp="1"/>
          </p:cNvSpPr>
          <p:nvPr>
            <p:ph idx="1"/>
          </p:nvPr>
        </p:nvSpPr>
        <p:spPr>
          <a:xfrm>
            <a:off x="457200" y="1676400"/>
            <a:ext cx="8686800" cy="4525963"/>
          </a:xfrm>
        </p:spPr>
        <p:txBody>
          <a:bodyPr/>
          <a:lstStyle/>
          <a:p>
            <a:r>
              <a:rPr lang="en-US" altLang="en-US" sz="2000" smtClean="0"/>
              <a:t> </a:t>
            </a:r>
            <a:r>
              <a:rPr lang="en-US" sz="2000" smtClean="0"/>
              <a:t> 5. The </a:t>
            </a:r>
            <a:r>
              <a:rPr lang="en-US" sz="2000"/>
              <a:t>agency publishes a Notice of Proposed Rulemaking in the Federal Register</a:t>
            </a:r>
            <a:r>
              <a:rPr lang="en-US" sz="2000" smtClean="0"/>
              <a:t>.</a:t>
            </a:r>
          </a:p>
          <a:p>
            <a:endParaRPr lang="en-US" sz="2000"/>
          </a:p>
          <a:p>
            <a:r>
              <a:rPr lang="en-US" sz="2000" smtClean="0"/>
              <a:t> 6. The </a:t>
            </a:r>
            <a:r>
              <a:rPr lang="en-US" sz="2000"/>
              <a:t>agency listens to public comment for 30 to 90 days. (Large yogurt companies propose changing to 70 ppm and removing the small-company exemption; small yogurt companies propose 20 ppm</a:t>
            </a:r>
            <a:r>
              <a:rPr lang="en-US" sz="2000" smtClean="0"/>
              <a:t>.)</a:t>
            </a:r>
          </a:p>
          <a:p>
            <a:endParaRPr lang="en-US" sz="2000"/>
          </a:p>
          <a:p>
            <a:r>
              <a:rPr lang="en-US" sz="2000" smtClean="0"/>
              <a:t> 7. After </a:t>
            </a:r>
            <a:r>
              <a:rPr lang="en-US" sz="2000"/>
              <a:t>the comment period closes, the agency decides whether to revise the rule. (It decides to go </a:t>
            </a:r>
            <a:r>
              <a:rPr lang="en-US" sz="2000" smtClean="0"/>
              <a:t>to 45 </a:t>
            </a:r>
            <a:r>
              <a:rPr lang="en-US" sz="2000"/>
              <a:t>ppm</a:t>
            </a:r>
            <a:r>
              <a:rPr lang="en-US" sz="2000" smtClean="0"/>
              <a:t>.)</a:t>
            </a:r>
          </a:p>
          <a:p>
            <a:endParaRPr lang="en-US" sz="2000"/>
          </a:p>
          <a:p>
            <a:r>
              <a:rPr lang="en-US" sz="2000" smtClean="0"/>
              <a:t> 8. The </a:t>
            </a:r>
            <a:r>
              <a:rPr lang="en-US" sz="2000"/>
              <a:t>agency sends the revised rule to OMB for a month of consideration and approval or disapproval</a:t>
            </a:r>
            <a:r>
              <a:rPr lang="en-US" sz="2000" smtClean="0"/>
              <a:t>.</a:t>
            </a:r>
          </a:p>
          <a:p>
            <a:endParaRPr lang="en-US" sz="2000"/>
          </a:p>
          <a:p>
            <a:r>
              <a:rPr lang="en-US" sz="2000" smtClean="0"/>
              <a:t> 9. The </a:t>
            </a:r>
            <a:r>
              <a:rPr lang="en-US" sz="2000"/>
              <a:t>agency publishes the final rule in the Federal Register</a:t>
            </a:r>
            <a:r>
              <a:rPr lang="en-US" sz="2000" smtClean="0"/>
              <a:t>.</a:t>
            </a:r>
          </a:p>
          <a:p>
            <a:r>
              <a:rPr lang="en-US" sz="2000" smtClean="0"/>
              <a:t> </a:t>
            </a:r>
            <a:endParaRPr lang="en-US" altLang="en-US" sz="2000" smtClean="0"/>
          </a:p>
        </p:txBody>
      </p:sp>
      <p:sp>
        <p:nvSpPr>
          <p:cNvPr id="409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BF6373E-E4B0-4F67-806D-8D9DEEF6A7B2}" type="slidenum">
              <a:rPr lang="en-US" altLang="en-US"/>
              <a:pPr eaLnBrk="1" hangingPunct="1"/>
              <a:t>17</a:t>
            </a:fld>
            <a:endParaRPr lang="en-US"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0" y="381000"/>
            <a:ext cx="9144000" cy="1143000"/>
          </a:xfrm>
        </p:spPr>
        <p:txBody>
          <a:bodyPr/>
          <a:lstStyle/>
          <a:p>
            <a:pPr eaLnBrk="1" hangingPunct="1"/>
            <a:r>
              <a:rPr lang="en-US" altLang="en-US" smtClean="0"/>
              <a:t> How  Regulations Are Made-3</a:t>
            </a:r>
            <a:br>
              <a:rPr lang="en-US" altLang="en-US" smtClean="0"/>
            </a:br>
            <a:endParaRPr lang="en-US" altLang="en-US" smtClean="0"/>
          </a:p>
        </p:txBody>
      </p:sp>
      <p:sp>
        <p:nvSpPr>
          <p:cNvPr id="40963" name="Content Placeholder 2"/>
          <p:cNvSpPr>
            <a:spLocks noGrp="1"/>
          </p:cNvSpPr>
          <p:nvPr>
            <p:ph idx="1"/>
          </p:nvPr>
        </p:nvSpPr>
        <p:spPr>
          <a:xfrm>
            <a:off x="457200" y="1371600"/>
            <a:ext cx="8686800" cy="4525963"/>
          </a:xfrm>
        </p:spPr>
        <p:txBody>
          <a:bodyPr/>
          <a:lstStyle/>
          <a:p>
            <a:r>
              <a:rPr lang="en-US" altLang="en-US" sz="2000" dirty="0" smtClean="0"/>
              <a:t> </a:t>
            </a:r>
            <a:r>
              <a:rPr lang="en-US" sz="2000" dirty="0" smtClean="0"/>
              <a:t>10.  After </a:t>
            </a:r>
            <a:r>
              <a:rPr lang="en-US" sz="2000" dirty="0"/>
              <a:t>30 days, the rule goes into effect.</a:t>
            </a:r>
          </a:p>
          <a:p>
            <a:r>
              <a:rPr lang="en-US" sz="2000" dirty="0"/>
              <a:t>The agency starts enforcing it</a:t>
            </a:r>
            <a:r>
              <a:rPr lang="en-US" sz="2000" dirty="0" smtClean="0"/>
              <a:t>.</a:t>
            </a:r>
          </a:p>
          <a:p>
            <a:endParaRPr lang="en-US" sz="2000" dirty="0"/>
          </a:p>
          <a:p>
            <a:r>
              <a:rPr lang="en-US" sz="2000" dirty="0" smtClean="0"/>
              <a:t> 11. Within </a:t>
            </a:r>
            <a:r>
              <a:rPr lang="en-US" sz="2000" dirty="0"/>
              <a:t>60 days of publication, </a:t>
            </a:r>
            <a:r>
              <a:rPr lang="en-US" sz="2000" dirty="0">
                <a:hlinkClick r:id="rId3"/>
              </a:rPr>
              <a:t>the Congressional Review Act </a:t>
            </a:r>
            <a:r>
              <a:rPr lang="en-US" sz="2000" dirty="0"/>
              <a:t>lets the House and Senate pass a bill killing the regulation by a </a:t>
            </a:r>
            <a:r>
              <a:rPr lang="en-US" sz="2000" dirty="0" smtClean="0"/>
              <a:t>50% </a:t>
            </a:r>
            <a:r>
              <a:rPr lang="en-US" sz="2000" dirty="0"/>
              <a:t>vote rather than the </a:t>
            </a:r>
            <a:r>
              <a:rPr lang="en-US" sz="2000" dirty="0" smtClean="0"/>
              <a:t>60% </a:t>
            </a:r>
            <a:r>
              <a:rPr lang="en-US" sz="2000" dirty="0"/>
              <a:t>often required by their rules. If the President signs the bill, the regulation is killed and must be rewritten. </a:t>
            </a:r>
            <a:endParaRPr lang="en-US" sz="2000" dirty="0" smtClean="0"/>
          </a:p>
          <a:p>
            <a:endParaRPr lang="en-US" sz="2000" dirty="0"/>
          </a:p>
          <a:p>
            <a:r>
              <a:rPr lang="en-US" sz="2000" dirty="0" smtClean="0"/>
              <a:t> 12.  Maybe </a:t>
            </a:r>
            <a:r>
              <a:rPr lang="en-US" sz="2000" dirty="0"/>
              <a:t>somebody objects to the rule and takes the agency to court. (Statutory: 45 ppm is too lax, because even 10 is ``dangerous''. Constitutional: The Constitution does not give Congress the right to regulate yogurt that is only sold locally, not across state lines</a:t>
            </a:r>
            <a:r>
              <a:rPr lang="en-US" sz="2000" dirty="0" smtClean="0"/>
              <a:t>.)</a:t>
            </a:r>
          </a:p>
          <a:p>
            <a:endParaRPr lang="en-US" sz="2000" dirty="0"/>
          </a:p>
          <a:p>
            <a:r>
              <a:rPr lang="en-US" sz="2000" dirty="0" smtClean="0"/>
              <a:t> 13.  Later</a:t>
            </a:r>
            <a:r>
              <a:rPr lang="en-US" sz="2000" dirty="0"/>
              <a:t>, the agency may re-evaluate the rule, and possibly change it. (20 years later, scientists have found conclusively that </a:t>
            </a:r>
            <a:r>
              <a:rPr lang="en-US" sz="2000" dirty="0" err="1"/>
              <a:t>propozine</a:t>
            </a:r>
            <a:r>
              <a:rPr lang="en-US" sz="2000" dirty="0"/>
              <a:t> is harmless, so the rule is rescinded.)</a:t>
            </a:r>
          </a:p>
          <a:p>
            <a:r>
              <a:rPr lang="en-US" sz="2000" dirty="0" smtClean="0"/>
              <a:t> </a:t>
            </a:r>
            <a:endParaRPr lang="en-US" altLang="en-US" sz="2000" dirty="0" smtClean="0"/>
          </a:p>
          <a:p>
            <a:pPr eaLnBrk="1" hangingPunct="1"/>
            <a:r>
              <a:rPr lang="en-US" altLang="en-US" sz="2000" dirty="0" smtClean="0"/>
              <a:t> </a:t>
            </a:r>
          </a:p>
        </p:txBody>
      </p:sp>
      <p:sp>
        <p:nvSpPr>
          <p:cNvPr id="409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BF6373E-E4B0-4F67-806D-8D9DEEF6A7B2}" type="slidenum">
              <a:rPr lang="en-US" altLang="en-US"/>
              <a:pPr eaLnBrk="1" hangingPunct="1"/>
              <a:t>18</a:t>
            </a:fld>
            <a:endParaRPr lang="en-US" altLang="en-US"/>
          </a:p>
        </p:txBody>
      </p:sp>
    </p:spTree>
    <p:extLst>
      <p:ext uri="{BB962C8B-B14F-4D97-AF65-F5344CB8AC3E}">
        <p14:creationId xmlns:p14="http://schemas.microsoft.com/office/powerpoint/2010/main" val="27545022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914400" y="-438150"/>
            <a:ext cx="7010400" cy="1143000"/>
          </a:xfrm>
        </p:spPr>
        <p:txBody>
          <a:bodyPr/>
          <a:lstStyle/>
          <a:p>
            <a:pPr eaLnBrk="1" hangingPunct="1"/>
            <a:r>
              <a:rPr lang="en-US" altLang="en-US" smtClean="0"/>
              <a:t/>
            </a:r>
            <a:br>
              <a:rPr lang="en-US" altLang="en-US" smtClean="0"/>
            </a:br>
            <a:r>
              <a:rPr lang="en-US" altLang="en-US" smtClean="0"/>
              <a:t>  The Federal Register</a:t>
            </a:r>
          </a:p>
        </p:txBody>
      </p:sp>
      <p:sp>
        <p:nvSpPr>
          <p:cNvPr id="430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42755D6-64F5-4D19-AE3B-83FB402797EA}" type="slidenum">
              <a:rPr lang="en-US" altLang="en-US"/>
              <a:pPr eaLnBrk="1" hangingPunct="1"/>
              <a:t>19</a:t>
            </a:fld>
            <a:endParaRPr lang="en-US" altLang="en-US"/>
          </a:p>
        </p:txBody>
      </p:sp>
      <p:sp>
        <p:nvSpPr>
          <p:cNvPr id="2" name="Subtitle 1"/>
          <p:cNvSpPr>
            <a:spLocks noGrp="1"/>
          </p:cNvSpPr>
          <p:nvPr>
            <p:ph type="subTitle" idx="1"/>
          </p:nvPr>
        </p:nvSpPr>
        <p:spPr>
          <a:xfrm>
            <a:off x="-19050" y="2362200"/>
            <a:ext cx="9144000" cy="3962400"/>
          </a:xfrm>
        </p:spPr>
        <p:txBody>
          <a:bodyPr/>
          <a:lstStyle/>
          <a:p>
            <a:r>
              <a:rPr lang="en-US" dirty="0" smtClean="0"/>
              <a:t>    The Federal Register is where proposed, interim, and final regulations are first published. </a:t>
            </a:r>
            <a:r>
              <a:rPr lang="en-US" sz="1200" dirty="0">
                <a:hlinkClick r:id="rId3"/>
              </a:rPr>
              <a:t>https://www.federalregister.gov</a:t>
            </a:r>
            <a:endParaRPr lang="en-US" sz="1200" dirty="0" smtClean="0"/>
          </a:p>
          <a:p>
            <a:r>
              <a:rPr lang="en-US" dirty="0" smtClean="0">
                <a:hlinkClick r:id="rId4"/>
              </a:rPr>
              <a:t>https</a:t>
            </a:r>
            <a:r>
              <a:rPr lang="en-US" dirty="0">
                <a:hlinkClick r:id="rId4"/>
              </a:rPr>
              <a:t>://www.regulations.gov</a:t>
            </a:r>
            <a:r>
              <a:rPr lang="en-US" dirty="0" smtClean="0">
                <a:hlinkClick r:id="rId4"/>
              </a:rPr>
              <a:t>/</a:t>
            </a:r>
            <a:r>
              <a:rPr lang="en-US" dirty="0" smtClean="0"/>
              <a:t> is a more convenient site for making comments.  When finalized, rules are put in the proper chapter of  the Code of Federal Regulations. (</a:t>
            </a:r>
            <a:r>
              <a:rPr lang="en-US" dirty="0" smtClean="0">
                <a:hlinkClick r:id="rId5"/>
              </a:rPr>
              <a:t>https</a:t>
            </a:r>
            <a:r>
              <a:rPr lang="en-US" dirty="0">
                <a:hlinkClick r:id="rId5"/>
              </a:rPr>
              <a:t>://</a:t>
            </a:r>
            <a:r>
              <a:rPr lang="en-US" dirty="0" smtClean="0">
                <a:hlinkClick r:id="rId5"/>
              </a:rPr>
              <a:t>www.law.cornell.edu/cfr/text</a:t>
            </a:r>
            <a:r>
              <a:rPr lang="en-US" dirty="0" smtClean="0"/>
              <a:t>)</a:t>
            </a:r>
          </a:p>
          <a:p>
            <a:endParaRPr lang="en-US" dirty="0"/>
          </a:p>
          <a:p>
            <a:r>
              <a:rPr lang="en-US" dirty="0" smtClean="0">
                <a:hlinkClick r:id="rId3"/>
              </a:rPr>
              <a:t>/</a:t>
            </a:r>
            <a:endParaRPr lang="en-US" dirty="0"/>
          </a:p>
        </p:txBody>
      </p:sp>
    </p:spTree>
    <p:extLst>
      <p:ext uri="{BB962C8B-B14F-4D97-AF65-F5344CB8AC3E}">
        <p14:creationId xmlns:p14="http://schemas.microsoft.com/office/powerpoint/2010/main" val="548245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85B72B4-F69F-4E6F-ABED-02D47D980394}" type="slidenum">
              <a:rPr lang="en-US" altLang="en-US"/>
              <a:pPr eaLnBrk="1" hangingPunct="1"/>
              <a:t>2</a:t>
            </a:fld>
            <a:endParaRPr lang="en-US" altLang="en-US"/>
          </a:p>
        </p:txBody>
      </p:sp>
      <p:sp>
        <p:nvSpPr>
          <p:cNvPr id="5123" name="Rectangle 2"/>
          <p:cNvSpPr>
            <a:spLocks noGrp="1" noChangeArrowheads="1"/>
          </p:cNvSpPr>
          <p:nvPr>
            <p:ph type="subTitle" idx="1"/>
          </p:nvPr>
        </p:nvSpPr>
        <p:spPr>
          <a:xfrm>
            <a:off x="431557" y="0"/>
            <a:ext cx="7721600" cy="5314950"/>
          </a:xfrm>
        </p:spPr>
        <p:txBody>
          <a:bodyPr/>
          <a:lstStyle/>
          <a:p>
            <a:pPr algn="l" eaLnBrk="1" hangingPunct="1"/>
            <a:r>
              <a:rPr lang="en-US" altLang="en-US" sz="5400" dirty="0" smtClean="0"/>
              <a:t>4- Government   Design</a:t>
            </a:r>
          </a:p>
          <a:p>
            <a:pPr algn="l" eaLnBrk="1" hangingPunct="1"/>
            <a:endParaRPr lang="en-US" altLang="en-US" sz="5400" dirty="0" smtClean="0"/>
          </a:p>
          <a:p>
            <a:pPr algn="l" eaLnBrk="1" hangingPunct="1"/>
            <a:endParaRPr lang="en-US" altLang="en-US" sz="5400" dirty="0"/>
          </a:p>
          <a:p>
            <a:pPr algn="l" eaLnBrk="1" hangingPunct="1"/>
            <a:endParaRPr lang="en-US" altLang="en-US" sz="5400" dirty="0" smtClean="0"/>
          </a:p>
          <a:p>
            <a:pPr algn="l" eaLnBrk="1" hangingPunct="1"/>
            <a:endParaRPr lang="en-US" altLang="en-US" sz="5400" dirty="0"/>
          </a:p>
          <a:p>
            <a:pPr algn="l" eaLnBrk="1" hangingPunct="1"/>
            <a:endParaRPr lang="en-US" altLang="en-US" sz="5400" dirty="0" smtClean="0"/>
          </a:p>
          <a:p>
            <a:pPr algn="l" eaLnBrk="1" hangingPunct="1"/>
            <a:r>
              <a:rPr lang="en-US" altLang="en-US" sz="2000" b="1" dirty="0" smtClean="0">
                <a:latin typeface="+mn-lt"/>
                <a:hlinkClick r:id="rId3" action="ppaction://hlinkfile"/>
              </a:rPr>
              <a:t>Eric </a:t>
            </a:r>
            <a:r>
              <a:rPr lang="en-US" altLang="en-US" sz="2000" b="1" dirty="0" err="1" smtClean="0">
                <a:latin typeface="+mn-lt"/>
                <a:hlinkClick r:id="rId3" action="ppaction://hlinkfile"/>
              </a:rPr>
              <a:t>Rasmusen</a:t>
            </a:r>
            <a:r>
              <a:rPr lang="en-US" altLang="en-US" sz="2000" b="1" smtClean="0">
                <a:latin typeface="+mn-lt"/>
              </a:rPr>
              <a:t>, </a:t>
            </a:r>
            <a:r>
              <a:rPr lang="en-US" altLang="en-US" sz="2000" b="1" smtClean="0">
                <a:latin typeface="+mn-lt"/>
                <a:hlinkClick r:id="rId4"/>
              </a:rPr>
              <a:t>erasmuse@indiana.edu</a:t>
            </a:r>
            <a:endParaRPr lang="en-US" altLang="en-US" sz="2000" b="1" smtClean="0">
              <a:latin typeface="+mn-lt"/>
            </a:endParaRPr>
          </a:p>
          <a:p>
            <a:pPr algn="l" eaLnBrk="1" hangingPunct="1"/>
            <a:r>
              <a:rPr lang="en-US" altLang="en-US" sz="800" b="1" smtClean="0">
                <a:solidFill>
                  <a:schemeClr val="accent1">
                    <a:lumMod val="75000"/>
                  </a:schemeClr>
                </a:solidFill>
              </a:rPr>
              <a:t>September 12, 2016</a:t>
            </a:r>
            <a:endParaRPr lang="en-US" altLang="en-US" sz="800" b="1" dirty="0" smtClean="0">
              <a:solidFill>
                <a:schemeClr val="accent1">
                  <a:lumMod val="75000"/>
                </a:schemeClr>
              </a:solidFill>
            </a:endParaRPr>
          </a:p>
          <a:p>
            <a:pPr algn="l" eaLnBrk="1" hangingPunct="1"/>
            <a:r>
              <a:rPr lang="en-US" altLang="en-US" sz="2000" smtClean="0">
                <a:latin typeface="+mn-lt"/>
              </a:rPr>
              <a:t> </a:t>
            </a:r>
            <a:endParaRPr lang="en-US" altLang="en-US" sz="2000" dirty="0" smtClean="0">
              <a:latin typeface="+mn-lt"/>
            </a:endParaRPr>
          </a:p>
          <a:p>
            <a:pPr algn="l" eaLnBrk="1" hangingPunct="1"/>
            <a:r>
              <a:rPr lang="en-US" altLang="en-US" dirty="0" smtClean="0">
                <a:latin typeface="+mn-lt"/>
              </a:rPr>
              <a:t> </a:t>
            </a:r>
          </a:p>
          <a:p>
            <a:pPr algn="l" eaLnBrk="1" hangingPunct="1"/>
            <a:endParaRPr lang="en-US" altLang="en-US" dirty="0" smtClean="0">
              <a:latin typeface="+mn-lt"/>
            </a:endParaRPr>
          </a:p>
          <a:p>
            <a:pPr algn="l" eaLnBrk="1" hangingPunct="1"/>
            <a:r>
              <a:rPr lang="en-US" altLang="en-US" dirty="0" smtClean="0">
                <a:latin typeface="+mn-lt"/>
              </a:rPr>
              <a:t>  </a:t>
            </a:r>
          </a:p>
          <a:p>
            <a:pPr algn="l" eaLnBrk="1" hangingPunct="1"/>
            <a:endParaRPr lang="en-US" altLang="en-US" dirty="0" smtClean="0">
              <a:latin typeface="+mn-lt"/>
            </a:endParaRPr>
          </a:p>
          <a:p>
            <a:pPr algn="l" eaLnBrk="1" hangingPunct="1"/>
            <a:endParaRPr lang="en-US" altLang="en-US" dirty="0" smtClean="0">
              <a:latin typeface="+mn-lt"/>
            </a:endParaRPr>
          </a:p>
          <a:p>
            <a:pPr eaLnBrk="1" hangingPunct="1"/>
            <a:endParaRPr lang="en-US" altLang="en-US" dirty="0" smtClean="0">
              <a:latin typeface="+mn-lt"/>
            </a:endParaRPr>
          </a:p>
          <a:p>
            <a:pPr eaLnBrk="1" hangingPunct="1"/>
            <a:endParaRPr lang="en-US" altLang="en-US" dirty="0" smtClean="0">
              <a:latin typeface="+mn-lt"/>
            </a:endParaRPr>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75672" y="2209800"/>
            <a:ext cx="4114800" cy="3003804"/>
          </a:xfrm>
          <a:prstGeom prst="rect">
            <a:avLst/>
          </a:prstGeom>
        </p:spPr>
      </p:pic>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1557" y="2057400"/>
            <a:ext cx="3360680" cy="2667001"/>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342900"/>
            <a:ext cx="9601200" cy="1143000"/>
          </a:xfrm>
        </p:spPr>
        <p:txBody>
          <a:bodyPr/>
          <a:lstStyle/>
          <a:p>
            <a:pPr eaLnBrk="1" hangingPunct="1"/>
            <a:r>
              <a:rPr lang="en-US" altLang="en-US" dirty="0" smtClean="0"/>
              <a:t/>
            </a:r>
            <a:br>
              <a:rPr lang="en-US" altLang="en-US" dirty="0" smtClean="0"/>
            </a:br>
            <a:r>
              <a:rPr lang="en-US" altLang="en-US" dirty="0" smtClean="0"/>
              <a:t>  How to Comment</a:t>
            </a:r>
          </a:p>
        </p:txBody>
      </p:sp>
      <p:sp>
        <p:nvSpPr>
          <p:cNvPr id="430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42755D6-64F5-4D19-AE3B-83FB402797EA}" type="slidenum">
              <a:rPr lang="en-US" altLang="en-US"/>
              <a:pPr eaLnBrk="1" hangingPunct="1"/>
              <a:t>20</a:t>
            </a:fld>
            <a:endParaRPr lang="en-US" altLang="en-US"/>
          </a:p>
        </p:txBody>
      </p:sp>
      <p:sp>
        <p:nvSpPr>
          <p:cNvPr id="2" name="Subtitle 1"/>
          <p:cNvSpPr>
            <a:spLocks noGrp="1"/>
          </p:cNvSpPr>
          <p:nvPr>
            <p:ph type="subTitle" idx="1"/>
          </p:nvPr>
        </p:nvSpPr>
        <p:spPr>
          <a:xfrm>
            <a:off x="152400" y="990600"/>
            <a:ext cx="9144000" cy="3962400"/>
          </a:xfrm>
        </p:spPr>
        <p:txBody>
          <a:bodyPr/>
          <a:lstStyle/>
          <a:p>
            <a:r>
              <a:rPr lang="en-US" dirty="0" smtClean="0">
                <a:hlinkClick r:id="rId3"/>
              </a:rPr>
              <a:t> </a:t>
            </a:r>
          </a:p>
          <a:p>
            <a:r>
              <a:rPr lang="en-US" dirty="0" smtClean="0">
                <a:hlinkClick r:id="rId3"/>
              </a:rPr>
              <a:t> </a:t>
            </a:r>
            <a:endParaRPr lang="en-US" dirty="0">
              <a:hlinkClick r:id="rId3"/>
            </a:endParaRPr>
          </a:p>
          <a:p>
            <a:r>
              <a:rPr lang="en-US" dirty="0" smtClean="0"/>
              <a:t>Regulation.gov lists regulations up for comment. </a:t>
            </a:r>
            <a:r>
              <a:rPr lang="en-US" dirty="0" smtClean="0">
                <a:hlinkClick r:id="rId4"/>
              </a:rPr>
              <a:t>https</a:t>
            </a:r>
            <a:r>
              <a:rPr lang="en-US" dirty="0">
                <a:hlinkClick r:id="rId4"/>
              </a:rPr>
              <a:t>://www.regulations.gov</a:t>
            </a:r>
            <a:r>
              <a:rPr lang="en-US" dirty="0" smtClean="0">
                <a:hlinkClick r:id="rId4"/>
              </a:rPr>
              <a:t>/</a:t>
            </a:r>
            <a:endParaRPr lang="en-US" dirty="0" smtClean="0"/>
          </a:p>
          <a:p>
            <a:r>
              <a:rPr lang="en-US" altLang="en-US" sz="2000" dirty="0" smtClean="0"/>
              <a:t>The new rule  about lead in water has many useful comments</a:t>
            </a:r>
            <a:r>
              <a:rPr lang="en-US" altLang="en-US" sz="2000" dirty="0"/>
              <a:t>. </a:t>
            </a:r>
            <a:r>
              <a:rPr lang="en-US" altLang="en-US" sz="2000" dirty="0">
                <a:hlinkClick r:id="rId3"/>
              </a:rPr>
              <a:t>https://</a:t>
            </a:r>
            <a:r>
              <a:rPr lang="en-US" altLang="en-US" sz="2000" dirty="0" smtClean="0">
                <a:hlinkClick r:id="rId3"/>
              </a:rPr>
              <a:t>www.regulations.gov/document?D=EPA-HQ-OW-2017-0300-0951</a:t>
            </a:r>
            <a:endParaRPr lang="en-US" altLang="en-US" sz="2000" dirty="0" smtClean="0"/>
          </a:p>
          <a:p>
            <a:r>
              <a:rPr lang="en-US" altLang="en-US" sz="2000" smtClean="0"/>
              <a:t> </a:t>
            </a:r>
            <a:endParaRPr lang="en-US" altLang="en-US" sz="2000" dirty="0" smtClean="0"/>
          </a:p>
          <a:p>
            <a:endParaRPr lang="en-US" altLang="en-US" sz="2000" dirty="0" smtClean="0"/>
          </a:p>
          <a:p>
            <a:r>
              <a:rPr lang="en-US" altLang="en-US" sz="2000" dirty="0" smtClean="0"/>
              <a:t>The new airline animal rule has many comments that will not make a difference. </a:t>
            </a:r>
          </a:p>
          <a:p>
            <a:endParaRPr lang="en-US" altLang="en-US" sz="2000" dirty="0"/>
          </a:p>
          <a:p>
            <a:r>
              <a:rPr lang="en-US" sz="2000" dirty="0">
                <a:hlinkClick r:id="rId5"/>
              </a:rPr>
              <a:t>https://www.regulations.gov/docket?D=DOT-OST-2018-0068</a:t>
            </a:r>
            <a:endParaRPr lang="en-US" altLang="en-US" sz="2000" dirty="0"/>
          </a:p>
          <a:p>
            <a:endParaRPr lang="en-US" altLang="en-US" sz="2000" dirty="0" smtClean="0"/>
          </a:p>
          <a:p>
            <a:endParaRPr lang="en-US" altLang="en-US" sz="2000" dirty="0" smtClean="0"/>
          </a:p>
          <a:p>
            <a:r>
              <a:rPr lang="en-US" altLang="en-US" sz="2000" dirty="0" smtClean="0"/>
              <a:t> </a:t>
            </a:r>
            <a:endParaRPr lang="en-US" altLang="en-US" sz="2000" dirty="0"/>
          </a:p>
          <a:p>
            <a:endParaRPr lang="en-US" altLang="en-US" sz="2000" dirty="0"/>
          </a:p>
          <a:p>
            <a:endParaRPr lang="en-US" sz="2000" dirty="0"/>
          </a:p>
          <a:p>
            <a:endParaRPr lang="en-US" dirty="0"/>
          </a:p>
        </p:txBody>
      </p:sp>
    </p:spTree>
    <p:extLst>
      <p:ext uri="{BB962C8B-B14F-4D97-AF65-F5344CB8AC3E}">
        <p14:creationId xmlns:p14="http://schemas.microsoft.com/office/powerpoint/2010/main" val="1946412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342900"/>
            <a:ext cx="9601200" cy="1143000"/>
          </a:xfrm>
        </p:spPr>
        <p:txBody>
          <a:bodyPr/>
          <a:lstStyle/>
          <a:p>
            <a:pPr eaLnBrk="1" hangingPunct="1"/>
            <a:r>
              <a:rPr lang="en-US" altLang="en-US" dirty="0" smtClean="0"/>
              <a:t/>
            </a:r>
            <a:br>
              <a:rPr lang="en-US" altLang="en-US" dirty="0" smtClean="0"/>
            </a:br>
            <a:r>
              <a:rPr lang="en-US" altLang="en-US" dirty="0" smtClean="0"/>
              <a:t>A finalized rule</a:t>
            </a:r>
          </a:p>
        </p:txBody>
      </p:sp>
      <p:sp>
        <p:nvSpPr>
          <p:cNvPr id="430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42755D6-64F5-4D19-AE3B-83FB402797EA}" type="slidenum">
              <a:rPr lang="en-US" altLang="en-US"/>
              <a:pPr eaLnBrk="1" hangingPunct="1"/>
              <a:t>21</a:t>
            </a:fld>
            <a:endParaRPr lang="en-US" altLang="en-US"/>
          </a:p>
        </p:txBody>
      </p:sp>
      <p:sp>
        <p:nvSpPr>
          <p:cNvPr id="2" name="Subtitle 1"/>
          <p:cNvSpPr>
            <a:spLocks noGrp="1"/>
          </p:cNvSpPr>
          <p:nvPr>
            <p:ph type="subTitle" idx="1"/>
          </p:nvPr>
        </p:nvSpPr>
        <p:spPr/>
        <p:txBody>
          <a:bodyPr/>
          <a:lstStyle/>
          <a:p>
            <a:r>
              <a:rPr lang="en-US" b="1" dirty="0" smtClean="0"/>
              <a:t>“</a:t>
            </a:r>
            <a:r>
              <a:rPr lang="en-US" b="1" dirty="0"/>
              <a:t>Inadmissibility on Public Charge </a:t>
            </a:r>
            <a:r>
              <a:rPr lang="en-US" b="1" dirty="0" smtClean="0"/>
              <a:t>Grounds”</a:t>
            </a:r>
            <a:endParaRPr lang="en-US" sz="2000" b="1" dirty="0"/>
          </a:p>
          <a:p>
            <a:r>
              <a:rPr lang="en-US" dirty="0"/>
              <a:t>The Department of Homeland Security (DHS) </a:t>
            </a:r>
            <a:r>
              <a:rPr lang="en-US" dirty="0" smtClean="0"/>
              <a:t> proposed</a:t>
            </a:r>
            <a:r>
              <a:rPr lang="en-US" dirty="0"/>
              <a:t> regulatory provisions guiding the inadmissibility determination on whether an alien is likely at any time to become a public </a:t>
            </a:r>
            <a:r>
              <a:rPr lang="en-US" dirty="0" smtClean="0"/>
              <a:t>charge. </a:t>
            </a:r>
            <a:endParaRPr lang="en-US" sz="2000" dirty="0" smtClean="0"/>
          </a:p>
          <a:p>
            <a:r>
              <a:rPr lang="en-US" sz="2000" dirty="0"/>
              <a:t> </a:t>
            </a:r>
            <a:r>
              <a:rPr lang="en-US" sz="2000" dirty="0" smtClean="0"/>
              <a:t>The proposed rule and comments: </a:t>
            </a:r>
            <a:endParaRPr lang="en-US" sz="2000" dirty="0"/>
          </a:p>
          <a:p>
            <a:r>
              <a:rPr lang="en-US" sz="2000" dirty="0">
                <a:hlinkClick r:id="rId3"/>
              </a:rPr>
              <a:t>https://</a:t>
            </a:r>
            <a:r>
              <a:rPr lang="en-US" sz="2000" dirty="0" smtClean="0">
                <a:hlinkClick r:id="rId3"/>
              </a:rPr>
              <a:t>www.regulations.gov/document?D=USCIS-2010-0012-0001</a:t>
            </a:r>
            <a:endParaRPr lang="en-US" sz="2000" dirty="0" smtClean="0"/>
          </a:p>
          <a:p>
            <a:r>
              <a:rPr lang="en-US" altLang="en-US" sz="2000" dirty="0"/>
              <a:t> </a:t>
            </a:r>
            <a:r>
              <a:rPr lang="en-US" altLang="en-US" sz="2000" dirty="0" smtClean="0"/>
              <a:t>The big change: is the alien likely to be costly in terms of non-cash welfare  benefits such as Medicaid, not just </a:t>
            </a:r>
            <a:r>
              <a:rPr lang="en-US" altLang="en-US" sz="2000" dirty="0"/>
              <a:t>cash benefits? </a:t>
            </a:r>
            <a:r>
              <a:rPr lang="en-US" altLang="en-US" sz="2000" dirty="0">
                <a:hlinkClick r:id="rId4"/>
              </a:rPr>
              <a:t>https://</a:t>
            </a:r>
            <a:r>
              <a:rPr lang="en-US" altLang="en-US" sz="2000" dirty="0" smtClean="0">
                <a:hlinkClick r:id="rId4"/>
              </a:rPr>
              <a:t>www.uscis.gov/news/fact-sheets/public-charge-fact-sheet</a:t>
            </a:r>
            <a:endParaRPr lang="en-US" altLang="en-US" sz="2000" dirty="0" smtClean="0"/>
          </a:p>
          <a:p>
            <a:endParaRPr lang="en-US" altLang="en-US" sz="2000" dirty="0"/>
          </a:p>
          <a:p>
            <a:r>
              <a:rPr lang="en-US" altLang="en-US" sz="2000" dirty="0" smtClean="0"/>
              <a:t>This regulation is now finalized. </a:t>
            </a:r>
          </a:p>
          <a:p>
            <a:endParaRPr lang="en-US" altLang="en-US" sz="2000" dirty="0"/>
          </a:p>
          <a:p>
            <a:r>
              <a:rPr lang="en-US" altLang="en-US" sz="2000" dirty="0" smtClean="0"/>
              <a:t> </a:t>
            </a:r>
            <a:endParaRPr lang="en-US" altLang="en-US" sz="2000" dirty="0"/>
          </a:p>
          <a:p>
            <a:endParaRPr lang="en-US" altLang="en-US" sz="2000" dirty="0"/>
          </a:p>
          <a:p>
            <a:endParaRPr lang="en-US" sz="2000" dirty="0"/>
          </a:p>
          <a:p>
            <a:endParaRPr lang="en-US" dirty="0"/>
          </a:p>
        </p:txBody>
      </p:sp>
    </p:spTree>
    <p:extLst>
      <p:ext uri="{BB962C8B-B14F-4D97-AF65-F5344CB8AC3E}">
        <p14:creationId xmlns:p14="http://schemas.microsoft.com/office/powerpoint/2010/main" val="1012289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342900"/>
            <a:ext cx="9601200" cy="1143000"/>
          </a:xfrm>
        </p:spPr>
        <p:txBody>
          <a:bodyPr/>
          <a:lstStyle/>
          <a:p>
            <a:pPr eaLnBrk="1" hangingPunct="1"/>
            <a:r>
              <a:rPr lang="en-US" altLang="en-US" smtClean="0"/>
              <a:t/>
            </a:r>
            <a:br>
              <a:rPr lang="en-US" altLang="en-US" smtClean="0"/>
            </a:br>
            <a:r>
              <a:rPr lang="en-US" altLang="en-US" smtClean="0"/>
              <a:t>  Whistleblower Regs</a:t>
            </a:r>
          </a:p>
        </p:txBody>
      </p:sp>
      <p:sp>
        <p:nvSpPr>
          <p:cNvPr id="2048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F7F1721-F0F1-4564-8D68-163027C3B1FC}" type="slidenum">
              <a:rPr lang="en-US" altLang="en-US" sz="1400" smtClean="0"/>
              <a:pPr>
                <a:spcBef>
                  <a:spcPct val="0"/>
                </a:spcBef>
                <a:buFontTx/>
                <a:buNone/>
              </a:pPr>
              <a:t>22</a:t>
            </a:fld>
            <a:endParaRPr lang="en-US" altLang="en-US" sz="1400" smtClean="0"/>
          </a:p>
        </p:txBody>
      </p:sp>
      <p:sp>
        <p:nvSpPr>
          <p:cNvPr id="20484" name="Subtitle 1"/>
          <p:cNvSpPr>
            <a:spLocks noGrp="1"/>
          </p:cNvSpPr>
          <p:nvPr>
            <p:ph type="subTitle" idx="1"/>
          </p:nvPr>
        </p:nvSpPr>
        <p:spPr>
          <a:xfrm>
            <a:off x="0" y="1752600"/>
            <a:ext cx="9296400" cy="3962400"/>
          </a:xfrm>
        </p:spPr>
        <p:txBody>
          <a:bodyPr/>
          <a:lstStyle/>
          <a:p>
            <a:r>
              <a:rPr lang="en-US" altLang="en-US" dirty="0" smtClean="0"/>
              <a:t>“Awards for Information Relating to Detecting Underpayments of Tax or Violations of the Internal Revenue Laws” 26 CFR Part 301</a:t>
            </a:r>
            <a:endParaRPr lang="en-US" altLang="en-US" b="1" dirty="0" smtClean="0"/>
          </a:p>
          <a:p>
            <a:r>
              <a:rPr lang="en-US" sz="1200" dirty="0">
                <a:hlinkClick r:id="rId3"/>
              </a:rPr>
              <a:t>https://www.federalregister.gov/documents/2014/08/12/2014-18858/awards-for-information-relating-to-detecting-underpayments-of-tax-or-violations-of-the-internal</a:t>
            </a:r>
            <a:r>
              <a:rPr lang="en-US" altLang="en-US" sz="1200" b="1" dirty="0" smtClean="0"/>
              <a:t>    </a:t>
            </a:r>
            <a:r>
              <a:rPr lang="en-US" altLang="en-US" sz="2000" b="1" dirty="0" smtClean="0"/>
              <a:t>“One commenter</a:t>
            </a:r>
            <a:r>
              <a:rPr lang="en-US" altLang="en-US" sz="2000" b="1" dirty="0" smtClean="0">
                <a:solidFill>
                  <a:srgbClr val="FF0000"/>
                </a:solidFill>
              </a:rPr>
              <a:t> [Eric Rasmusen] </a:t>
            </a:r>
            <a:r>
              <a:rPr lang="en-US" altLang="en-US" sz="2000" b="1" dirty="0" smtClean="0"/>
              <a:t>suggested that the final regulations should use the term “claimant” throughout and eliminate all references to the term “individual.” The final regulations recognize, however, that not all individuals who submit information to the IRS regarding tax non-compliance become award claimants. To achieve consistency with Treas. Reg. §301.6103(n)-2 and reduce any confusion caused by the use of several terms, Treasury and the IRS changed almost all of the references to “individual” or “claimant” to “whistleblower” in the final regulations.”</a:t>
            </a:r>
          </a:p>
          <a:p>
            <a:endParaRPr lang="en-US" altLang="en-US" b="1" dirty="0" smtClean="0"/>
          </a:p>
          <a:p>
            <a:r>
              <a:rPr lang="en-US" altLang="en-US" dirty="0" smtClean="0"/>
              <a:t> </a:t>
            </a:r>
          </a:p>
          <a:p>
            <a:r>
              <a:rPr lang="en-US" altLang="en-US" dirty="0" smtClean="0"/>
              <a:t>  </a:t>
            </a:r>
          </a:p>
          <a:p>
            <a:r>
              <a:rPr lang="en-US" altLang="en-US" dirty="0" smtClean="0"/>
              <a:t> </a:t>
            </a:r>
          </a:p>
        </p:txBody>
      </p:sp>
    </p:spTree>
    <p:extLst>
      <p:ext uri="{BB962C8B-B14F-4D97-AF65-F5344CB8AC3E}">
        <p14:creationId xmlns:p14="http://schemas.microsoft.com/office/powerpoint/2010/main" val="35624493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342900"/>
            <a:ext cx="9601200" cy="1143000"/>
          </a:xfrm>
        </p:spPr>
        <p:txBody>
          <a:bodyPr/>
          <a:lstStyle/>
          <a:p>
            <a:pPr eaLnBrk="1" hangingPunct="1"/>
            <a:r>
              <a:rPr lang="en-US" altLang="en-US" dirty="0" smtClean="0"/>
              <a:t/>
            </a:r>
            <a:br>
              <a:rPr lang="en-US" altLang="en-US" dirty="0" smtClean="0"/>
            </a:br>
            <a:r>
              <a:rPr lang="en-US" altLang="en-US" dirty="0" smtClean="0"/>
              <a:t>   Net Operating Losses</a:t>
            </a:r>
          </a:p>
        </p:txBody>
      </p:sp>
      <p:sp>
        <p:nvSpPr>
          <p:cNvPr id="2048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F7F1721-F0F1-4564-8D68-163027C3B1FC}" type="slidenum">
              <a:rPr lang="en-US" altLang="en-US" sz="1400" smtClean="0"/>
              <a:pPr>
                <a:spcBef>
                  <a:spcPct val="0"/>
                </a:spcBef>
                <a:buFontTx/>
                <a:buNone/>
              </a:pPr>
              <a:t>23</a:t>
            </a:fld>
            <a:endParaRPr lang="en-US" altLang="en-US" sz="1400" smtClean="0"/>
          </a:p>
        </p:txBody>
      </p:sp>
      <p:sp>
        <p:nvSpPr>
          <p:cNvPr id="20484" name="Subtitle 1"/>
          <p:cNvSpPr>
            <a:spLocks noGrp="1"/>
          </p:cNvSpPr>
          <p:nvPr>
            <p:ph type="subTitle" idx="1"/>
          </p:nvPr>
        </p:nvSpPr>
        <p:spPr>
          <a:xfrm>
            <a:off x="0" y="1752600"/>
            <a:ext cx="9296400" cy="3962400"/>
          </a:xfrm>
        </p:spPr>
        <p:txBody>
          <a:bodyPr/>
          <a:lstStyle/>
          <a:p>
            <a:r>
              <a:rPr lang="en-US" altLang="en-US" dirty="0" smtClean="0"/>
              <a:t>“Awards for Information Relating to Detecting Underpayments of Tax or Violations of the Internal Revenue Laws” 26 CFR Part 301</a:t>
            </a:r>
            <a:endParaRPr lang="en-US" altLang="en-US" b="1" dirty="0" smtClean="0"/>
          </a:p>
          <a:p>
            <a:r>
              <a:rPr lang="en-US" sz="1000" dirty="0">
                <a:hlinkClick r:id="rId3"/>
              </a:rPr>
              <a:t>https://www.federalregister.gov/documents/2014/08/12/2014-18858/awards-for-information-relating-to-detecting-underpayments-of-tax-or-violations-of-the-internal</a:t>
            </a:r>
            <a:r>
              <a:rPr lang="en-US" altLang="en-US" sz="1000" dirty="0" smtClean="0"/>
              <a:t>    </a:t>
            </a:r>
            <a:r>
              <a:rPr lang="en-US" altLang="en-US" dirty="0" smtClean="0"/>
              <a:t>A more important change was to say that if the taxpayer had taken excess Net Operating Loss deductions to reduce his future taxes, the whistleblower would be rewarded in those future years if the deductions were disallowed. </a:t>
            </a:r>
            <a:endParaRPr lang="en-US" altLang="en-US" sz="2000" dirty="0" smtClean="0"/>
          </a:p>
          <a:p>
            <a:endParaRPr lang="en-US" altLang="en-US" b="1" dirty="0" smtClean="0"/>
          </a:p>
          <a:p>
            <a:r>
              <a:rPr lang="en-US" altLang="en-US" dirty="0" smtClean="0"/>
              <a:t> </a:t>
            </a:r>
          </a:p>
          <a:p>
            <a:r>
              <a:rPr lang="en-US" altLang="en-US" dirty="0" smtClean="0"/>
              <a:t>  </a:t>
            </a:r>
          </a:p>
          <a:p>
            <a:r>
              <a:rPr lang="en-US" altLang="en-US" dirty="0" smtClean="0"/>
              <a:t> </a:t>
            </a:r>
          </a:p>
        </p:txBody>
      </p:sp>
    </p:spTree>
    <p:extLst>
      <p:ext uri="{BB962C8B-B14F-4D97-AF65-F5344CB8AC3E}">
        <p14:creationId xmlns:p14="http://schemas.microsoft.com/office/powerpoint/2010/main" val="39710001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smtClean="0"/>
              <a:t>Memo Assignment- I </a:t>
            </a:r>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24</a:t>
            </a:fld>
            <a:endParaRPr lang="en-US" altLang="en-US" sz="1400"/>
          </a:p>
        </p:txBody>
      </p:sp>
      <p:sp>
        <p:nvSpPr>
          <p:cNvPr id="2" name="Rectangle 1"/>
          <p:cNvSpPr/>
          <p:nvPr/>
        </p:nvSpPr>
        <p:spPr>
          <a:xfrm>
            <a:off x="156741" y="1676400"/>
            <a:ext cx="8686800" cy="5016758"/>
          </a:xfrm>
          <a:prstGeom prst="rect">
            <a:avLst/>
          </a:prstGeom>
        </p:spPr>
        <p:txBody>
          <a:bodyPr wrap="square">
            <a:spAutoFit/>
          </a:bodyPr>
          <a:lstStyle/>
          <a:p>
            <a:r>
              <a:rPr lang="en-US" sz="2000" dirty="0" smtClean="0">
                <a:solidFill>
                  <a:srgbClr val="2D3B45"/>
                </a:solidFill>
                <a:latin typeface="LatoWeb"/>
              </a:rPr>
              <a:t>Find another</a:t>
            </a:r>
            <a:r>
              <a:rPr lang="en-US" sz="2000" dirty="0">
                <a:solidFill>
                  <a:srgbClr val="2D3B45"/>
                </a:solidFill>
                <a:latin typeface="LatoWeb"/>
              </a:rPr>
              <a:t> student to team up with. Create a team in Canvas under People on the menu at the left and under the Regulation Comment Team tab. </a:t>
            </a:r>
            <a:endParaRPr lang="en-US" sz="2000" dirty="0" smtClean="0">
              <a:solidFill>
                <a:srgbClr val="2D3B45"/>
              </a:solidFill>
              <a:latin typeface="LatoWeb"/>
            </a:endParaRPr>
          </a:p>
          <a:p>
            <a:endParaRPr lang="en-US" sz="2000" dirty="0">
              <a:solidFill>
                <a:srgbClr val="2D3B45"/>
              </a:solidFill>
              <a:latin typeface="LatoWeb"/>
            </a:endParaRPr>
          </a:p>
          <a:p>
            <a:r>
              <a:rPr lang="en-US" sz="2000" dirty="0">
                <a:solidFill>
                  <a:srgbClr val="2D3B45"/>
                </a:solidFill>
                <a:latin typeface="LatoWeb"/>
              </a:rPr>
              <a:t>Go to the </a:t>
            </a:r>
            <a:r>
              <a:rPr lang="en-US" sz="2000" dirty="0" smtClean="0">
                <a:solidFill>
                  <a:srgbClr val="2D3B45"/>
                </a:solidFill>
                <a:latin typeface="LatoWeb"/>
              </a:rPr>
              <a:t> government site </a:t>
            </a:r>
            <a:r>
              <a:rPr lang="en-US" sz="2000" dirty="0">
                <a:solidFill>
                  <a:srgbClr val="2D3B45"/>
                </a:solidFill>
                <a:latin typeface="LatoWeb"/>
              </a:rPr>
              <a:t>at https://www.regulations.gov/. Click on Comments Due Soon. Then check Proposed Rule, and proposed rules will show up. If you click Public Submission, you will also see comments from other people on regulations. This will show which proposals have aroused the most interest. Note that the "docket" is a file of all the information about a particular regulation-- its history, the text, public comments, when the hearings are, and so forth</a:t>
            </a:r>
            <a:r>
              <a:rPr lang="en-US" sz="2000" dirty="0" smtClean="0">
                <a:solidFill>
                  <a:srgbClr val="2D3B45"/>
                </a:solidFill>
                <a:latin typeface="LatoWeb"/>
              </a:rPr>
              <a:t>.</a:t>
            </a:r>
          </a:p>
          <a:p>
            <a:endParaRPr lang="en-US" sz="2000" dirty="0">
              <a:solidFill>
                <a:srgbClr val="2D3B45"/>
              </a:solidFill>
              <a:latin typeface="LatoWeb"/>
            </a:endParaRPr>
          </a:p>
          <a:p>
            <a:pPr marL="342900" indent="-342900">
              <a:buAutoNum type="arabicParenBoth"/>
            </a:pPr>
            <a:r>
              <a:rPr lang="en-US" sz="2000" dirty="0" smtClean="0">
                <a:solidFill>
                  <a:srgbClr val="2D3B45"/>
                </a:solidFill>
                <a:latin typeface="LatoWeb"/>
              </a:rPr>
              <a:t>Find </a:t>
            </a:r>
            <a:r>
              <a:rPr lang="en-US" sz="2000" dirty="0">
                <a:solidFill>
                  <a:srgbClr val="2D3B45"/>
                </a:solidFill>
                <a:latin typeface="LatoWeb"/>
              </a:rPr>
              <a:t>two examples of comments on the same regulation, one that you think will not make a difference in the final regulation, and one that you think might matter</a:t>
            </a:r>
            <a:r>
              <a:rPr lang="en-US" sz="2000" dirty="0" smtClean="0">
                <a:solidFill>
                  <a:srgbClr val="2D3B45"/>
                </a:solidFill>
                <a:latin typeface="LatoWeb"/>
              </a:rPr>
              <a:t>. Explain your thinking. </a:t>
            </a:r>
          </a:p>
          <a:p>
            <a:r>
              <a:rPr lang="en-US" sz="2000" dirty="0" smtClean="0">
                <a:solidFill>
                  <a:srgbClr val="2D3B45"/>
                </a:solidFill>
                <a:latin typeface="LatoWeb"/>
              </a:rPr>
              <a:t> </a:t>
            </a:r>
            <a:endParaRPr lang="en-US" sz="2000" b="0" i="0" dirty="0">
              <a:solidFill>
                <a:srgbClr val="2D3B45"/>
              </a:solidFill>
              <a:effectLst/>
              <a:latin typeface="LatoWeb"/>
            </a:endParaRPr>
          </a:p>
        </p:txBody>
      </p:sp>
    </p:spTree>
    <p:extLst>
      <p:ext uri="{BB962C8B-B14F-4D97-AF65-F5344CB8AC3E}">
        <p14:creationId xmlns:p14="http://schemas.microsoft.com/office/powerpoint/2010/main" val="28724180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smtClean="0"/>
              <a:t>Memo Assignment- II </a:t>
            </a:r>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25</a:t>
            </a:fld>
            <a:endParaRPr lang="en-US" altLang="en-US" sz="1400"/>
          </a:p>
        </p:txBody>
      </p:sp>
      <p:sp>
        <p:nvSpPr>
          <p:cNvPr id="2" name="Rectangle 1"/>
          <p:cNvSpPr/>
          <p:nvPr/>
        </p:nvSpPr>
        <p:spPr>
          <a:xfrm>
            <a:off x="76200" y="936344"/>
            <a:ext cx="8686800" cy="5016758"/>
          </a:xfrm>
          <a:prstGeom prst="rect">
            <a:avLst/>
          </a:prstGeom>
        </p:spPr>
        <p:txBody>
          <a:bodyPr wrap="square">
            <a:spAutoFit/>
          </a:bodyPr>
          <a:lstStyle/>
          <a:p>
            <a:r>
              <a:rPr lang="en-US" sz="2000" smtClean="0">
                <a:solidFill>
                  <a:srgbClr val="2D3B45"/>
                </a:solidFill>
                <a:latin typeface="LatoWeb"/>
              </a:rPr>
              <a:t> </a:t>
            </a:r>
          </a:p>
          <a:p>
            <a:pPr marL="342900" indent="-342900">
              <a:buAutoNum type="arabicParenBoth"/>
            </a:pPr>
            <a:endParaRPr lang="en-US" sz="2000">
              <a:solidFill>
                <a:srgbClr val="2D3B45"/>
              </a:solidFill>
              <a:latin typeface="LatoWeb"/>
            </a:endParaRPr>
          </a:p>
          <a:p>
            <a:r>
              <a:rPr lang="en-US" sz="2000">
                <a:solidFill>
                  <a:srgbClr val="2D3B45"/>
                </a:solidFill>
                <a:latin typeface="LatoWeb"/>
              </a:rPr>
              <a:t>(2) Yourself submit a comment on some regulation, the same as in (1) or a different one. Make sure that you identify yourself as a student in a course on regulation, that you say precisely what regulation you are commenting on, and say which part you would change. Your change can be very minor. If you find some confusing wording and say why it is confusing or improve it for them, that is probably the most useful comment you can make. You can look at other people's comments and use their ideas, but you must cite to any comment whose idea you are using. You can also react to other comments and say why you disagree with them</a:t>
            </a:r>
            <a:r>
              <a:rPr lang="en-US" sz="2000" smtClean="0">
                <a:solidFill>
                  <a:srgbClr val="2D3B45"/>
                </a:solidFill>
                <a:latin typeface="LatoWeb"/>
              </a:rPr>
              <a:t>. </a:t>
            </a:r>
            <a:r>
              <a:rPr lang="en-US" sz="2000">
                <a:solidFill>
                  <a:srgbClr val="2D3B45"/>
                </a:solidFill>
                <a:latin typeface="LatoWeb"/>
              </a:rPr>
              <a:t> Your comment should be no longer than one page</a:t>
            </a:r>
            <a:r>
              <a:rPr lang="en-US" sz="2000" smtClean="0">
                <a:solidFill>
                  <a:srgbClr val="2D3B45"/>
                </a:solidFill>
                <a:latin typeface="LatoWeb"/>
              </a:rPr>
              <a:t>.</a:t>
            </a:r>
          </a:p>
          <a:p>
            <a:endParaRPr lang="en-US" sz="2000">
              <a:solidFill>
                <a:srgbClr val="2D3B45"/>
              </a:solidFill>
              <a:latin typeface="LatoWeb"/>
            </a:endParaRPr>
          </a:p>
          <a:p>
            <a:r>
              <a:rPr lang="en-US" sz="2000">
                <a:solidFill>
                  <a:srgbClr val="2D3B45"/>
                </a:solidFill>
                <a:latin typeface="LatoWeb"/>
              </a:rPr>
              <a:t>(3) Tell me where I can find your comment in the docket in your assignment submission. Also include a printout or copy of the webpage showing your public comment. </a:t>
            </a:r>
            <a:r>
              <a:rPr lang="en-US" sz="2000" smtClean="0">
                <a:solidFill>
                  <a:srgbClr val="2D3B45"/>
                </a:solidFill>
                <a:latin typeface="LatoWeb"/>
              </a:rPr>
              <a:t> Submit </a:t>
            </a:r>
            <a:r>
              <a:rPr lang="en-US" sz="2000">
                <a:solidFill>
                  <a:srgbClr val="2D3B45"/>
                </a:solidFill>
                <a:latin typeface="LatoWeb"/>
              </a:rPr>
              <a:t>this assignment via Canvas.</a:t>
            </a:r>
            <a:endParaRPr lang="en-US" sz="2000" b="0" i="0">
              <a:solidFill>
                <a:srgbClr val="2D3B45"/>
              </a:solidFill>
              <a:effectLst/>
              <a:latin typeface="LatoWeb"/>
            </a:endParaRPr>
          </a:p>
        </p:txBody>
      </p:sp>
    </p:spTree>
    <p:extLst>
      <p:ext uri="{BB962C8B-B14F-4D97-AF65-F5344CB8AC3E}">
        <p14:creationId xmlns:p14="http://schemas.microsoft.com/office/powerpoint/2010/main" val="17135295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0" y="352540"/>
            <a:ext cx="9144000" cy="1143000"/>
          </a:xfrm>
        </p:spPr>
        <p:txBody>
          <a:bodyPr/>
          <a:lstStyle/>
          <a:p>
            <a:pPr eaLnBrk="1" hangingPunct="1"/>
            <a:r>
              <a:rPr lang="en-US" altLang="en-US" dirty="0" smtClean="0"/>
              <a:t> The Chevron Doctrine   </a:t>
            </a:r>
            <a:br>
              <a:rPr lang="en-US" altLang="en-US" dirty="0" smtClean="0"/>
            </a:br>
            <a:endParaRPr lang="en-US" altLang="en-US" dirty="0" smtClean="0"/>
          </a:p>
        </p:txBody>
      </p:sp>
      <p:sp>
        <p:nvSpPr>
          <p:cNvPr id="44035" name="Content Placeholder 2"/>
          <p:cNvSpPr>
            <a:spLocks noGrp="1"/>
          </p:cNvSpPr>
          <p:nvPr>
            <p:ph idx="1"/>
          </p:nvPr>
        </p:nvSpPr>
        <p:spPr>
          <a:xfrm>
            <a:off x="0" y="1524000"/>
            <a:ext cx="9144000" cy="4525963"/>
          </a:xfrm>
        </p:spPr>
        <p:txBody>
          <a:bodyPr/>
          <a:lstStyle/>
          <a:p>
            <a:pPr eaLnBrk="1" hangingPunct="1"/>
            <a:r>
              <a:rPr lang="en-US" altLang="en-US" smtClean="0"/>
              <a:t>          If a regulation has gone through the formal  process  and someone questions in court whether the regulation is a correct application of the statutes, the courts give the benefit of the doubt to the regulation.</a:t>
            </a:r>
          </a:p>
          <a:p>
            <a:pPr eaLnBrk="1" hangingPunct="1"/>
            <a:endParaRPr lang="en-US" altLang="en-US" smtClean="0"/>
          </a:p>
          <a:p>
            <a:pPr eaLnBrk="1" hangingPunct="1"/>
            <a:r>
              <a:rPr lang="en-US" altLang="en-US" smtClean="0"/>
              <a:t>   This is known as administrative deference, or the   Chevron Doctrine.</a:t>
            </a:r>
          </a:p>
          <a:p>
            <a:pPr eaLnBrk="1" hangingPunct="1"/>
            <a:r>
              <a:rPr lang="en-US" altLang="en-US" smtClean="0"/>
              <a:t>       </a:t>
            </a:r>
          </a:p>
          <a:p>
            <a:pPr eaLnBrk="1" hangingPunct="1"/>
            <a:r>
              <a:rPr lang="en-US" altLang="en-US" smtClean="0"/>
              <a:t>   </a:t>
            </a:r>
          </a:p>
        </p:txBody>
      </p:sp>
      <p:sp>
        <p:nvSpPr>
          <p:cNvPr id="4403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61F4D20-071D-47D6-825E-FFE83B81FBC5}" type="slidenum">
              <a:rPr lang="en-US" altLang="en-US"/>
              <a:pPr eaLnBrk="1" hangingPunct="1"/>
              <a:t>26</a:t>
            </a:fld>
            <a:endParaRPr lang="en-US"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28600" y="244207"/>
            <a:ext cx="8229600" cy="1143000"/>
          </a:xfrm>
        </p:spPr>
        <p:txBody>
          <a:bodyPr/>
          <a:lstStyle/>
          <a:p>
            <a:pPr eaLnBrk="1" hangingPunct="1"/>
            <a:r>
              <a:rPr lang="en-US" altLang="en-US" dirty="0" smtClean="0"/>
              <a:t> The Chevron Two-Part Test   </a:t>
            </a:r>
            <a:br>
              <a:rPr lang="en-US" altLang="en-US" dirty="0" smtClean="0"/>
            </a:br>
            <a:endParaRPr lang="en-US" altLang="en-US" dirty="0" smtClean="0"/>
          </a:p>
        </p:txBody>
      </p:sp>
      <p:sp>
        <p:nvSpPr>
          <p:cNvPr id="45059" name="Content Placeholder 2"/>
          <p:cNvSpPr>
            <a:spLocks noGrp="1"/>
          </p:cNvSpPr>
          <p:nvPr>
            <p:ph idx="1"/>
          </p:nvPr>
        </p:nvSpPr>
        <p:spPr>
          <a:xfrm>
            <a:off x="228600" y="1371600"/>
            <a:ext cx="8915400" cy="4525963"/>
          </a:xfrm>
        </p:spPr>
        <p:txBody>
          <a:bodyPr/>
          <a:lstStyle/>
          <a:p>
            <a:pPr eaLnBrk="1" hangingPunct="1"/>
            <a:r>
              <a:rPr lang="en-US" altLang="en-US" dirty="0" smtClean="0"/>
              <a:t>         ``If the intent of Congress is clear, that is the end of the matter; for the court as well as the agency must give effect to the unambiguously expressed intent of Congress.</a:t>
            </a:r>
          </a:p>
          <a:p>
            <a:pPr eaLnBrk="1" hangingPunct="1"/>
            <a:r>
              <a:rPr lang="en-US" altLang="en-US" dirty="0" smtClean="0"/>
              <a:t>		</a:t>
            </a:r>
            <a:r>
              <a:rPr lang="en-US" altLang="en-US" dirty="0" smtClean="0">
                <a:solidFill>
                  <a:srgbClr val="FF0000"/>
                </a:solidFill>
              </a:rPr>
              <a:t> If the Court determines Congress has not directly addressed the precise question at issue, the court does not simply impose its own construction of the statute . . . rather,…</a:t>
            </a:r>
          </a:p>
          <a:p>
            <a:pPr eaLnBrk="1" hangingPunct="1"/>
            <a:r>
              <a:rPr lang="en-US" altLang="en-US" dirty="0" smtClean="0"/>
              <a:t> 		</a:t>
            </a:r>
            <a:r>
              <a:rPr lang="en-US" altLang="en-US" dirty="0" smtClean="0">
                <a:solidFill>
                  <a:srgbClr val="0070C0"/>
                </a:solidFill>
              </a:rPr>
              <a:t>If the statute is silent or ambiguous with respect to the specific question, the issue for the court is whether the agency's answer is based on a permissible construction   of the statute.''</a:t>
            </a:r>
            <a:endParaRPr lang="en-US" altLang="en-US" b="1" dirty="0" smtClean="0">
              <a:solidFill>
                <a:srgbClr val="0070C0"/>
              </a:solidFill>
            </a:endParaRPr>
          </a:p>
        </p:txBody>
      </p:sp>
      <p:sp>
        <p:nvSpPr>
          <p:cNvPr id="4506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4AF4241-7C0F-4663-90DC-528AC13E2171}" type="slidenum">
              <a:rPr lang="en-US" altLang="en-US"/>
              <a:pPr eaLnBrk="1" hangingPunct="1"/>
              <a:t>27</a:t>
            </a:fld>
            <a:endParaRPr lang="en-US"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a:t> An Example: Disclosure of College Student Grades</a:t>
            </a:r>
            <a:endParaRPr lang="en-US" altLang="en-US" dirty="0" smtClean="0"/>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28</a:t>
            </a:fld>
            <a:endParaRPr lang="en-US" altLang="en-US" sz="1400"/>
          </a:p>
        </p:txBody>
      </p:sp>
      <p:sp>
        <p:nvSpPr>
          <p:cNvPr id="45060" name="Rectangle 3"/>
          <p:cNvSpPr>
            <a:spLocks noChangeArrowheads="1"/>
          </p:cNvSpPr>
          <p:nvPr/>
        </p:nvSpPr>
        <p:spPr bwMode="auto">
          <a:xfrm>
            <a:off x="152400" y="1425476"/>
            <a:ext cx="83058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t> </a:t>
            </a:r>
            <a:r>
              <a:rPr lang="en-US" altLang="en-US" sz="2400" dirty="0" smtClean="0"/>
              <a:t>        A </a:t>
            </a:r>
            <a:r>
              <a:rPr lang="en-US" altLang="en-US" sz="2400" dirty="0"/>
              <a:t>law which is passed by a legislature, </a:t>
            </a:r>
            <a:r>
              <a:rPr lang="en-US" altLang="en-US" sz="2400" dirty="0" smtClean="0"/>
              <a:t>not made by   a court or agency, </a:t>
            </a:r>
            <a:r>
              <a:rPr lang="en-US" altLang="en-US" sz="2400" dirty="0"/>
              <a:t>is called </a:t>
            </a:r>
            <a:r>
              <a:rPr lang="en-US" altLang="en-US" sz="2400" dirty="0" smtClean="0"/>
              <a:t>a</a:t>
            </a:r>
            <a:r>
              <a:rPr lang="en-US" altLang="en-US" sz="2400" b="1" dirty="0" smtClean="0"/>
              <a:t> statute.</a:t>
            </a:r>
            <a:endParaRPr lang="en-US" altLang="en-US" sz="2400" b="1" dirty="0"/>
          </a:p>
          <a:p>
            <a:pPr eaLnBrk="1" hangingPunct="1">
              <a:spcBef>
                <a:spcPct val="0"/>
              </a:spcBef>
              <a:buFontTx/>
              <a:buNone/>
            </a:pPr>
            <a:endParaRPr lang="en-US" altLang="en-US" sz="2400" dirty="0"/>
          </a:p>
          <a:p>
            <a:pPr eaLnBrk="1" hangingPunct="1">
              <a:spcBef>
                <a:spcPct val="0"/>
              </a:spcBef>
              <a:buFontTx/>
              <a:buNone/>
            </a:pPr>
            <a:r>
              <a:rPr lang="en-US" altLang="en-US" sz="2400" dirty="0" smtClean="0"/>
              <a:t>Names of the statute: FERPA</a:t>
            </a:r>
            <a:r>
              <a:rPr lang="en-US" altLang="en-US" sz="2400" dirty="0"/>
              <a:t>, the Family Educational Rights and Privacy Act, </a:t>
            </a:r>
            <a:r>
              <a:rPr lang="en-US" altLang="en-US" sz="2400" dirty="0" smtClean="0"/>
              <a:t> Buckley Amendment,   </a:t>
            </a:r>
            <a:endParaRPr lang="en-US" altLang="en-US" sz="2400" dirty="0"/>
          </a:p>
          <a:p>
            <a:pPr eaLnBrk="1" hangingPunct="1">
              <a:spcBef>
                <a:spcPct val="0"/>
              </a:spcBef>
              <a:buFontTx/>
              <a:buNone/>
            </a:pPr>
            <a:r>
              <a:rPr lang="en-US" altLang="en-US" sz="2400" dirty="0" smtClean="0"/>
              <a:t>UNITED </a:t>
            </a:r>
            <a:r>
              <a:rPr lang="en-US" altLang="en-US" sz="2400" dirty="0"/>
              <a:t>STATES CODE, TITLE 20, CHAPTER 31 , SUBCHAPTER III , Part 4, §1232g </a:t>
            </a:r>
            <a:endParaRPr lang="en-US" altLang="en-US" sz="2400" dirty="0" smtClean="0"/>
          </a:p>
          <a:p>
            <a:pPr eaLnBrk="1" hangingPunct="1">
              <a:spcBef>
                <a:spcPct val="0"/>
              </a:spcBef>
              <a:buFontTx/>
              <a:buNone/>
            </a:pPr>
            <a:r>
              <a:rPr lang="en-US" altLang="en-US" sz="2400" dirty="0"/>
              <a:t> </a:t>
            </a:r>
            <a:r>
              <a:rPr lang="en-US" altLang="en-US" sz="2400" dirty="0" smtClean="0"/>
              <a:t>  (</a:t>
            </a:r>
            <a:r>
              <a:rPr lang="en-US" altLang="en-US" sz="2400" dirty="0"/>
              <a:t>b) Release of education records; parental consent requirement; exceptions; compliance with judicial orders and subpoenas; audit and evaluation of federally supported education programs; recordkeeping (1) No funds shall be made available under any applicable program to any educational agency or institution which has a policy or practice of permitting the release of education records...</a:t>
            </a:r>
          </a:p>
        </p:txBody>
      </p:sp>
    </p:spTree>
    <p:extLst>
      <p:ext uri="{BB962C8B-B14F-4D97-AF65-F5344CB8AC3E}">
        <p14:creationId xmlns:p14="http://schemas.microsoft.com/office/powerpoint/2010/main" val="33282707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57200" y="0"/>
            <a:ext cx="8839200" cy="1143000"/>
          </a:xfrm>
        </p:spPr>
        <p:txBody>
          <a:bodyPr/>
          <a:lstStyle/>
          <a:p>
            <a:pPr eaLnBrk="1" hangingPunct="1"/>
            <a:r>
              <a:rPr lang="en-US" altLang="en-US" dirty="0" smtClean="0"/>
              <a:t> Publicly Posting </a:t>
            </a:r>
            <a:r>
              <a:rPr lang="en-US" altLang="en-US" dirty="0" err="1" smtClean="0"/>
              <a:t>Tripos</a:t>
            </a:r>
            <a:r>
              <a:rPr lang="en-US" altLang="en-US" dirty="0" smtClean="0"/>
              <a:t> Grades</a:t>
            </a:r>
          </a:p>
        </p:txBody>
      </p:sp>
      <p:sp>
        <p:nvSpPr>
          <p:cNvPr id="45059" name="Content Placeholder 2"/>
          <p:cNvSpPr>
            <a:spLocks noGrp="1"/>
          </p:cNvSpPr>
          <p:nvPr>
            <p:ph idx="1"/>
          </p:nvPr>
        </p:nvSpPr>
        <p:spPr>
          <a:xfrm>
            <a:off x="228600" y="1371600"/>
            <a:ext cx="8915400" cy="4525963"/>
          </a:xfrm>
        </p:spPr>
        <p:txBody>
          <a:bodyPr/>
          <a:lstStyle/>
          <a:p>
            <a:pPr eaLnBrk="1" hangingPunct="1"/>
            <a:r>
              <a:rPr lang="en-US" dirty="0" smtClean="0"/>
              <a:t>     Public Policy has changed a lot on grade privacy over the past 30 years.  As late as 2014: </a:t>
            </a:r>
          </a:p>
          <a:p>
            <a:pPr eaLnBrk="1" hangingPunct="1"/>
            <a:r>
              <a:rPr lang="en-US" dirty="0" smtClean="0"/>
              <a:t>     “For </a:t>
            </a:r>
            <a:r>
              <a:rPr lang="en-US" dirty="0"/>
              <a:t>the first time in 300 years the University of Cambridge has made exam results available online to students </a:t>
            </a:r>
            <a:r>
              <a:rPr lang="en-US" b="1" dirty="0"/>
              <a:t>before displaying them publicly at Senate </a:t>
            </a:r>
            <a:r>
              <a:rPr lang="en-US" b="1" dirty="0" smtClean="0"/>
              <a:t>House</a:t>
            </a:r>
            <a:r>
              <a:rPr lang="en-US" dirty="0" smtClean="0"/>
              <a:t>….</a:t>
            </a:r>
            <a:r>
              <a:rPr lang="en-US" dirty="0"/>
              <a:t> </a:t>
            </a:r>
            <a:r>
              <a:rPr lang="en-US" dirty="0" smtClean="0"/>
              <a:t> Moreover</a:t>
            </a:r>
            <a:r>
              <a:rPr lang="en-US" dirty="0"/>
              <a:t>,</a:t>
            </a:r>
            <a:r>
              <a:rPr lang="en-US" b="1" dirty="0"/>
              <a:t> </a:t>
            </a:r>
            <a:r>
              <a:rPr lang="en-US" dirty="0"/>
              <a:t>some anxiety remains regarding the publication of results of </a:t>
            </a:r>
            <a:r>
              <a:rPr lang="en-US" b="1" dirty="0"/>
              <a:t>the mathematics </a:t>
            </a:r>
            <a:r>
              <a:rPr lang="en-US" b="1" dirty="0" err="1"/>
              <a:t>Tripos</a:t>
            </a:r>
            <a:r>
              <a:rPr lang="en-US" b="1" dirty="0"/>
              <a:t> which will continue to be read out from the balcony of Senate House</a:t>
            </a:r>
            <a:r>
              <a:rPr lang="en-US" b="1" dirty="0" smtClean="0"/>
              <a:t>.” </a:t>
            </a:r>
            <a:r>
              <a:rPr lang="en-US" sz="1200" b="1" dirty="0">
                <a:hlinkClick r:id="rId3"/>
              </a:rPr>
              <a:t>“Exam results made available online before class lists” </a:t>
            </a:r>
            <a:r>
              <a:rPr lang="en-US" sz="1200" b="1" dirty="0"/>
              <a:t>(2014)</a:t>
            </a:r>
          </a:p>
          <a:p>
            <a:pPr eaLnBrk="1" hangingPunct="1"/>
            <a:r>
              <a:rPr lang="en-US" dirty="0" smtClean="0"/>
              <a:t>      But the Cambridge policy was changed in 2018--- now students can opt out:  </a:t>
            </a:r>
            <a:r>
              <a:rPr lang="en-US" dirty="0" smtClean="0">
                <a:hlinkClick r:id="rId4"/>
              </a:rPr>
              <a:t> </a:t>
            </a:r>
            <a:r>
              <a:rPr lang="en-US" sz="1200" dirty="0">
                <a:hlinkClick r:id="rId4"/>
              </a:rPr>
              <a:t>https://www.varsity.co.uk/news/15506</a:t>
            </a:r>
            <a:endParaRPr lang="en-US" sz="1200" b="1" dirty="0" smtClean="0">
              <a:solidFill>
                <a:srgbClr val="7030A0"/>
              </a:solidFill>
            </a:endParaRPr>
          </a:p>
          <a:p>
            <a:pPr eaLnBrk="1" hangingPunct="1"/>
            <a:endParaRPr lang="en-US" altLang="en-US" b="1" dirty="0" smtClean="0"/>
          </a:p>
        </p:txBody>
      </p:sp>
      <p:sp>
        <p:nvSpPr>
          <p:cNvPr id="4506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4AF4241-7C0F-4663-90DC-528AC13E2171}" type="slidenum">
              <a:rPr lang="en-US" altLang="en-US"/>
              <a:pPr eaLnBrk="1" hangingPunct="1"/>
              <a:t>29</a:t>
            </a:fld>
            <a:endParaRPr lang="en-US" altLang="en-US"/>
          </a:p>
        </p:txBody>
      </p:sp>
    </p:spTree>
    <p:extLst>
      <p:ext uri="{BB962C8B-B14F-4D97-AF65-F5344CB8AC3E}">
        <p14:creationId xmlns:p14="http://schemas.microsoft.com/office/powerpoint/2010/main" val="2543843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B8AF311-4655-4CF2-90DC-516FC2F908B9}" type="slidenum">
              <a:rPr lang="en-US" altLang="en-US"/>
              <a:pPr eaLnBrk="1" hangingPunct="1"/>
              <a:t>3</a:t>
            </a:fld>
            <a:endParaRPr lang="en-US" altLang="en-US"/>
          </a:p>
        </p:txBody>
      </p:sp>
      <p:sp>
        <p:nvSpPr>
          <p:cNvPr id="6147" name="Rectangle 2"/>
          <p:cNvSpPr>
            <a:spLocks noGrp="1" noChangeArrowheads="1"/>
          </p:cNvSpPr>
          <p:nvPr>
            <p:ph type="subTitle" idx="1"/>
          </p:nvPr>
        </p:nvSpPr>
        <p:spPr>
          <a:xfrm>
            <a:off x="457200" y="228600"/>
            <a:ext cx="7721600" cy="5314950"/>
          </a:xfrm>
        </p:spPr>
        <p:txBody>
          <a:bodyPr/>
          <a:lstStyle/>
          <a:p>
            <a:pPr eaLnBrk="1" hangingPunct="1"/>
            <a:r>
              <a:rPr lang="en-US" altLang="en-US" sz="4800" dirty="0" smtClean="0"/>
              <a:t>Bell, California</a:t>
            </a:r>
            <a:endParaRPr lang="en-US" altLang="en-US" sz="4800" dirty="0"/>
          </a:p>
          <a:p>
            <a:pPr algn="l" eaLnBrk="1" hangingPunct="1"/>
            <a:endParaRPr lang="en-US" altLang="en-US" dirty="0"/>
          </a:p>
          <a:p>
            <a:pPr algn="l" eaLnBrk="1" hangingPunct="1"/>
            <a:r>
              <a:rPr lang="en-US" altLang="en-US" sz="2000" b="1" dirty="0"/>
              <a:t> </a:t>
            </a:r>
            <a:r>
              <a:rPr lang="en-US" altLang="en-US" dirty="0" smtClean="0"/>
              <a:t> Five of the six city </a:t>
            </a:r>
            <a:r>
              <a:rPr lang="en-US" altLang="en-US" dirty="0" err="1" smtClean="0"/>
              <a:t>councillors</a:t>
            </a:r>
            <a:r>
              <a:rPr lang="en-US" altLang="en-US" dirty="0" smtClean="0"/>
              <a:t> were earning over $80,000/year based on attending imaginary council meetings. </a:t>
            </a:r>
          </a:p>
          <a:p>
            <a:pPr algn="l" eaLnBrk="1" hangingPunct="1"/>
            <a:r>
              <a:rPr lang="en-US" altLang="en-US" dirty="0"/>
              <a:t> </a:t>
            </a:r>
            <a:r>
              <a:rPr lang="en-US" altLang="en-US" dirty="0" smtClean="0"/>
              <a:t>   The LA Times revealed the story. </a:t>
            </a:r>
          </a:p>
          <a:p>
            <a:pPr algn="l" eaLnBrk="1" hangingPunct="1"/>
            <a:r>
              <a:rPr lang="en-US" altLang="en-US" dirty="0" smtClean="0"/>
              <a:t>   There was a recall election, and criminal charges were brought. </a:t>
            </a:r>
          </a:p>
          <a:p>
            <a:pPr algn="l" eaLnBrk="1" hangingPunct="1"/>
            <a:endParaRPr lang="en-US" altLang="en-US" sz="2400" dirty="0" smtClean="0"/>
          </a:p>
          <a:p>
            <a:pPr algn="l" eaLnBrk="1" hangingPunct="1"/>
            <a:r>
              <a:rPr lang="en-US" altLang="en-US" dirty="0" smtClean="0"/>
              <a:t> </a:t>
            </a:r>
          </a:p>
          <a:p>
            <a:pPr algn="l"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34894984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a:t>The </a:t>
            </a:r>
            <a:r>
              <a:rPr lang="en-US" altLang="en-US" dirty="0" smtClean="0"/>
              <a:t>definition </a:t>
            </a:r>
            <a:r>
              <a:rPr lang="en-US" altLang="en-US" dirty="0"/>
              <a:t>of “education records”</a:t>
            </a:r>
            <a:endParaRPr lang="en-US" altLang="en-US" dirty="0" smtClean="0"/>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30</a:t>
            </a:fld>
            <a:endParaRPr lang="en-US" altLang="en-US" sz="1400"/>
          </a:p>
        </p:txBody>
      </p:sp>
      <p:sp>
        <p:nvSpPr>
          <p:cNvPr id="45060" name="Rectangle 3"/>
          <p:cNvSpPr>
            <a:spLocks noChangeArrowheads="1"/>
          </p:cNvSpPr>
          <p:nvPr/>
        </p:nvSpPr>
        <p:spPr bwMode="auto">
          <a:xfrm>
            <a:off x="304800" y="1425476"/>
            <a:ext cx="88392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smtClean="0"/>
              <a:t>UNITED </a:t>
            </a:r>
            <a:r>
              <a:rPr lang="en-US" altLang="en-US" sz="2400" dirty="0"/>
              <a:t>STATES CODE, part (a) of TITLE 20, CHAPTER 31, SUBCHAPTER III, Part 4, §1232g) (4</a:t>
            </a:r>
            <a:r>
              <a:rPr lang="en-US" altLang="en-US" sz="2400" dirty="0" smtClean="0"/>
              <a:t>)</a:t>
            </a:r>
          </a:p>
          <a:p>
            <a:pPr eaLnBrk="1" hangingPunct="1">
              <a:spcBef>
                <a:spcPct val="0"/>
              </a:spcBef>
              <a:buFontTx/>
              <a:buNone/>
            </a:pPr>
            <a:r>
              <a:rPr lang="en-US" altLang="en-US" sz="2400" dirty="0" smtClean="0"/>
              <a:t> </a:t>
            </a:r>
            <a:r>
              <a:rPr lang="en-US" altLang="en-US" sz="2400" dirty="0"/>
              <a:t>(A) For the purposes of this section, </a:t>
            </a:r>
            <a:r>
              <a:rPr lang="en-US" altLang="en-US" sz="2400" b="1" dirty="0"/>
              <a:t>the term “education records” means</a:t>
            </a:r>
            <a:r>
              <a:rPr lang="en-US" altLang="en-US" sz="2400" dirty="0"/>
              <a:t>, except as may be provided otherwise in subparagraph (B), </a:t>
            </a:r>
            <a:r>
              <a:rPr lang="en-US" altLang="en-US" sz="2400" b="1" dirty="0"/>
              <a:t>those records</a:t>
            </a:r>
            <a:r>
              <a:rPr lang="en-US" altLang="en-US" sz="2400" dirty="0"/>
              <a:t>, files, documents, and other materials</a:t>
            </a:r>
            <a:r>
              <a:rPr lang="en-US" altLang="en-US" sz="2400" b="1" dirty="0"/>
              <a:t> which (</a:t>
            </a:r>
            <a:r>
              <a:rPr lang="en-US" altLang="en-US" sz="2400" b="1" dirty="0" err="1"/>
              <a:t>i</a:t>
            </a:r>
            <a:r>
              <a:rPr lang="en-US" altLang="en-US" sz="2400" b="1" dirty="0"/>
              <a:t>) contain information directly related to a student; and (ii) are maintained by an educational agency</a:t>
            </a:r>
            <a:r>
              <a:rPr lang="en-US" altLang="en-US" sz="2400" dirty="0"/>
              <a:t> or institution or by a person acting for such agency or institution</a:t>
            </a:r>
            <a:r>
              <a:rPr lang="en-US" altLang="en-US" sz="2400" dirty="0" smtClean="0"/>
              <a:t>.</a:t>
            </a:r>
          </a:p>
          <a:p>
            <a:pPr eaLnBrk="1" hangingPunct="1">
              <a:spcBef>
                <a:spcPct val="0"/>
              </a:spcBef>
              <a:buFontTx/>
              <a:buNone/>
            </a:pPr>
            <a:r>
              <a:rPr lang="en-US" altLang="en-US" sz="2400" dirty="0" smtClean="0"/>
              <a:t> </a:t>
            </a:r>
          </a:p>
          <a:p>
            <a:pPr eaLnBrk="1" hangingPunct="1">
              <a:spcBef>
                <a:spcPct val="0"/>
              </a:spcBef>
              <a:buFontTx/>
              <a:buNone/>
            </a:pPr>
            <a:r>
              <a:rPr lang="en-US" altLang="en-US" sz="2400" dirty="0" smtClean="0"/>
              <a:t>(</a:t>
            </a:r>
            <a:r>
              <a:rPr lang="en-US" altLang="en-US" sz="2400" dirty="0"/>
              <a:t>B) The term “education records” </a:t>
            </a:r>
            <a:r>
              <a:rPr lang="en-US" altLang="en-US" sz="2400" b="1" dirty="0"/>
              <a:t>does not include </a:t>
            </a:r>
            <a:r>
              <a:rPr lang="en-US" altLang="en-US" sz="2400" dirty="0"/>
              <a:t>(</a:t>
            </a:r>
            <a:r>
              <a:rPr lang="en-US" altLang="en-US" sz="2400" dirty="0" err="1"/>
              <a:t>i</a:t>
            </a:r>
            <a:r>
              <a:rPr lang="en-US" altLang="en-US" sz="2400" dirty="0"/>
              <a:t>) records of instructional, supervisory, and administrative personnel and educational personnel ancillary thereto which are in the sole possession of the maker thereof and which are not accessible or revealed to any other person except a substitute;</a:t>
            </a:r>
          </a:p>
        </p:txBody>
      </p:sp>
    </p:spTree>
    <p:extLst>
      <p:ext uri="{BB962C8B-B14F-4D97-AF65-F5344CB8AC3E}">
        <p14:creationId xmlns:p14="http://schemas.microsoft.com/office/powerpoint/2010/main" val="16459985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a:t> Regulations</a:t>
            </a:r>
            <a:endParaRPr lang="en-US" altLang="en-US" dirty="0" smtClean="0"/>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31</a:t>
            </a:fld>
            <a:endParaRPr lang="en-US" altLang="en-US" sz="1400"/>
          </a:p>
        </p:txBody>
      </p:sp>
      <p:sp>
        <p:nvSpPr>
          <p:cNvPr id="45060" name="Rectangle 3"/>
          <p:cNvSpPr>
            <a:spLocks noChangeArrowheads="1"/>
          </p:cNvSpPr>
          <p:nvPr/>
        </p:nvSpPr>
        <p:spPr bwMode="auto">
          <a:xfrm>
            <a:off x="0" y="1425476"/>
            <a:ext cx="91440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smtClean="0"/>
              <a:t>Regulations </a:t>
            </a:r>
            <a:r>
              <a:rPr lang="en-US" altLang="en-US" sz="2400" dirty="0"/>
              <a:t>are based on the statutes. They are issued by executive agencies, not passed by </a:t>
            </a:r>
            <a:r>
              <a:rPr lang="en-US" altLang="en-US" sz="2400" dirty="0" smtClean="0"/>
              <a:t>Congress.</a:t>
            </a:r>
            <a:endParaRPr lang="en-US" altLang="en-US" sz="2400" dirty="0"/>
          </a:p>
          <a:p>
            <a:pPr eaLnBrk="1" hangingPunct="1">
              <a:spcBef>
                <a:spcPct val="0"/>
              </a:spcBef>
              <a:buFontTx/>
              <a:buNone/>
            </a:pPr>
            <a:endParaRPr lang="en-US" altLang="en-US" sz="2400" dirty="0"/>
          </a:p>
          <a:p>
            <a:pPr eaLnBrk="1" hangingPunct="1">
              <a:spcBef>
                <a:spcPct val="0"/>
              </a:spcBef>
              <a:buFontTx/>
              <a:buNone/>
            </a:pPr>
            <a:r>
              <a:rPr lang="en-US" altLang="en-US" sz="2400" b="1" dirty="0"/>
              <a:t>Code of Federal Regulations,   §99.3, “What definitions apply to these regulations</a:t>
            </a:r>
            <a:r>
              <a:rPr lang="en-US" altLang="en-US" sz="2400" b="1" dirty="0" smtClean="0"/>
              <a:t>?”</a:t>
            </a:r>
            <a:endParaRPr lang="en-US" altLang="en-US" sz="2400" dirty="0"/>
          </a:p>
          <a:p>
            <a:pPr eaLnBrk="1" hangingPunct="1">
              <a:spcBef>
                <a:spcPct val="0"/>
              </a:spcBef>
              <a:buFontTx/>
              <a:buNone/>
            </a:pPr>
            <a:r>
              <a:rPr lang="en-US" altLang="en-US" sz="2400" b="1" dirty="0"/>
              <a:t>Education records. (a) The term means those records that are: </a:t>
            </a:r>
            <a:endParaRPr lang="en-US" altLang="en-US" sz="2400" b="1" dirty="0" smtClean="0"/>
          </a:p>
          <a:p>
            <a:pPr eaLnBrk="1" hangingPunct="1">
              <a:spcBef>
                <a:spcPct val="0"/>
              </a:spcBef>
              <a:buFontTx/>
              <a:buNone/>
            </a:pPr>
            <a:r>
              <a:rPr lang="en-US" altLang="en-US" sz="2400" b="1" dirty="0" smtClean="0"/>
              <a:t>(</a:t>
            </a:r>
            <a:r>
              <a:rPr lang="en-US" altLang="en-US" sz="2400" b="1" dirty="0"/>
              <a:t>1) Directly related to a student; and (2) Maintained by an educational agency </a:t>
            </a:r>
            <a:r>
              <a:rPr lang="en-US" altLang="en-US" sz="2400" dirty="0"/>
              <a:t>or institution or by a party acting for the agency or institution. </a:t>
            </a:r>
            <a:endParaRPr lang="en-US" altLang="en-US" sz="2400" dirty="0" smtClean="0"/>
          </a:p>
          <a:p>
            <a:pPr eaLnBrk="1" hangingPunct="1">
              <a:spcBef>
                <a:spcPct val="0"/>
              </a:spcBef>
              <a:buFontTx/>
              <a:buNone/>
            </a:pPr>
            <a:r>
              <a:rPr lang="en-US" altLang="en-US" sz="2400" dirty="0"/>
              <a:t> </a:t>
            </a:r>
            <a:r>
              <a:rPr lang="en-US" altLang="en-US" sz="2400" dirty="0" smtClean="0"/>
              <a:t>    (</a:t>
            </a:r>
            <a:r>
              <a:rPr lang="en-US" altLang="en-US" sz="2400" dirty="0"/>
              <a:t>b) The term does not include: (1) Records that are kept in the sole possession of the maker, are used only as a personal memory aid, and are not accessible or revealed to any other person except a temporary substitute for the maker of the record.</a:t>
            </a:r>
          </a:p>
        </p:txBody>
      </p:sp>
    </p:spTree>
    <p:extLst>
      <p:ext uri="{BB962C8B-B14F-4D97-AF65-F5344CB8AC3E}">
        <p14:creationId xmlns:p14="http://schemas.microsoft.com/office/powerpoint/2010/main" val="14507326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a:t>Are the records of the campus cops “educational records”?</a:t>
            </a:r>
            <a:endParaRPr lang="en-US" altLang="en-US" dirty="0" smtClean="0"/>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32</a:t>
            </a:fld>
            <a:endParaRPr lang="en-US" altLang="en-US" sz="1400"/>
          </a:p>
        </p:txBody>
      </p:sp>
      <p:sp>
        <p:nvSpPr>
          <p:cNvPr id="45060" name="Rectangle 3"/>
          <p:cNvSpPr>
            <a:spLocks noChangeArrowheads="1"/>
          </p:cNvSpPr>
          <p:nvPr/>
        </p:nvSpPr>
        <p:spPr bwMode="auto">
          <a:xfrm>
            <a:off x="76200" y="1371600"/>
            <a:ext cx="90678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b="1" dirty="0" smtClean="0"/>
              <a:t>Code </a:t>
            </a:r>
            <a:r>
              <a:rPr lang="en-US" altLang="en-US" sz="2400" b="1" dirty="0"/>
              <a:t>of Federal Regulations,   §99.8 “What provisions apply to records of a law enforcement unit?”</a:t>
            </a:r>
          </a:p>
          <a:p>
            <a:pPr eaLnBrk="1" hangingPunct="1">
              <a:spcBef>
                <a:spcPct val="0"/>
              </a:spcBef>
              <a:buFontTx/>
              <a:buNone/>
            </a:pPr>
            <a:endParaRPr lang="en-US" altLang="en-US" sz="2400" dirty="0"/>
          </a:p>
          <a:p>
            <a:pPr eaLnBrk="1" hangingPunct="1">
              <a:spcBef>
                <a:spcPct val="0"/>
              </a:spcBef>
              <a:buFontTx/>
              <a:buNone/>
            </a:pPr>
            <a:r>
              <a:rPr lang="en-US" altLang="en-US" sz="2400" dirty="0"/>
              <a:t>(c)(1) Nothing in the Act prohibits an educational agency or institution from contacting its law enforcement unit, orally or in writing, for the purpose of asking that unit to investigate a possible violation of, or to enforce, any local, State, or Federal law. (2) Education records, and personally identifiable information contained in education records, do not lose their status as education records and remain subject to the Act, including the disclosure provisions of §99.30, while in the possession of the law enforcement unit</a:t>
            </a:r>
            <a:r>
              <a:rPr lang="en-US" altLang="en-US" sz="2400" dirty="0" smtClean="0"/>
              <a:t>.</a:t>
            </a:r>
          </a:p>
          <a:p>
            <a:pPr eaLnBrk="1" hangingPunct="1">
              <a:spcBef>
                <a:spcPct val="0"/>
              </a:spcBef>
              <a:buFontTx/>
              <a:buNone/>
            </a:pPr>
            <a:r>
              <a:rPr lang="en-US" altLang="en-US" sz="2400" b="1" dirty="0" smtClean="0"/>
              <a:t> </a:t>
            </a:r>
            <a:r>
              <a:rPr lang="en-US" altLang="en-US" sz="2400" b="1" dirty="0"/>
              <a:t>(d) The Act neither requires nor prohibits the disclosure by an educational agency or institution of its law enforcement unit records.</a:t>
            </a:r>
          </a:p>
        </p:txBody>
      </p:sp>
    </p:spTree>
    <p:extLst>
      <p:ext uri="{BB962C8B-B14F-4D97-AF65-F5344CB8AC3E}">
        <p14:creationId xmlns:p14="http://schemas.microsoft.com/office/powerpoint/2010/main" val="33153973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a:t> Taking Regulations to Court</a:t>
            </a:r>
            <a:endParaRPr lang="en-US" altLang="en-US" dirty="0" smtClean="0"/>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33</a:t>
            </a:fld>
            <a:endParaRPr lang="en-US" altLang="en-US" sz="1400"/>
          </a:p>
        </p:txBody>
      </p:sp>
      <p:sp>
        <p:nvSpPr>
          <p:cNvPr id="45060" name="Rectangle 3"/>
          <p:cNvSpPr>
            <a:spLocks noChangeArrowheads="1"/>
          </p:cNvSpPr>
          <p:nvPr/>
        </p:nvSpPr>
        <p:spPr bwMode="auto">
          <a:xfrm>
            <a:off x="76200" y="1425476"/>
            <a:ext cx="8915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smtClean="0"/>
              <a:t>     Sometimes </a:t>
            </a:r>
            <a:r>
              <a:rPr lang="en-US" altLang="en-US" sz="2400" dirty="0"/>
              <a:t>issues come up that have not been addressed by either the statute or the regulations. </a:t>
            </a:r>
            <a:r>
              <a:rPr lang="en-US" altLang="en-US" sz="2400" dirty="0" smtClean="0"/>
              <a:t>The </a:t>
            </a:r>
            <a:r>
              <a:rPr lang="en-US" altLang="en-US" sz="2400" dirty="0"/>
              <a:t>case </a:t>
            </a:r>
            <a:r>
              <a:rPr lang="en-US" altLang="en-US" sz="2400" i="1" dirty="0" err="1"/>
              <a:t>Falvo</a:t>
            </a:r>
            <a:r>
              <a:rPr lang="en-US" altLang="en-US" sz="2400" i="1" dirty="0"/>
              <a:t> v. Owasso, </a:t>
            </a:r>
            <a:r>
              <a:rPr lang="en-US" altLang="en-US" sz="2400" dirty="0"/>
              <a:t>534 US 426 (2002), was about the question of </a:t>
            </a:r>
            <a:r>
              <a:rPr lang="en-US" altLang="en-US" sz="2400" b="1" dirty="0"/>
              <a:t>peer grading.</a:t>
            </a:r>
          </a:p>
          <a:p>
            <a:pPr eaLnBrk="1" hangingPunct="1">
              <a:spcBef>
                <a:spcPct val="0"/>
              </a:spcBef>
              <a:buFontTx/>
              <a:buNone/>
            </a:pPr>
            <a:endParaRPr lang="en-US" altLang="en-US" sz="2400" dirty="0" smtClean="0"/>
          </a:p>
          <a:p>
            <a:pPr eaLnBrk="1" hangingPunct="1">
              <a:spcBef>
                <a:spcPct val="0"/>
              </a:spcBef>
              <a:buFontTx/>
              <a:buNone/>
            </a:pPr>
            <a:endParaRPr lang="en-US" altLang="en-US" sz="2400" dirty="0"/>
          </a:p>
          <a:p>
            <a:pPr eaLnBrk="1" hangingPunct="1">
              <a:spcBef>
                <a:spcPct val="0"/>
              </a:spcBef>
              <a:buFontTx/>
              <a:buNone/>
            </a:pPr>
            <a:r>
              <a:rPr lang="en-US" altLang="en-US" sz="2400" dirty="0"/>
              <a:t>“Teachers sometimes ask students, including respondent’s children, to score each other’s tests, papers, and assignments as the teachers explain the correct answers to the entire class. Claiming that such “peer grading” violates the Family Educational Rights and Privacy Act of 1974 (FERPA or Act), respondent filed a 42 U.S.C. §1983 action against the school district and school officials (petitioners).”</a:t>
            </a:r>
          </a:p>
        </p:txBody>
      </p:sp>
    </p:spTree>
    <p:extLst>
      <p:ext uri="{BB962C8B-B14F-4D97-AF65-F5344CB8AC3E}">
        <p14:creationId xmlns:p14="http://schemas.microsoft.com/office/powerpoint/2010/main" val="18551432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a:t>District </a:t>
            </a:r>
            <a:r>
              <a:rPr lang="en-US" altLang="en-US" dirty="0" smtClean="0"/>
              <a:t>Court (The </a:t>
            </a:r>
            <a:r>
              <a:rPr lang="en-US" altLang="en-US" dirty="0"/>
              <a:t>Trial </a:t>
            </a:r>
            <a:r>
              <a:rPr lang="en-US" altLang="en-US" dirty="0" smtClean="0"/>
              <a:t>Court)</a:t>
            </a:r>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34</a:t>
            </a:fld>
            <a:endParaRPr lang="en-US" altLang="en-US" sz="1400"/>
          </a:p>
        </p:txBody>
      </p:sp>
      <p:sp>
        <p:nvSpPr>
          <p:cNvPr id="45060" name="Rectangle 3"/>
          <p:cNvSpPr>
            <a:spLocks noChangeArrowheads="1"/>
          </p:cNvSpPr>
          <p:nvPr/>
        </p:nvSpPr>
        <p:spPr bwMode="auto">
          <a:xfrm>
            <a:off x="152400" y="1425476"/>
            <a:ext cx="89916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t> </a:t>
            </a:r>
            <a:r>
              <a:rPr lang="en-US" altLang="en-US" sz="2400" dirty="0" smtClean="0"/>
              <a:t>    The </a:t>
            </a:r>
            <a:r>
              <a:rPr lang="en-US" altLang="en-US" sz="2400" dirty="0"/>
              <a:t>first stage of the case was that unhappy parents went to the </a:t>
            </a:r>
            <a:r>
              <a:rPr lang="en-US" altLang="en-US" sz="2400" dirty="0" smtClean="0"/>
              <a:t>Federal District </a:t>
            </a:r>
            <a:r>
              <a:rPr lang="en-US" altLang="en-US" sz="2400" dirty="0"/>
              <a:t>Court and claimed that FERPA had been violated because the grade one student gave to another was an “educational record,” so the very act of grading violated FERPA by disclosing the grade to the student grader.</a:t>
            </a:r>
          </a:p>
          <a:p>
            <a:pPr eaLnBrk="1" hangingPunct="1">
              <a:spcBef>
                <a:spcPct val="0"/>
              </a:spcBef>
              <a:buFontTx/>
              <a:buNone/>
            </a:pPr>
            <a:endParaRPr lang="en-US" altLang="en-US" sz="2400" dirty="0"/>
          </a:p>
          <a:p>
            <a:pPr eaLnBrk="1" hangingPunct="1">
              <a:spcBef>
                <a:spcPct val="0"/>
              </a:spcBef>
              <a:buFontTx/>
              <a:buNone/>
            </a:pPr>
            <a:r>
              <a:rPr lang="en-US" altLang="en-US" sz="2400" dirty="0" smtClean="0"/>
              <a:t>       At </a:t>
            </a:r>
            <a:r>
              <a:rPr lang="en-US" altLang="en-US" sz="2400" dirty="0"/>
              <a:t>the District Court stage, one judge makes the decision, sometimes with a </a:t>
            </a:r>
            <a:r>
              <a:rPr lang="en-US" altLang="en-US" sz="2400" dirty="0" smtClean="0"/>
              <a:t>jury and sometimes </a:t>
            </a:r>
            <a:r>
              <a:rPr lang="en-US" altLang="en-US" sz="2400" dirty="0"/>
              <a:t>not, depending on the kind of case. </a:t>
            </a:r>
            <a:endParaRPr lang="en-US" altLang="en-US" sz="2400" dirty="0" smtClean="0"/>
          </a:p>
          <a:p>
            <a:pPr eaLnBrk="1" hangingPunct="1">
              <a:spcBef>
                <a:spcPct val="0"/>
              </a:spcBef>
              <a:buFontTx/>
              <a:buNone/>
            </a:pPr>
            <a:endParaRPr lang="en-US" altLang="en-US" sz="2400" dirty="0"/>
          </a:p>
          <a:p>
            <a:pPr eaLnBrk="1" hangingPunct="1">
              <a:spcBef>
                <a:spcPct val="0"/>
              </a:spcBef>
              <a:buFontTx/>
              <a:buNone/>
            </a:pPr>
            <a:r>
              <a:rPr lang="en-US" altLang="en-US" sz="2400" dirty="0" smtClean="0"/>
              <a:t>     Here</a:t>
            </a:r>
            <a:r>
              <a:rPr lang="en-US" altLang="en-US" sz="2400" dirty="0"/>
              <a:t>, the judge rejected the case using </a:t>
            </a:r>
            <a:r>
              <a:rPr lang="en-US" altLang="en-US" sz="2400" b="1" dirty="0"/>
              <a:t>summary </a:t>
            </a:r>
            <a:r>
              <a:rPr lang="en-US" altLang="en-US" sz="2400" b="1" dirty="0" smtClean="0"/>
              <a:t>judgment</a:t>
            </a:r>
            <a:r>
              <a:rPr lang="en-US" altLang="en-US" sz="2400" b="1" dirty="0"/>
              <a:t>: </a:t>
            </a:r>
            <a:endParaRPr lang="en-US" altLang="en-US" sz="2400" b="1" dirty="0" smtClean="0"/>
          </a:p>
          <a:p>
            <a:pPr eaLnBrk="1" hangingPunct="1">
              <a:spcBef>
                <a:spcPct val="0"/>
              </a:spcBef>
              <a:buFontTx/>
              <a:buNone/>
            </a:pPr>
            <a:r>
              <a:rPr lang="en-US" altLang="en-US" sz="2400" b="1" dirty="0"/>
              <a:t> </a:t>
            </a:r>
            <a:r>
              <a:rPr lang="en-US" altLang="en-US" sz="2400" b="1" dirty="0" smtClean="0"/>
              <a:t>   </a:t>
            </a:r>
            <a:r>
              <a:rPr lang="en-US" altLang="en-US" sz="2400" dirty="0" smtClean="0"/>
              <a:t>even </a:t>
            </a:r>
            <a:r>
              <a:rPr lang="en-US" altLang="en-US" sz="2400" dirty="0"/>
              <a:t>if the facts are just like the plaintiff </a:t>
            </a:r>
            <a:r>
              <a:rPr lang="en-US" altLang="en-US" sz="2400" dirty="0" smtClean="0"/>
              <a:t>says (the </a:t>
            </a:r>
            <a:r>
              <a:rPr lang="en-US" altLang="en-US" sz="2400" dirty="0"/>
              <a:t>one who’s </a:t>
            </a:r>
            <a:r>
              <a:rPr lang="en-US" altLang="en-US" sz="2400" dirty="0" smtClean="0"/>
              <a:t>suing), he loses. So no evidence needs to be presented. </a:t>
            </a:r>
            <a:endParaRPr lang="en-US" altLang="en-US" sz="2400" dirty="0"/>
          </a:p>
        </p:txBody>
      </p:sp>
    </p:spTree>
    <p:extLst>
      <p:ext uri="{BB962C8B-B14F-4D97-AF65-F5344CB8AC3E}">
        <p14:creationId xmlns:p14="http://schemas.microsoft.com/office/powerpoint/2010/main" val="10387886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smtClean="0"/>
              <a:t> The Appeals</a:t>
            </a:r>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35</a:t>
            </a:fld>
            <a:endParaRPr lang="en-US" altLang="en-US" sz="1400"/>
          </a:p>
        </p:txBody>
      </p:sp>
      <p:sp>
        <p:nvSpPr>
          <p:cNvPr id="45060" name="Rectangle 3"/>
          <p:cNvSpPr>
            <a:spLocks noChangeArrowheads="1"/>
          </p:cNvSpPr>
          <p:nvPr/>
        </p:nvSpPr>
        <p:spPr bwMode="auto">
          <a:xfrm>
            <a:off x="609600" y="1447800"/>
            <a:ext cx="8382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t> </a:t>
            </a:r>
            <a:r>
              <a:rPr lang="en-US" altLang="en-US" sz="2400" dirty="0" smtClean="0"/>
              <a:t>   The </a:t>
            </a:r>
            <a:r>
              <a:rPr lang="en-US" altLang="en-US" sz="2400" dirty="0"/>
              <a:t>parents appealed to the Circuit Court of Appeals, which uses a three-judge panel to look at issues that are purely legal rather than questions of fact. </a:t>
            </a:r>
            <a:r>
              <a:rPr lang="en-US" altLang="en-US" sz="2400" b="1" dirty="0"/>
              <a:t>The Circuit Court ruled that the peer grades indeed were “educational records”.</a:t>
            </a:r>
          </a:p>
          <a:p>
            <a:pPr eaLnBrk="1" hangingPunct="1">
              <a:spcBef>
                <a:spcPct val="0"/>
              </a:spcBef>
              <a:buFontTx/>
              <a:buNone/>
            </a:pPr>
            <a:endParaRPr lang="en-US" altLang="en-US" sz="2400" dirty="0"/>
          </a:p>
          <a:p>
            <a:pPr eaLnBrk="1" hangingPunct="1">
              <a:spcBef>
                <a:spcPct val="0"/>
              </a:spcBef>
              <a:buFontTx/>
              <a:buNone/>
            </a:pPr>
            <a:r>
              <a:rPr lang="en-US" altLang="en-US" sz="2400" dirty="0" smtClean="0"/>
              <a:t>    The </a:t>
            </a:r>
            <a:r>
              <a:rPr lang="en-US" altLang="en-US" sz="2400" dirty="0"/>
              <a:t>school district appealed to the Supreme Court, which reversed the Circuit Court and said the District Court was right in the first place</a:t>
            </a:r>
            <a:r>
              <a:rPr lang="en-US" altLang="en-US" sz="2400" dirty="0" smtClean="0"/>
              <a:t>.</a:t>
            </a:r>
            <a:endParaRPr lang="en-US" altLang="en-US" sz="2400" dirty="0"/>
          </a:p>
        </p:txBody>
      </p:sp>
    </p:spTree>
    <p:extLst>
      <p:ext uri="{BB962C8B-B14F-4D97-AF65-F5344CB8AC3E}">
        <p14:creationId xmlns:p14="http://schemas.microsoft.com/office/powerpoint/2010/main" val="39336472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smtClean="0"/>
              <a:t>The Supreme Court Opinion</a:t>
            </a:r>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36</a:t>
            </a:fld>
            <a:endParaRPr lang="en-US" altLang="en-US" sz="1400"/>
          </a:p>
        </p:txBody>
      </p:sp>
      <p:sp>
        <p:nvSpPr>
          <p:cNvPr id="45060" name="Rectangle 3"/>
          <p:cNvSpPr>
            <a:spLocks noChangeArrowheads="1"/>
          </p:cNvSpPr>
          <p:nvPr/>
        </p:nvSpPr>
        <p:spPr bwMode="auto">
          <a:xfrm>
            <a:off x="-76200" y="1425476"/>
            <a:ext cx="8839200"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000" dirty="0" smtClean="0"/>
              <a:t>     “</a:t>
            </a:r>
            <a:r>
              <a:rPr lang="en-US" altLang="en-US" sz="2000" b="1" dirty="0" smtClean="0"/>
              <a:t>Even </a:t>
            </a:r>
            <a:r>
              <a:rPr lang="en-US" altLang="en-US" sz="2000" b="1" dirty="0"/>
              <a:t>assuming the teacher’s grade book is an education record</a:t>
            </a:r>
            <a:r>
              <a:rPr lang="en-US" altLang="en-US" sz="2000" dirty="0"/>
              <a:t>— a point the parties contest and one we do not decide here— </a:t>
            </a:r>
            <a:r>
              <a:rPr lang="en-US" altLang="en-US" sz="2000" b="1" dirty="0"/>
              <a:t>the score on a student-graded assignment is not “contained therein</a:t>
            </a:r>
            <a:r>
              <a:rPr lang="en-US" altLang="en-US" sz="2000" dirty="0"/>
              <a:t>,” §1232g(b)(1), until the teacher records it.</a:t>
            </a:r>
          </a:p>
          <a:p>
            <a:pPr eaLnBrk="1" hangingPunct="1">
              <a:spcBef>
                <a:spcPct val="0"/>
              </a:spcBef>
              <a:buFontTx/>
              <a:buNone/>
            </a:pPr>
            <a:endParaRPr lang="en-US" altLang="en-US" sz="2000" dirty="0"/>
          </a:p>
          <a:p>
            <a:pPr eaLnBrk="1" hangingPunct="1">
              <a:spcBef>
                <a:spcPct val="0"/>
              </a:spcBef>
              <a:buFontTx/>
              <a:buNone/>
            </a:pPr>
            <a:r>
              <a:rPr lang="en-US" altLang="en-US" sz="2000" dirty="0"/>
              <a:t> </a:t>
            </a:r>
            <a:r>
              <a:rPr lang="en-US" altLang="en-US" sz="2000" dirty="0" smtClean="0"/>
              <a:t>  The </a:t>
            </a:r>
            <a:r>
              <a:rPr lang="en-US" altLang="en-US" sz="2000" dirty="0"/>
              <a:t>teacher does not maintain the grade while students correct their peers’ assignments or call out their own marks.</a:t>
            </a:r>
          </a:p>
          <a:p>
            <a:pPr eaLnBrk="1" hangingPunct="1">
              <a:spcBef>
                <a:spcPct val="0"/>
              </a:spcBef>
              <a:buFontTx/>
              <a:buNone/>
            </a:pPr>
            <a:endParaRPr lang="en-US" altLang="en-US" sz="2000" dirty="0"/>
          </a:p>
          <a:p>
            <a:pPr eaLnBrk="1" hangingPunct="1">
              <a:spcBef>
                <a:spcPct val="0"/>
              </a:spcBef>
              <a:buFontTx/>
              <a:buNone/>
            </a:pPr>
            <a:r>
              <a:rPr lang="en-US" altLang="en-US" sz="2000" dirty="0" smtClean="0"/>
              <a:t>   </a:t>
            </a:r>
            <a:r>
              <a:rPr lang="en-US" altLang="en-US" sz="2000" dirty="0">
                <a:solidFill>
                  <a:srgbClr val="FF0000"/>
                </a:solidFill>
              </a:rPr>
              <a:t>For these reasons, even assuming a teacher’s grade book is an education record, the Court of Appeals erred, for in all events the grades on students’ papers would not be covered under FERPA at least until the teacher has collected them and recorded them in his or her grade book.</a:t>
            </a:r>
          </a:p>
          <a:p>
            <a:pPr eaLnBrk="1" hangingPunct="1">
              <a:spcBef>
                <a:spcPct val="0"/>
              </a:spcBef>
              <a:buFontTx/>
              <a:buNone/>
            </a:pPr>
            <a:endParaRPr lang="en-US" altLang="en-US" sz="2000" dirty="0"/>
          </a:p>
          <a:p>
            <a:pPr eaLnBrk="1" hangingPunct="1">
              <a:spcBef>
                <a:spcPct val="0"/>
              </a:spcBef>
              <a:buFontTx/>
              <a:buNone/>
            </a:pPr>
            <a:r>
              <a:rPr lang="en-US" altLang="en-US" sz="2000" dirty="0"/>
              <a:t> </a:t>
            </a:r>
            <a:r>
              <a:rPr lang="en-US" altLang="en-US" sz="2000" dirty="0" smtClean="0"/>
              <a:t>  </a:t>
            </a:r>
            <a:r>
              <a:rPr lang="en-US" altLang="en-US" sz="2000" b="1" dirty="0" smtClean="0"/>
              <a:t> We </a:t>
            </a:r>
            <a:r>
              <a:rPr lang="en-US" altLang="en-US" sz="2000" b="1" dirty="0"/>
              <a:t>limit our holding to this narrow point, and do not decide the broader question whether the grades on individual student assignments, once they are turned in to teachers, are protected by the Act.”</a:t>
            </a:r>
          </a:p>
        </p:txBody>
      </p:sp>
    </p:spTree>
    <p:extLst>
      <p:ext uri="{BB962C8B-B14F-4D97-AF65-F5344CB8AC3E}">
        <p14:creationId xmlns:p14="http://schemas.microsoft.com/office/powerpoint/2010/main" val="5092521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a:t> The Regulations Amended</a:t>
            </a:r>
            <a:endParaRPr lang="en-US" altLang="en-US" dirty="0" smtClean="0"/>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37</a:t>
            </a:fld>
            <a:endParaRPr lang="en-US" altLang="en-US" sz="1400"/>
          </a:p>
        </p:txBody>
      </p:sp>
      <p:sp>
        <p:nvSpPr>
          <p:cNvPr id="45060" name="Rectangle 3"/>
          <p:cNvSpPr>
            <a:spLocks noChangeArrowheads="1"/>
          </p:cNvSpPr>
          <p:nvPr/>
        </p:nvSpPr>
        <p:spPr bwMode="auto">
          <a:xfrm>
            <a:off x="533400" y="1425476"/>
            <a:ext cx="79248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dirty="0"/>
              <a:t/>
            </a:r>
            <a:br>
              <a:rPr lang="en-US" altLang="en-US" sz="1800" dirty="0"/>
            </a:br>
            <a:r>
              <a:rPr lang="en-US" altLang="en-US" sz="1800" dirty="0"/>
              <a:t> </a:t>
            </a:r>
            <a:r>
              <a:rPr lang="en-US" altLang="en-US" sz="1800" dirty="0" smtClean="0"/>
              <a:t>      </a:t>
            </a:r>
            <a:r>
              <a:rPr lang="en-US" altLang="en-US" sz="3600" dirty="0" smtClean="0"/>
              <a:t>As </a:t>
            </a:r>
            <a:r>
              <a:rPr lang="en-US" altLang="en-US" sz="3600" dirty="0"/>
              <a:t>a result, the Dept. of Education amended the FERPA regulations in §99.3 by adding that “educational records” does not include:</a:t>
            </a:r>
          </a:p>
          <a:p>
            <a:pPr eaLnBrk="1" hangingPunct="1">
              <a:spcBef>
                <a:spcPct val="0"/>
              </a:spcBef>
              <a:buFontTx/>
              <a:buNone/>
            </a:pPr>
            <a:endParaRPr lang="en-US" altLang="en-US" sz="3600" dirty="0"/>
          </a:p>
          <a:p>
            <a:pPr eaLnBrk="1" hangingPunct="1">
              <a:spcBef>
                <a:spcPct val="0"/>
              </a:spcBef>
              <a:buFontTx/>
              <a:buNone/>
            </a:pPr>
            <a:r>
              <a:rPr lang="en-US" altLang="en-US" sz="3600" i="1" dirty="0"/>
              <a:t>(6) Grades on peer-graded papers before they are collected and recorded by a teacher.</a:t>
            </a:r>
          </a:p>
        </p:txBody>
      </p:sp>
    </p:spTree>
    <p:extLst>
      <p:ext uri="{BB962C8B-B14F-4D97-AF65-F5344CB8AC3E}">
        <p14:creationId xmlns:p14="http://schemas.microsoft.com/office/powerpoint/2010/main" val="37263782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a:t> Internal Compliance Rules</a:t>
            </a:r>
            <a:endParaRPr lang="en-US" altLang="en-US" dirty="0" smtClean="0"/>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38</a:t>
            </a:fld>
            <a:endParaRPr lang="en-US" altLang="en-US" sz="1400"/>
          </a:p>
        </p:txBody>
      </p:sp>
      <p:sp>
        <p:nvSpPr>
          <p:cNvPr id="45060" name="Rectangle 3"/>
          <p:cNvSpPr>
            <a:spLocks noChangeArrowheads="1"/>
          </p:cNvSpPr>
          <p:nvPr/>
        </p:nvSpPr>
        <p:spPr bwMode="auto">
          <a:xfrm>
            <a:off x="533400" y="1425476"/>
            <a:ext cx="79248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None/>
            </a:pPr>
            <a:r>
              <a:rPr lang="en-US" altLang="en-US" sz="1800" dirty="0"/>
              <a:t> A point unaddressed by the statute or regulation: If a student asks for a recommendation letter, has he implicitly consented to release of his grades in the letter?</a:t>
            </a:r>
          </a:p>
          <a:p>
            <a:pPr eaLnBrk="1" hangingPunct="1">
              <a:spcBef>
                <a:spcPct val="0"/>
              </a:spcBef>
              <a:buFontTx/>
              <a:buNone/>
            </a:pPr>
            <a:endParaRPr lang="en-US" altLang="en-US" sz="1800" dirty="0" smtClean="0"/>
          </a:p>
          <a:p>
            <a:pPr eaLnBrk="1" hangingPunct="1">
              <a:spcBef>
                <a:spcPct val="0"/>
              </a:spcBef>
              <a:buFontTx/>
              <a:buNone/>
            </a:pPr>
            <a:r>
              <a:rPr lang="en-US" altLang="en-US" sz="1800" dirty="0" smtClean="0"/>
              <a:t>Indiana University:</a:t>
            </a:r>
            <a:r>
              <a:rPr lang="en-US" altLang="en-US" sz="1800" i="1" dirty="0" smtClean="0"/>
              <a:t>  “</a:t>
            </a:r>
            <a:r>
              <a:rPr lang="en-US" altLang="en-US" sz="1800" i="1" dirty="0"/>
              <a:t>I’m often asked to write letters of recommendation for students for awards, graduate school, or job applications. How does FERPA apply this </a:t>
            </a:r>
            <a:r>
              <a:rPr lang="en-US" altLang="en-US" sz="1800" i="1"/>
              <a:t>case</a:t>
            </a:r>
            <a:r>
              <a:rPr lang="en-US" altLang="en-US" sz="1800" i="1" smtClean="0"/>
              <a:t>?” </a:t>
            </a:r>
            <a:endParaRPr lang="en-US" altLang="en-US" sz="1800" i="1" dirty="0"/>
          </a:p>
          <a:p>
            <a:pPr eaLnBrk="1" hangingPunct="1">
              <a:spcBef>
                <a:spcPct val="0"/>
              </a:spcBef>
              <a:buFontTx/>
              <a:buNone/>
            </a:pPr>
            <a:endParaRPr lang="en-US" altLang="en-US" sz="1800" i="1" dirty="0"/>
          </a:p>
          <a:p>
            <a:pPr eaLnBrk="1" hangingPunct="1">
              <a:spcBef>
                <a:spcPct val="0"/>
              </a:spcBef>
              <a:buFontTx/>
              <a:buNone/>
            </a:pPr>
            <a:r>
              <a:rPr lang="en-US" altLang="en-US" sz="1800" i="1" dirty="0"/>
              <a:t>Statements based on your personal assessments and observations of the student are not derived from "education records" covered by FERPA. However, you must obtain the student’s written consent if our letter includes such information as the student’s overall GPA, or grades in specific courses</a:t>
            </a:r>
            <a:r>
              <a:rPr lang="en-US" altLang="en-US" sz="1800" dirty="0"/>
              <a:t>.</a:t>
            </a:r>
          </a:p>
          <a:p>
            <a:pPr eaLnBrk="1" hangingPunct="1">
              <a:spcBef>
                <a:spcPct val="0"/>
              </a:spcBef>
              <a:buFontTx/>
              <a:buNone/>
            </a:pPr>
            <a:endParaRPr lang="en-US" altLang="en-US" sz="1800" dirty="0"/>
          </a:p>
          <a:p>
            <a:pPr eaLnBrk="1" hangingPunct="1">
              <a:spcBef>
                <a:spcPct val="0"/>
              </a:spcBef>
              <a:buFontTx/>
              <a:buNone/>
            </a:pPr>
            <a:r>
              <a:rPr lang="en-US" altLang="en-US" sz="1800" dirty="0" smtClean="0"/>
              <a:t>The </a:t>
            </a:r>
            <a:r>
              <a:rPr lang="en-US" altLang="en-US" sz="1800" dirty="0"/>
              <a:t>university policy is cautious: the instructor should not mention that the student received an A.</a:t>
            </a:r>
          </a:p>
          <a:p>
            <a:pPr eaLnBrk="1" hangingPunct="1">
              <a:spcBef>
                <a:spcPct val="0"/>
              </a:spcBef>
              <a:buFontTx/>
              <a:buNone/>
            </a:pPr>
            <a:endParaRPr lang="en-US" altLang="en-US" sz="1800" dirty="0"/>
          </a:p>
          <a:p>
            <a:pPr eaLnBrk="1" hangingPunct="1">
              <a:spcBef>
                <a:spcPct val="0"/>
              </a:spcBef>
              <a:buFontTx/>
              <a:buNone/>
            </a:pPr>
            <a:r>
              <a:rPr lang="en-US" altLang="en-US" sz="1800" dirty="0"/>
              <a:t>Legal departments often are cautious. This is a principal-agent problem.</a:t>
            </a:r>
          </a:p>
          <a:p>
            <a:pPr eaLnBrk="1" hangingPunct="1">
              <a:spcBef>
                <a:spcPct val="0"/>
              </a:spcBef>
              <a:buFontTx/>
              <a:buNone/>
            </a:pPr>
            <a:endParaRPr lang="en-US" altLang="en-US" sz="1800" dirty="0"/>
          </a:p>
          <a:p>
            <a:pPr eaLnBrk="1" hangingPunct="1">
              <a:spcBef>
                <a:spcPct val="0"/>
              </a:spcBef>
              <a:buFontTx/>
              <a:buNone/>
            </a:pPr>
            <a:r>
              <a:rPr lang="en-US" altLang="en-US" sz="1800" dirty="0"/>
              <a:t>Managers need to recognize </a:t>
            </a:r>
            <a:r>
              <a:rPr lang="en-US" altLang="en-US" sz="1800" dirty="0" smtClean="0"/>
              <a:t>this principal-agent problem. </a:t>
            </a:r>
            <a:endParaRPr lang="en-US" altLang="en-US" sz="3600" i="1" dirty="0"/>
          </a:p>
        </p:txBody>
      </p:sp>
    </p:spTree>
    <p:extLst>
      <p:ext uri="{BB962C8B-B14F-4D97-AF65-F5344CB8AC3E}">
        <p14:creationId xmlns:p14="http://schemas.microsoft.com/office/powerpoint/2010/main" val="4620211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a:t> </a:t>
            </a:r>
            <a:r>
              <a:rPr lang="en-US" altLang="en-US" dirty="0" smtClean="0"/>
              <a:t>“Informal Guidance”</a:t>
            </a:r>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39</a:t>
            </a:fld>
            <a:endParaRPr lang="en-US" altLang="en-US" sz="1400"/>
          </a:p>
        </p:txBody>
      </p:sp>
      <p:sp>
        <p:nvSpPr>
          <p:cNvPr id="45060" name="Rectangle 3"/>
          <p:cNvSpPr>
            <a:spLocks noChangeArrowheads="1"/>
          </p:cNvSpPr>
          <p:nvPr/>
        </p:nvSpPr>
        <p:spPr bwMode="auto">
          <a:xfrm>
            <a:off x="533400" y="1425476"/>
            <a:ext cx="79248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None/>
            </a:pPr>
            <a:r>
              <a:rPr lang="en-US" altLang="en-US" sz="2400" dirty="0"/>
              <a:t> </a:t>
            </a:r>
            <a:r>
              <a:rPr lang="en-US" altLang="en-US" sz="2400" dirty="0" smtClean="0"/>
              <a:t> Often agencies will issue “informal guidance”: interpretations that do not go though “notice and comment”.  Sometimes these get judicial deference, sometimes not. </a:t>
            </a:r>
          </a:p>
          <a:p>
            <a:pPr eaLnBrk="1" hangingPunct="1">
              <a:spcBef>
                <a:spcPct val="0"/>
              </a:spcBef>
              <a:buNone/>
            </a:pPr>
            <a:r>
              <a:rPr lang="en-US" altLang="en-US" sz="2400" dirty="0"/>
              <a:t> </a:t>
            </a:r>
            <a:r>
              <a:rPr lang="en-US" altLang="en-US" sz="2400" dirty="0" smtClean="0"/>
              <a:t>   Consider the issue of whether a video of a  group of students taken by the university is an “educational record”. Is it? The regulations don’t say.  </a:t>
            </a:r>
          </a:p>
          <a:p>
            <a:pPr eaLnBrk="1" hangingPunct="1">
              <a:spcBef>
                <a:spcPct val="0"/>
              </a:spcBef>
              <a:buNone/>
            </a:pPr>
            <a:r>
              <a:rPr lang="en-US" altLang="en-US" sz="2400" dirty="0"/>
              <a:t> </a:t>
            </a:r>
            <a:r>
              <a:rPr lang="en-US" altLang="en-US" sz="2400" dirty="0" smtClean="0"/>
              <a:t>   The Dept. of Education was asked about a particular case</a:t>
            </a:r>
            <a:r>
              <a:rPr lang="en-US" altLang="en-US" sz="2400" i="1" dirty="0" smtClean="0"/>
              <a:t>. </a:t>
            </a:r>
            <a:r>
              <a:rPr lang="en-US" sz="2400" dirty="0" smtClean="0"/>
              <a:t>A </a:t>
            </a:r>
            <a:r>
              <a:rPr lang="en-US" sz="2400" dirty="0"/>
              <a:t>parent asked for a surveillance video of  hazing for which several students were disciplined, in order to obtain the “educational record” of his </a:t>
            </a:r>
            <a:r>
              <a:rPr lang="en-US" sz="2400" dirty="0" smtClean="0"/>
              <a:t>son. The Dept. agreed in the public “Letter to </a:t>
            </a:r>
            <a:r>
              <a:rPr lang="en-US" sz="2400" dirty="0" err="1" smtClean="0"/>
              <a:t>Wachter</a:t>
            </a:r>
            <a:r>
              <a:rPr lang="en-US" sz="2400" dirty="0" smtClean="0"/>
              <a:t>”. </a:t>
            </a:r>
          </a:p>
          <a:p>
            <a:pPr eaLnBrk="1" hangingPunct="1">
              <a:spcBef>
                <a:spcPct val="0"/>
              </a:spcBef>
              <a:buNone/>
            </a:pPr>
            <a:r>
              <a:rPr lang="en-US" sz="1200" u="sng" dirty="0">
                <a:hlinkClick r:id="rId3"/>
              </a:rPr>
              <a:t>https://studentprivacy.ed.gov/sites/default/files/resource_document/file/Letter%20to%20Wachter%20%28Surveillance%20Video%20of%20Multiple%20Students%29_0.pdf</a:t>
            </a:r>
            <a:endParaRPr lang="en-US" altLang="en-US" sz="1200" i="1" dirty="0"/>
          </a:p>
          <a:p>
            <a:pPr eaLnBrk="1" hangingPunct="1">
              <a:spcBef>
                <a:spcPct val="0"/>
              </a:spcBef>
              <a:buNone/>
            </a:pPr>
            <a:endParaRPr lang="en-US" altLang="en-US" sz="1200" i="1" dirty="0" smtClean="0"/>
          </a:p>
          <a:p>
            <a:pPr eaLnBrk="1" hangingPunct="1">
              <a:spcBef>
                <a:spcPct val="0"/>
              </a:spcBef>
              <a:buNone/>
            </a:pPr>
            <a:r>
              <a:rPr lang="en-US" altLang="en-US" sz="1800" i="1" dirty="0"/>
              <a:t> </a:t>
            </a:r>
            <a:r>
              <a:rPr lang="en-US" altLang="en-US" sz="1800" i="1" dirty="0" smtClean="0"/>
              <a:t>     </a:t>
            </a:r>
            <a:endParaRPr lang="en-US" altLang="en-US" sz="3600" i="1" dirty="0"/>
          </a:p>
        </p:txBody>
      </p:sp>
    </p:spTree>
    <p:extLst>
      <p:ext uri="{BB962C8B-B14F-4D97-AF65-F5344CB8AC3E}">
        <p14:creationId xmlns:p14="http://schemas.microsoft.com/office/powerpoint/2010/main" val="3105665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990600" y="0"/>
            <a:ext cx="7772400" cy="1470025"/>
          </a:xfrm>
        </p:spPr>
        <p:txBody>
          <a:bodyPr/>
          <a:lstStyle/>
          <a:p>
            <a:pPr>
              <a:defRPr/>
            </a:pPr>
            <a:r>
              <a:rPr lang="en-US" smtClean="0"/>
              <a:t>Good Government</a:t>
            </a:r>
          </a:p>
        </p:txBody>
      </p:sp>
      <p:sp>
        <p:nvSpPr>
          <p:cNvPr id="17411" name="Subtitle 2"/>
          <p:cNvSpPr>
            <a:spLocks noGrp="1"/>
          </p:cNvSpPr>
          <p:nvPr>
            <p:ph type="subTitle" idx="1"/>
          </p:nvPr>
        </p:nvSpPr>
        <p:spPr>
          <a:xfrm>
            <a:off x="152400" y="1447800"/>
            <a:ext cx="8229600" cy="5029200"/>
          </a:xfrm>
        </p:spPr>
        <p:txBody>
          <a:bodyPr/>
          <a:lstStyle/>
          <a:p>
            <a:pPr algn="l"/>
            <a:r>
              <a:rPr lang="en-US" altLang="en-US" sz="2800" dirty="0" smtClean="0"/>
              <a:t>    It is possible to design a government to reduce the amount of government failure. </a:t>
            </a:r>
          </a:p>
          <a:p>
            <a:pPr algn="l"/>
            <a:r>
              <a:rPr lang="en-US" altLang="en-US" sz="2800" dirty="0" smtClean="0"/>
              <a:t>     As with goods markets, the trick is to get the incentives right. </a:t>
            </a:r>
          </a:p>
          <a:p>
            <a:pPr algn="l"/>
            <a:r>
              <a:rPr lang="en-US" altLang="en-US" sz="2800" dirty="0" smtClean="0"/>
              <a:t>    Plato said that we will never have good government till the Philosophers become Kings. Confucius pretty much agreed.  But government design takes a different approach, trying to make rules take the place of virtue. </a:t>
            </a:r>
          </a:p>
          <a:p>
            <a:endParaRPr lang="en-US" altLang="en-US" dirty="0" smtClean="0"/>
          </a:p>
          <a:p>
            <a:endParaRPr lang="en-US" altLang="en-US" dirty="0" smtClean="0"/>
          </a:p>
        </p:txBody>
      </p:sp>
      <p:sp>
        <p:nvSpPr>
          <p:cNvPr id="1741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68EFFC1-ACCF-4DF7-9893-B931A6DC3741}" type="slidenum">
              <a:rPr lang="en-US" altLang="en-US"/>
              <a:pPr eaLnBrk="1" hangingPunct="1"/>
              <a:t>4</a:t>
            </a:fld>
            <a:endParaRPr lang="en-US"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a:t> </a:t>
            </a:r>
            <a:r>
              <a:rPr lang="en-US" altLang="en-US" dirty="0" smtClean="0"/>
              <a:t>The Letter to </a:t>
            </a:r>
            <a:r>
              <a:rPr lang="en-US" altLang="en-US" dirty="0" err="1" smtClean="0"/>
              <a:t>Wachter</a:t>
            </a:r>
            <a:endParaRPr lang="en-US" altLang="en-US" dirty="0" smtClean="0"/>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40</a:t>
            </a:fld>
            <a:endParaRPr lang="en-US" altLang="en-US" sz="1400"/>
          </a:p>
        </p:txBody>
      </p:sp>
      <p:sp>
        <p:nvSpPr>
          <p:cNvPr id="45060" name="Rectangle 3"/>
          <p:cNvSpPr>
            <a:spLocks noChangeArrowheads="1"/>
          </p:cNvSpPr>
          <p:nvPr/>
        </p:nvSpPr>
        <p:spPr bwMode="auto">
          <a:xfrm>
            <a:off x="495300" y="1828800"/>
            <a:ext cx="8153400"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US" sz="2000" dirty="0"/>
              <a:t>“…we agree that </a:t>
            </a:r>
            <a:r>
              <a:rPr lang="en-US" sz="2000" b="1" dirty="0"/>
              <a:t>the video and the witness statements appear to be the education records </a:t>
            </a:r>
            <a:r>
              <a:rPr lang="en-US" sz="2000" dirty="0"/>
              <a:t>of each of the students </a:t>
            </a:r>
            <a:r>
              <a:rPr lang="en-US" sz="2000" b="1" dirty="0"/>
              <a:t>who were disciplined</a:t>
            </a:r>
            <a:r>
              <a:rPr lang="en-US" sz="2000" dirty="0"/>
              <a:t> as a result of their involvement in the incident (note: While it is not necessary to answer the questions posed by the District, we note that </a:t>
            </a:r>
            <a:r>
              <a:rPr lang="en-US" sz="2000" b="1" dirty="0"/>
              <a:t>we also think that they would be the education records of the two victim</a:t>
            </a:r>
            <a:r>
              <a:rPr lang="en-US" sz="2000" dirty="0"/>
              <a:t>s). We reach this conclusion </a:t>
            </a:r>
            <a:r>
              <a:rPr lang="en-US" sz="2000" b="1" dirty="0"/>
              <a:t>because </a:t>
            </a:r>
            <a:r>
              <a:rPr lang="en-US" sz="2000" dirty="0"/>
              <a:t>you indicated that the </a:t>
            </a:r>
            <a:r>
              <a:rPr lang="en-US" sz="2000" b="1" dirty="0"/>
              <a:t>video and the witness statements are maintained by the school administration in the students' disciplinary files</a:t>
            </a:r>
            <a:r>
              <a:rPr lang="en-US" sz="2000" dirty="0"/>
              <a:t> (and not by the District's or school's law enforcement unit) and are directly related to the hazing incident and the group of students involved in that incident. </a:t>
            </a:r>
            <a:r>
              <a:rPr lang="en-US" sz="2000" b="1" dirty="0"/>
              <a:t>Further, the school used these records to discipline the students</a:t>
            </a:r>
            <a:r>
              <a:rPr lang="en-US" sz="2000" dirty="0"/>
              <a:t> who perpetrated the hazing.”…</a:t>
            </a:r>
          </a:p>
          <a:p>
            <a:pPr eaLnBrk="1" hangingPunct="1">
              <a:spcBef>
                <a:spcPct val="0"/>
              </a:spcBef>
              <a:buNone/>
            </a:pPr>
            <a:r>
              <a:rPr lang="en-US" sz="1200" u="sng" dirty="0" smtClean="0">
                <a:hlinkClick r:id="rId3"/>
              </a:rPr>
              <a:t>https</a:t>
            </a:r>
            <a:r>
              <a:rPr lang="en-US" sz="1200" u="sng" dirty="0">
                <a:hlinkClick r:id="rId3"/>
              </a:rPr>
              <a:t>://studentprivacy.ed.gov/sites/default/files/resource_document/file/Letter%20to%20Wachter%20%28Surveillance%20Video%20of%20Multiple%20Students%29_0.pdf</a:t>
            </a:r>
            <a:endParaRPr lang="en-US" altLang="en-US" sz="1200" i="1" dirty="0"/>
          </a:p>
          <a:p>
            <a:pPr eaLnBrk="1" hangingPunct="1">
              <a:spcBef>
                <a:spcPct val="0"/>
              </a:spcBef>
              <a:buNone/>
            </a:pPr>
            <a:endParaRPr lang="en-US" altLang="en-US" sz="1200" i="1" dirty="0" smtClean="0"/>
          </a:p>
          <a:p>
            <a:pPr eaLnBrk="1" hangingPunct="1">
              <a:spcBef>
                <a:spcPct val="0"/>
              </a:spcBef>
              <a:buNone/>
            </a:pPr>
            <a:r>
              <a:rPr lang="en-US" altLang="en-US" sz="1800" i="1" dirty="0"/>
              <a:t> </a:t>
            </a:r>
            <a:r>
              <a:rPr lang="en-US" altLang="en-US" sz="1800" i="1" dirty="0" smtClean="0"/>
              <a:t>     </a:t>
            </a:r>
            <a:endParaRPr lang="en-US" altLang="en-US" sz="3600" i="1" dirty="0"/>
          </a:p>
        </p:txBody>
      </p:sp>
    </p:spTree>
    <p:extLst>
      <p:ext uri="{BB962C8B-B14F-4D97-AF65-F5344CB8AC3E}">
        <p14:creationId xmlns:p14="http://schemas.microsoft.com/office/powerpoint/2010/main" val="9910271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a:t> </a:t>
            </a:r>
            <a:r>
              <a:rPr lang="en-US" altLang="en-US" dirty="0" smtClean="0"/>
              <a:t>2018: </a:t>
            </a:r>
            <a:r>
              <a:rPr lang="en-US" dirty="0" smtClean="0"/>
              <a:t>“FAQs </a:t>
            </a:r>
            <a:r>
              <a:rPr lang="en-US" dirty="0"/>
              <a:t>on Photos and Videos under </a:t>
            </a:r>
            <a:r>
              <a:rPr lang="en-US" dirty="0" err="1"/>
              <a:t>FERPA</a:t>
            </a:r>
            <a:r>
              <a:rPr lang="en-US" dirty="0"/>
              <a:t>”</a:t>
            </a:r>
            <a:endParaRPr lang="en-US" altLang="en-US" dirty="0" smtClean="0"/>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41</a:t>
            </a:fld>
            <a:endParaRPr lang="en-US" altLang="en-US" sz="1400"/>
          </a:p>
        </p:txBody>
      </p:sp>
      <p:sp>
        <p:nvSpPr>
          <p:cNvPr id="45060" name="Rectangle 3"/>
          <p:cNvSpPr>
            <a:spLocks noChangeArrowheads="1"/>
          </p:cNvSpPr>
          <p:nvPr/>
        </p:nvSpPr>
        <p:spPr bwMode="auto">
          <a:xfrm>
            <a:off x="495300" y="1828800"/>
            <a:ext cx="8153400"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US" sz="2000" dirty="0" err="1" smtClean="0"/>
              <a:t>FERPA</a:t>
            </a:r>
            <a:r>
              <a:rPr lang="en-US" sz="2000" b="1" dirty="0" smtClean="0"/>
              <a:t> </a:t>
            </a:r>
            <a:r>
              <a:rPr lang="en-US" sz="2000" b="1" dirty="0"/>
              <a:t>regulations do not define</a:t>
            </a:r>
            <a:r>
              <a:rPr lang="en-US" sz="2000" dirty="0"/>
              <a:t> what it means for a record to be “directly related” to a student.  …</a:t>
            </a:r>
          </a:p>
          <a:p>
            <a:pPr>
              <a:buNone/>
            </a:pPr>
            <a:r>
              <a:rPr lang="en-US" sz="2000" b="1" dirty="0"/>
              <a:t>Among the factors</a:t>
            </a:r>
            <a:r>
              <a:rPr lang="en-US" sz="2000" dirty="0"/>
              <a:t> that may help determine if a photo or video should be considered “directly related” to a student </a:t>
            </a:r>
            <a:r>
              <a:rPr lang="en-US" sz="2000" b="1" dirty="0"/>
              <a:t>are the following:</a:t>
            </a:r>
            <a:endParaRPr lang="en-US" sz="2000" dirty="0"/>
          </a:p>
          <a:p>
            <a:pPr lvl="0">
              <a:buNone/>
            </a:pPr>
            <a:r>
              <a:rPr lang="en-US" sz="2000" dirty="0"/>
              <a:t>The educational agency or institution </a:t>
            </a:r>
            <a:r>
              <a:rPr lang="en-US" sz="2000" b="1" dirty="0"/>
              <a:t>uses the photo or video for disciplinary action (or other official purposes</a:t>
            </a:r>
            <a:r>
              <a:rPr lang="en-US" sz="2000" dirty="0"/>
              <a:t>) involving the student (including the victim of any such disciplinary incident);</a:t>
            </a:r>
          </a:p>
          <a:p>
            <a:pPr lvl="0">
              <a:buNone/>
            </a:pPr>
            <a:r>
              <a:rPr lang="en-US" sz="2000" dirty="0"/>
              <a:t>The photo or video contains a depiction of an activity</a:t>
            </a:r>
            <a:r>
              <a:rPr lang="en-US" sz="2000" dirty="0" smtClean="0"/>
              <a:t>:</a:t>
            </a:r>
          </a:p>
          <a:p>
            <a:pPr lvl="0">
              <a:buNone/>
            </a:pPr>
            <a:r>
              <a:rPr lang="en-US" sz="2000" dirty="0"/>
              <a:t/>
            </a:r>
            <a:br>
              <a:rPr lang="en-US" sz="2000" dirty="0"/>
            </a:br>
            <a:r>
              <a:rPr lang="en-US" sz="2000" dirty="0" smtClean="0"/>
              <a:t>       </a:t>
            </a:r>
            <a:r>
              <a:rPr lang="en-US" sz="2000" b="1" dirty="0" smtClean="0"/>
              <a:t>that </a:t>
            </a:r>
            <a:r>
              <a:rPr lang="en-US" sz="2000" b="1" dirty="0"/>
              <a:t>resulted in an educational agency or institution’s use of </a:t>
            </a:r>
            <a:r>
              <a:rPr lang="en-US" sz="2000" b="1" dirty="0" smtClean="0"/>
              <a:t>       the </a:t>
            </a:r>
            <a:r>
              <a:rPr lang="en-US" sz="2000" b="1" dirty="0"/>
              <a:t>photo or video for disciplinary action</a:t>
            </a:r>
            <a:r>
              <a:rPr lang="en-US" sz="2000" dirty="0"/>
              <a:t> </a:t>
            </a:r>
            <a:r>
              <a:rPr lang="en-US" sz="2000" dirty="0" smtClean="0"/>
              <a:t>…</a:t>
            </a:r>
            <a:endParaRPr lang="en-US" sz="2000" dirty="0"/>
          </a:p>
          <a:p>
            <a:pPr marL="457200" lvl="1" indent="0">
              <a:buNone/>
            </a:pPr>
            <a:r>
              <a:rPr lang="en-US" sz="2000" b="1" dirty="0"/>
              <a:t>that shows a student in violation</a:t>
            </a:r>
            <a:r>
              <a:rPr lang="en-US" sz="2000" dirty="0"/>
              <a:t> of local, state, or federal law;  </a:t>
            </a:r>
          </a:p>
          <a:p>
            <a:pPr marL="457200" lvl="1" indent="0">
              <a:buNone/>
            </a:pPr>
            <a:r>
              <a:rPr lang="en-US" sz="2000" b="1" dirty="0"/>
              <a:t>that shows a student getting injured</a:t>
            </a:r>
            <a:r>
              <a:rPr lang="en-US" sz="2000" dirty="0"/>
              <a:t>,</a:t>
            </a:r>
            <a:r>
              <a:rPr lang="en-US" sz="2000" b="1" dirty="0"/>
              <a:t> attacked, victimized, </a:t>
            </a:r>
            <a:r>
              <a:rPr lang="en-US" sz="2000" b="1" dirty="0" smtClean="0"/>
              <a:t>ill, or </a:t>
            </a:r>
            <a:r>
              <a:rPr lang="en-US" sz="2000" b="1" dirty="0"/>
              <a:t>having a health emergency;</a:t>
            </a:r>
            <a:endParaRPr lang="en-US" sz="2000" dirty="0"/>
          </a:p>
          <a:p>
            <a:pPr lvl="0">
              <a:buNone/>
            </a:pPr>
            <a:r>
              <a:rPr lang="en-US" sz="2000" dirty="0" smtClean="0"/>
              <a:t> </a:t>
            </a:r>
            <a:endParaRPr lang="en-US" altLang="en-US" sz="2000" i="1" dirty="0"/>
          </a:p>
          <a:p>
            <a:pPr eaLnBrk="1" hangingPunct="1">
              <a:spcBef>
                <a:spcPct val="0"/>
              </a:spcBef>
              <a:buNone/>
            </a:pPr>
            <a:endParaRPr lang="en-US" altLang="en-US" sz="2000" i="1" dirty="0" smtClean="0"/>
          </a:p>
          <a:p>
            <a:pPr eaLnBrk="1" hangingPunct="1">
              <a:spcBef>
                <a:spcPct val="0"/>
              </a:spcBef>
              <a:buNone/>
            </a:pPr>
            <a:r>
              <a:rPr lang="en-US" altLang="en-US" sz="2000" i="1" dirty="0"/>
              <a:t> </a:t>
            </a:r>
            <a:r>
              <a:rPr lang="en-US" altLang="en-US" sz="2000" i="1" dirty="0" smtClean="0"/>
              <a:t>     </a:t>
            </a:r>
            <a:endParaRPr lang="en-US" altLang="en-US" sz="2000" i="1" dirty="0"/>
          </a:p>
        </p:txBody>
      </p:sp>
    </p:spTree>
    <p:extLst>
      <p:ext uri="{BB962C8B-B14F-4D97-AF65-F5344CB8AC3E}">
        <p14:creationId xmlns:p14="http://schemas.microsoft.com/office/powerpoint/2010/main" val="37367510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a:t> </a:t>
            </a:r>
            <a:r>
              <a:rPr lang="en-US" altLang="en-US" dirty="0" smtClean="0"/>
              <a:t>Video FAQs, Continued</a:t>
            </a:r>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42</a:t>
            </a:fld>
            <a:endParaRPr lang="en-US" altLang="en-US" sz="1400"/>
          </a:p>
        </p:txBody>
      </p:sp>
      <p:sp>
        <p:nvSpPr>
          <p:cNvPr id="45060" name="Rectangle 3"/>
          <p:cNvSpPr>
            <a:spLocks noChangeArrowheads="1"/>
          </p:cNvSpPr>
          <p:nvPr/>
        </p:nvSpPr>
        <p:spPr bwMode="auto">
          <a:xfrm>
            <a:off x="495300" y="1828800"/>
            <a:ext cx="8153400"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US" sz="2000" dirty="0" smtClean="0"/>
              <a:t> </a:t>
            </a:r>
            <a:endParaRPr lang="en-US" sz="2000" dirty="0"/>
          </a:p>
          <a:p>
            <a:pPr lvl="0">
              <a:buNone/>
            </a:pPr>
            <a:r>
              <a:rPr lang="en-US" sz="2000" dirty="0"/>
              <a:t>The person or entity taking the photo or video </a:t>
            </a:r>
            <a:r>
              <a:rPr lang="en-US" sz="2000" b="1" dirty="0"/>
              <a:t>intends to make a specific student the focus of the photo or video</a:t>
            </a:r>
            <a:r>
              <a:rPr lang="en-US" sz="2000" dirty="0"/>
              <a:t> (e.g., ID photos, or a recording of a student presentation); or</a:t>
            </a:r>
          </a:p>
          <a:p>
            <a:pPr lvl="0">
              <a:buNone/>
            </a:pPr>
            <a:r>
              <a:rPr lang="en-US" sz="2000" dirty="0"/>
              <a:t>The audio or visual content of the photo or video otherwise contains </a:t>
            </a:r>
            <a:r>
              <a:rPr lang="en-US" sz="2000" b="1" dirty="0"/>
              <a:t>personally identifiable information</a:t>
            </a:r>
            <a:r>
              <a:rPr lang="en-US" sz="2000" dirty="0"/>
              <a:t> contained in a student’s education record.</a:t>
            </a:r>
          </a:p>
          <a:p>
            <a:pPr>
              <a:buNone/>
            </a:pPr>
            <a:r>
              <a:rPr lang="en-US" sz="2000" b="1" dirty="0"/>
              <a:t>A photo or video should not be considered directly related to a student in the absence of these factors</a:t>
            </a:r>
            <a:r>
              <a:rPr lang="en-US" sz="2000" dirty="0"/>
              <a:t> and </a:t>
            </a:r>
            <a:r>
              <a:rPr lang="en-US" sz="2000" b="1" dirty="0"/>
              <a:t>if the student’s image is incidental or captured only as part of the background</a:t>
            </a:r>
            <a:r>
              <a:rPr lang="en-US" sz="2000" dirty="0"/>
              <a:t>, or if a student is shown participating in school activities that are open to the public and without a specific focus on any individual</a:t>
            </a:r>
            <a:r>
              <a:rPr lang="en-US" sz="2000" dirty="0" smtClean="0"/>
              <a:t>.</a:t>
            </a:r>
          </a:p>
          <a:p>
            <a:pPr>
              <a:buNone/>
            </a:pPr>
            <a:endParaRPr lang="en-US" sz="2000" dirty="0"/>
          </a:p>
          <a:p>
            <a:pPr eaLnBrk="1" hangingPunct="1">
              <a:spcBef>
                <a:spcPct val="0"/>
              </a:spcBef>
              <a:buNone/>
            </a:pPr>
            <a:r>
              <a:rPr lang="en-US" sz="1200" u="sng" dirty="0" smtClean="0">
                <a:hlinkClick r:id="rId3"/>
              </a:rPr>
              <a:t>https</a:t>
            </a:r>
            <a:r>
              <a:rPr lang="en-US" sz="1200" u="sng" dirty="0">
                <a:hlinkClick r:id="rId3"/>
              </a:rPr>
              <a:t>://studentprivacy.ed.gov/sites/default/files/resource_document/file/Letter%20to%20Wachter%20%28Surveillance%20Video%20of%20Multiple%20Students%29_0.pdf</a:t>
            </a:r>
            <a:endParaRPr lang="en-US" altLang="en-US" sz="1200" i="1" dirty="0"/>
          </a:p>
          <a:p>
            <a:pPr eaLnBrk="1" hangingPunct="1">
              <a:spcBef>
                <a:spcPct val="0"/>
              </a:spcBef>
              <a:buNone/>
            </a:pPr>
            <a:endParaRPr lang="en-US" altLang="en-US" sz="2000" i="1" dirty="0" smtClean="0"/>
          </a:p>
          <a:p>
            <a:pPr eaLnBrk="1" hangingPunct="1">
              <a:spcBef>
                <a:spcPct val="0"/>
              </a:spcBef>
              <a:buNone/>
            </a:pPr>
            <a:r>
              <a:rPr lang="en-US" altLang="en-US" sz="2000" i="1" dirty="0"/>
              <a:t> </a:t>
            </a:r>
            <a:r>
              <a:rPr lang="en-US" altLang="en-US" sz="2000" i="1" dirty="0" smtClean="0"/>
              <a:t>     </a:t>
            </a:r>
            <a:endParaRPr lang="en-US" altLang="en-US" sz="2000" i="1" dirty="0"/>
          </a:p>
        </p:txBody>
      </p:sp>
    </p:spTree>
    <p:extLst>
      <p:ext uri="{BB962C8B-B14F-4D97-AF65-F5344CB8AC3E}">
        <p14:creationId xmlns:p14="http://schemas.microsoft.com/office/powerpoint/2010/main" val="6051254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B8AF311-4655-4CF2-90DC-516FC2F908B9}" type="slidenum">
              <a:rPr lang="en-US" altLang="en-US"/>
              <a:pPr eaLnBrk="1" hangingPunct="1"/>
              <a:t>43</a:t>
            </a:fld>
            <a:endParaRPr lang="en-US" altLang="en-US"/>
          </a:p>
        </p:txBody>
      </p:sp>
      <p:sp>
        <p:nvSpPr>
          <p:cNvPr id="6147" name="Rectangle 2"/>
          <p:cNvSpPr>
            <a:spLocks noGrp="1" noChangeArrowheads="1"/>
          </p:cNvSpPr>
          <p:nvPr>
            <p:ph type="subTitle" idx="1"/>
          </p:nvPr>
        </p:nvSpPr>
        <p:spPr>
          <a:xfrm>
            <a:off x="381000" y="76200"/>
            <a:ext cx="7721600" cy="5314950"/>
          </a:xfrm>
        </p:spPr>
        <p:txBody>
          <a:bodyPr/>
          <a:lstStyle/>
          <a:p>
            <a:pPr eaLnBrk="1" hangingPunct="1"/>
            <a:r>
              <a:rPr lang="en-US" altLang="en-US" sz="4800" dirty="0" smtClean="0"/>
              <a:t>A Big Idea</a:t>
            </a:r>
            <a:endParaRPr lang="en-US" altLang="en-US" sz="4800" dirty="0"/>
          </a:p>
          <a:p>
            <a:pPr algn="l" eaLnBrk="1" hangingPunct="1"/>
            <a:endParaRPr lang="en-US" altLang="en-US" dirty="0"/>
          </a:p>
          <a:p>
            <a:pPr algn="l" eaLnBrk="1" hangingPunct="1"/>
            <a:endParaRPr lang="en-US" altLang="en-US" sz="2000" b="1" dirty="0"/>
          </a:p>
          <a:p>
            <a:pPr algn="l" eaLnBrk="1" hangingPunct="1"/>
            <a:r>
              <a:rPr lang="en-US" altLang="en-US" b="1" dirty="0" smtClean="0"/>
              <a:t> </a:t>
            </a:r>
            <a:endParaRPr lang="en-US" altLang="en-US" b="1" dirty="0"/>
          </a:p>
          <a:p>
            <a:pPr algn="l" eaLnBrk="1" hangingPunct="1"/>
            <a:r>
              <a:rPr lang="en-US" altLang="en-US" b="1" dirty="0"/>
              <a:t>  Taxes have a big </a:t>
            </a:r>
            <a:r>
              <a:rPr lang="en-US" altLang="en-US" b="1" dirty="0" smtClean="0"/>
              <a:t>hidden </a:t>
            </a:r>
            <a:r>
              <a:rPr lang="en-US" altLang="en-US" b="1" dirty="0"/>
              <a:t>cost: lost surplus from discouraged market activity. </a:t>
            </a:r>
            <a:endParaRPr lang="en-US" altLang="en-US" sz="2400" dirty="0" smtClean="0"/>
          </a:p>
          <a:p>
            <a:pPr algn="l" eaLnBrk="1" hangingPunct="1"/>
            <a:r>
              <a:rPr lang="en-US" altLang="en-US" dirty="0" smtClean="0"/>
              <a:t>  </a:t>
            </a:r>
          </a:p>
        </p:txBody>
      </p:sp>
    </p:spTree>
    <p:extLst>
      <p:ext uri="{BB962C8B-B14F-4D97-AF65-F5344CB8AC3E}">
        <p14:creationId xmlns:p14="http://schemas.microsoft.com/office/powerpoint/2010/main" val="16893488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219200"/>
          </a:xfrm>
        </p:spPr>
        <p:txBody>
          <a:bodyPr/>
          <a:lstStyle/>
          <a:p>
            <a:pPr eaLnBrk="1" hangingPunct="1"/>
            <a:r>
              <a:rPr lang="en-US" altLang="en-US" dirty="0" smtClean="0"/>
              <a:t>Taxes: The Cost of Taxes</a:t>
            </a:r>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851B46C-8006-484F-8A31-2FBE70C171A3}" type="slidenum">
              <a:rPr lang="en-US" altLang="en-US" sz="1400"/>
              <a:pPr eaLnBrk="1" hangingPunct="1">
                <a:spcBef>
                  <a:spcPct val="0"/>
                </a:spcBef>
                <a:buFontTx/>
                <a:buNone/>
              </a:pPr>
              <a:t>44</a:t>
            </a:fld>
            <a:endParaRPr lang="en-US" altLang="en-US" sz="1400"/>
          </a:p>
        </p:txBody>
      </p:sp>
      <p:sp>
        <p:nvSpPr>
          <p:cNvPr id="45060" name="Rectangle 3"/>
          <p:cNvSpPr>
            <a:spLocks noChangeArrowheads="1"/>
          </p:cNvSpPr>
          <p:nvPr/>
        </p:nvSpPr>
        <p:spPr bwMode="auto">
          <a:xfrm>
            <a:off x="533400" y="1425476"/>
            <a:ext cx="7924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dirty="0"/>
              <a:t/>
            </a:r>
            <a:br>
              <a:rPr lang="en-US" altLang="en-US" sz="1800" dirty="0"/>
            </a:br>
            <a:r>
              <a:rPr lang="en-US" altLang="en-US" sz="1800" dirty="0"/>
              <a:t/>
            </a:r>
            <a:br>
              <a:rPr lang="en-US" altLang="en-US" sz="1800" dirty="0"/>
            </a:br>
            <a:r>
              <a:rPr lang="en-US" altLang="en-US" sz="3600" dirty="0"/>
              <a:t> (1) A tax is a transfer.</a:t>
            </a:r>
            <a:br>
              <a:rPr lang="en-US" altLang="en-US" sz="3600" dirty="0"/>
            </a:br>
            <a:r>
              <a:rPr lang="en-US" altLang="en-US" sz="3600" dirty="0"/>
              <a:t/>
            </a:r>
            <a:br>
              <a:rPr lang="en-US" altLang="en-US" sz="3600" dirty="0"/>
            </a:br>
            <a:r>
              <a:rPr lang="en-US" altLang="en-US" sz="3600" dirty="0"/>
              <a:t> (2) A tax has incentive effects.</a:t>
            </a:r>
          </a:p>
        </p:txBody>
      </p:sp>
    </p:spTree>
    <p:extLst>
      <p:ext uri="{BB962C8B-B14F-4D97-AF65-F5344CB8AC3E}">
        <p14:creationId xmlns:p14="http://schemas.microsoft.com/office/powerpoint/2010/main" val="346710901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0" y="0"/>
            <a:ext cx="9144000" cy="1219200"/>
          </a:xfrm>
        </p:spPr>
        <p:txBody>
          <a:bodyPr/>
          <a:lstStyle/>
          <a:p>
            <a:r>
              <a:rPr lang="en-US" altLang="en-US" dirty="0" smtClean="0"/>
              <a:t>Computing the Cost of Taxes</a:t>
            </a:r>
          </a:p>
        </p:txBody>
      </p:sp>
      <p:sp>
        <p:nvSpPr>
          <p:cNvPr id="4608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B5E89D0-96B5-46F5-A100-B691288135FC}" type="slidenum">
              <a:rPr lang="en-US" altLang="en-US" sz="1400"/>
              <a:pPr eaLnBrk="1" hangingPunct="1">
                <a:spcBef>
                  <a:spcPct val="0"/>
                </a:spcBef>
                <a:buFontTx/>
                <a:buNone/>
              </a:pPr>
              <a:t>45</a:t>
            </a:fld>
            <a:endParaRPr lang="en-US" altLang="en-US" sz="1400"/>
          </a:p>
        </p:txBody>
      </p:sp>
      <p:sp>
        <p:nvSpPr>
          <p:cNvPr id="46084" name="Rectangle 3"/>
          <p:cNvSpPr>
            <a:spLocks noChangeArrowheads="1"/>
          </p:cNvSpPr>
          <p:nvPr/>
        </p:nvSpPr>
        <p:spPr bwMode="auto">
          <a:xfrm>
            <a:off x="609600" y="1914704"/>
            <a:ext cx="8001000" cy="372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3600" dirty="0" smtClean="0"/>
              <a:t>    Suppose </a:t>
            </a:r>
            <a:r>
              <a:rPr lang="en-US" altLang="en-US" sz="3600" dirty="0"/>
              <a:t>the government imposes a tax on sellers of coal of T dollars per ton— that is, each seller must pay the government T dollars per ton that it sells. Who gains and who loses?</a:t>
            </a:r>
          </a:p>
          <a:p>
            <a:pPr eaLnBrk="1" hangingPunct="1">
              <a:spcBef>
                <a:spcPct val="0"/>
              </a:spcBef>
              <a:buFontTx/>
              <a:buNone/>
            </a:pPr>
            <a:endParaRPr lang="en-US" altLang="en-US" sz="2800" dirty="0"/>
          </a:p>
          <a:p>
            <a:pPr eaLnBrk="1" hangingPunct="1">
              <a:spcBef>
                <a:spcPct val="0"/>
              </a:spcBef>
              <a:buFontTx/>
              <a:buNone/>
            </a:pPr>
            <a:r>
              <a:rPr lang="en-US" altLang="en-US" sz="2800" dirty="0"/>
              <a:t>   </a:t>
            </a:r>
          </a:p>
        </p:txBody>
      </p:sp>
    </p:spTree>
    <p:extLst>
      <p:ext uri="{BB962C8B-B14F-4D97-AF65-F5344CB8AC3E}">
        <p14:creationId xmlns:p14="http://schemas.microsoft.com/office/powerpoint/2010/main" val="41700324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19100" y="-304800"/>
            <a:ext cx="9982200" cy="1143000"/>
          </a:xfrm>
        </p:spPr>
        <p:txBody>
          <a:bodyPr/>
          <a:lstStyle/>
          <a:p>
            <a:pPr eaLnBrk="1" hangingPunct="1"/>
            <a:r>
              <a:rPr lang="en-US" altLang="en-US" smtClean="0"/>
              <a:t/>
            </a:r>
            <a:br>
              <a:rPr lang="en-US" altLang="en-US" smtClean="0"/>
            </a:br>
            <a:r>
              <a:rPr lang="en-US" altLang="en-US" smtClean="0"/>
              <a:t>Supply and Demand with Tax</a:t>
            </a:r>
          </a:p>
        </p:txBody>
      </p:sp>
      <p:sp>
        <p:nvSpPr>
          <p:cNvPr id="471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83F06F-A48E-4E3B-97FD-C532BB07DC14}" type="slidenum">
              <a:rPr lang="en-US" altLang="en-US" sz="1400"/>
              <a:pPr eaLnBrk="1" hangingPunct="1">
                <a:spcBef>
                  <a:spcPct val="0"/>
                </a:spcBef>
                <a:buFontTx/>
                <a:buNone/>
              </a:pPr>
              <a:t>46</a:t>
            </a:fld>
            <a:endParaRPr lang="en-US" altLang="en-US" sz="1400"/>
          </a:p>
        </p:txBody>
      </p:sp>
      <p:pic>
        <p:nvPicPr>
          <p:cNvPr id="2" name="Picture 1"/>
          <p:cNvPicPr>
            <a:picLocks noChangeAspect="1"/>
          </p:cNvPicPr>
          <p:nvPr/>
        </p:nvPicPr>
        <p:blipFill>
          <a:blip r:embed="rId3"/>
          <a:stretch>
            <a:fillRect/>
          </a:stretch>
        </p:blipFill>
        <p:spPr>
          <a:xfrm>
            <a:off x="322714" y="1676400"/>
            <a:ext cx="8313819" cy="3428999"/>
          </a:xfrm>
          <a:prstGeom prst="rect">
            <a:avLst/>
          </a:prstGeom>
        </p:spPr>
      </p:pic>
    </p:spTree>
    <p:extLst>
      <p:ext uri="{BB962C8B-B14F-4D97-AF65-F5344CB8AC3E}">
        <p14:creationId xmlns:p14="http://schemas.microsoft.com/office/powerpoint/2010/main" val="27769446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0" y="-304800"/>
            <a:ext cx="9144000" cy="1143000"/>
          </a:xfrm>
        </p:spPr>
        <p:txBody>
          <a:bodyPr/>
          <a:lstStyle/>
          <a:p>
            <a:pPr eaLnBrk="1" hangingPunct="1"/>
            <a:r>
              <a:rPr lang="en-US" altLang="en-US" smtClean="0"/>
              <a:t/>
            </a:r>
            <a:br>
              <a:rPr lang="en-US" altLang="en-US" smtClean="0"/>
            </a:br>
            <a:r>
              <a:rPr lang="en-US" altLang="en-US" smtClean="0"/>
              <a:t>Solve for Equilibrium</a:t>
            </a:r>
          </a:p>
        </p:txBody>
      </p:sp>
      <p:sp>
        <p:nvSpPr>
          <p:cNvPr id="4813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93E4EAC-534C-4D72-AEDE-D4ED3441458F}" type="slidenum">
              <a:rPr lang="en-US" altLang="en-US" sz="1400"/>
              <a:pPr eaLnBrk="1" hangingPunct="1">
                <a:spcBef>
                  <a:spcPct val="0"/>
                </a:spcBef>
                <a:buFontTx/>
                <a:buNone/>
              </a:pPr>
              <a:t>47</a:t>
            </a:fld>
            <a:endParaRPr lang="en-US" altLang="en-US" sz="1400"/>
          </a:p>
        </p:txBody>
      </p:sp>
      <p:pic>
        <p:nvPicPr>
          <p:cNvPr id="4813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752600"/>
            <a:ext cx="8915399"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3" name="Rectangle 1"/>
          <p:cNvSpPr>
            <a:spLocks noChangeArrowheads="1"/>
          </p:cNvSpPr>
          <p:nvPr/>
        </p:nvSpPr>
        <p:spPr bwMode="auto">
          <a:xfrm>
            <a:off x="76200" y="5314890"/>
            <a:ext cx="89153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000" dirty="0"/>
              <a:t>Next, add a tax on sellers of $3/unit. The next slide shows what happens. </a:t>
            </a:r>
          </a:p>
        </p:txBody>
      </p:sp>
    </p:spTree>
    <p:extLst>
      <p:ext uri="{BB962C8B-B14F-4D97-AF65-F5344CB8AC3E}">
        <p14:creationId xmlns:p14="http://schemas.microsoft.com/office/powerpoint/2010/main" val="349345471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0" y="0"/>
            <a:ext cx="9144000" cy="1219200"/>
          </a:xfrm>
        </p:spPr>
        <p:txBody>
          <a:bodyPr/>
          <a:lstStyle/>
          <a:p>
            <a:pPr eaLnBrk="1" hangingPunct="1"/>
            <a:r>
              <a:rPr lang="en-US" altLang="en-US" smtClean="0"/>
              <a:t/>
            </a:r>
            <a:br>
              <a:rPr lang="en-US" altLang="en-US" smtClean="0"/>
            </a:br>
            <a:endParaRPr lang="en-US" altLang="en-US" smtClean="0"/>
          </a:p>
        </p:txBody>
      </p:sp>
      <p:sp>
        <p:nvSpPr>
          <p:cNvPr id="491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BF042CA1-FBD8-4F8E-91FB-D03A9E52E233}" type="slidenum">
              <a:rPr lang="en-US" altLang="en-US" sz="1400"/>
              <a:pPr eaLnBrk="1" hangingPunct="1">
                <a:spcBef>
                  <a:spcPct val="0"/>
                </a:spcBef>
                <a:buFontTx/>
                <a:buNone/>
              </a:pPr>
              <a:t>48</a:t>
            </a:fld>
            <a:endParaRPr lang="en-US" altLang="en-US" sz="1400"/>
          </a:p>
        </p:txBody>
      </p:sp>
      <p:pic>
        <p:nvPicPr>
          <p:cNvPr id="4915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48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926153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US" altLang="en-US" smtClean="0"/>
              <a:t/>
            </a:r>
            <a:br>
              <a:rPr lang="en-US" altLang="en-US" smtClean="0"/>
            </a:br>
            <a:endParaRPr lang="en-US" altLang="en-US" smtClean="0"/>
          </a:p>
        </p:txBody>
      </p:sp>
      <p:sp>
        <p:nvSpPr>
          <p:cNvPr id="5017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9CA4849-F9DA-4B19-B682-BF2C476251FE}" type="slidenum">
              <a:rPr lang="en-US" altLang="en-US" sz="1400"/>
              <a:pPr eaLnBrk="1" hangingPunct="1">
                <a:spcBef>
                  <a:spcPct val="0"/>
                </a:spcBef>
                <a:buFontTx/>
                <a:buNone/>
              </a:pPr>
              <a:t>49</a:t>
            </a:fld>
            <a:endParaRPr lang="en-US" altLang="en-US" sz="1400"/>
          </a:p>
        </p:txBody>
      </p:sp>
      <p:pic>
        <p:nvPicPr>
          <p:cNvPr id="50180" name="Picture 2" descr="C:\_G406_Regulation_Office\chapters\04-life-and-time\fig04ta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48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0461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a:xfrm>
            <a:off x="-457200" y="0"/>
            <a:ext cx="9982200" cy="1470025"/>
          </a:xfrm>
        </p:spPr>
        <p:txBody>
          <a:bodyPr/>
          <a:lstStyle/>
          <a:p>
            <a:pPr>
              <a:defRPr/>
            </a:pPr>
            <a:r>
              <a:rPr lang="en-US" dirty="0" smtClean="0"/>
              <a:t>Bad Men, Good Government?</a:t>
            </a:r>
          </a:p>
        </p:txBody>
      </p:sp>
      <p:sp>
        <p:nvSpPr>
          <p:cNvPr id="18435" name="Slide Number Placeholder 3"/>
          <p:cNvSpPr>
            <a:spLocks noGrp="1"/>
          </p:cNvSpPr>
          <p:nvPr>
            <p:ph type="sldNum" sz="quarter" idx="12"/>
          </p:nvPr>
        </p:nvSpPr>
        <p:spPr>
          <a:xfrm>
            <a:off x="7010400" y="5867400"/>
            <a:ext cx="2971800" cy="153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fld id="{B52C2828-1434-49CB-9B35-0588B7AAF5FD}" type="slidenum">
              <a:rPr lang="en-US" altLang="en-US" sz="1600"/>
              <a:pPr algn="l" eaLnBrk="1" hangingPunct="1"/>
              <a:t>5</a:t>
            </a:fld>
            <a:endParaRPr lang="en-US" altLang="en-US" sz="1600"/>
          </a:p>
        </p:txBody>
      </p:sp>
      <p:sp>
        <p:nvSpPr>
          <p:cNvPr id="18436" name="Rectangle 5"/>
          <p:cNvSpPr>
            <a:spLocks noChangeArrowheads="1"/>
          </p:cNvSpPr>
          <p:nvPr/>
        </p:nvSpPr>
        <p:spPr bwMode="auto">
          <a:xfrm>
            <a:off x="457200" y="1524000"/>
            <a:ext cx="79248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dirty="0" smtClean="0"/>
              <a:t>“Now </a:t>
            </a:r>
            <a:r>
              <a:rPr lang="en-US" altLang="en-US" sz="2400" dirty="0"/>
              <a:t>there are not more than ten truly merciful and faithful men in this country, whereas there are hundreds of official posts</a:t>
            </a:r>
            <a:r>
              <a:rPr lang="en-US" altLang="en-US" sz="2400" dirty="0">
                <a:solidFill>
                  <a:srgbClr val="FF0000"/>
                </a:solidFill>
              </a:rPr>
              <a:t>. So if only merciful and faithful men are selected for public service, the candidates will not be sufficient for filling all the official posts. In that case, those who maintain order would be few while disturbers would abound.</a:t>
            </a:r>
            <a:r>
              <a:rPr lang="en-US" altLang="en-US" sz="2400" dirty="0"/>
              <a:t> </a:t>
            </a:r>
            <a:r>
              <a:rPr lang="en-US" altLang="en-US" sz="2400" dirty="0">
                <a:solidFill>
                  <a:srgbClr val="0070C0"/>
                </a:solidFill>
              </a:rPr>
              <a:t>Therefore, the way of the enlightened lord is to unify laws instead of seeking for wise men, to solidify policies instead of yearning after faithful persons. </a:t>
            </a:r>
            <a:r>
              <a:rPr lang="en-US" altLang="en-US" sz="2400" dirty="0"/>
              <a:t>In consequence, as long as laws do not fail to function, the body of officials will </a:t>
            </a:r>
            <a:r>
              <a:rPr lang="en-US" altLang="en-US" sz="2400" dirty="0" err="1"/>
              <a:t>practise</a:t>
            </a:r>
            <a:r>
              <a:rPr lang="en-US" altLang="en-US" sz="2400" dirty="0"/>
              <a:t> neither villainy nor deception</a:t>
            </a:r>
            <a:r>
              <a:rPr lang="en-US" altLang="en-US" sz="2400" dirty="0" smtClean="0"/>
              <a:t>.” </a:t>
            </a:r>
            <a:endParaRPr lang="en-US" altLang="en-US" sz="2400" dirty="0"/>
          </a:p>
        </p:txBody>
      </p:sp>
      <p:sp>
        <p:nvSpPr>
          <p:cNvPr id="18438" name="Rectangle 7"/>
          <p:cNvSpPr>
            <a:spLocks noChangeArrowheads="1"/>
          </p:cNvSpPr>
          <p:nvPr/>
        </p:nvSpPr>
        <p:spPr bwMode="auto">
          <a:xfrm>
            <a:off x="2057400" y="6106785"/>
            <a:ext cx="4572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b="1" dirty="0"/>
              <a:t>Han </a:t>
            </a:r>
            <a:r>
              <a:rPr lang="en-US" altLang="en-US" b="1" dirty="0" err="1"/>
              <a:t>Fei</a:t>
            </a:r>
            <a:r>
              <a:rPr lang="en-US" altLang="en-US" b="1" dirty="0" smtClean="0"/>
              <a:t>,  The Five Vermin</a:t>
            </a:r>
            <a:endParaRPr lang="en-US" altLang="en-US" sz="1200"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0" y="0"/>
            <a:ext cx="9144000" cy="1219200"/>
          </a:xfrm>
        </p:spPr>
        <p:txBody>
          <a:bodyPr/>
          <a:lstStyle/>
          <a:p>
            <a:r>
              <a:rPr lang="en-US" altLang="en-US" dirty="0" smtClean="0"/>
              <a:t>Triangle Losses  </a:t>
            </a:r>
          </a:p>
        </p:txBody>
      </p:sp>
      <p:sp>
        <p:nvSpPr>
          <p:cNvPr id="512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3B8EB62B-CA88-4CE6-8BC0-458D2FE3DFF0}" type="slidenum">
              <a:rPr lang="en-US" altLang="en-US" sz="1400"/>
              <a:pPr eaLnBrk="1" hangingPunct="1">
                <a:spcBef>
                  <a:spcPct val="0"/>
                </a:spcBef>
                <a:buFontTx/>
                <a:buNone/>
              </a:pPr>
              <a:t>50</a:t>
            </a:fld>
            <a:endParaRPr lang="en-US" altLang="en-US" sz="1400"/>
          </a:p>
        </p:txBody>
      </p:sp>
      <p:sp>
        <p:nvSpPr>
          <p:cNvPr id="51204" name="Rectangle 3"/>
          <p:cNvSpPr>
            <a:spLocks noChangeArrowheads="1"/>
          </p:cNvSpPr>
          <p:nvPr/>
        </p:nvSpPr>
        <p:spPr bwMode="auto">
          <a:xfrm>
            <a:off x="533400" y="939981"/>
            <a:ext cx="8610600"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dirty="0"/>
          </a:p>
          <a:p>
            <a:pPr eaLnBrk="1" hangingPunct="1">
              <a:spcBef>
                <a:spcPct val="0"/>
              </a:spcBef>
              <a:buFontTx/>
              <a:buNone/>
            </a:pPr>
            <a:r>
              <a:rPr lang="en-US" altLang="en-US" dirty="0" smtClean="0"/>
              <a:t>    Office of Management and the Budget: “Because </a:t>
            </a:r>
            <a:r>
              <a:rPr lang="en-US" altLang="en-US" dirty="0"/>
              <a:t>taxes generally distort relative prices, they impose a burden in excess of the revenues they raise.</a:t>
            </a:r>
          </a:p>
          <a:p>
            <a:pPr eaLnBrk="1" hangingPunct="1">
              <a:spcBef>
                <a:spcPct val="0"/>
              </a:spcBef>
              <a:buFontTx/>
              <a:buNone/>
            </a:pPr>
            <a:endParaRPr lang="en-US" altLang="en-US" dirty="0"/>
          </a:p>
          <a:p>
            <a:pPr eaLnBrk="1" hangingPunct="1">
              <a:spcBef>
                <a:spcPct val="0"/>
              </a:spcBef>
              <a:buFontTx/>
              <a:buNone/>
            </a:pPr>
            <a:r>
              <a:rPr lang="en-US" altLang="en-US" dirty="0" smtClean="0"/>
              <a:t>    Recent </a:t>
            </a:r>
            <a:r>
              <a:rPr lang="en-US" altLang="en-US" dirty="0"/>
              <a:t>studies of the U.S. tax system suggest a range of values for the marginal excess burden, of which a reasonable estimate is </a:t>
            </a:r>
            <a:r>
              <a:rPr lang="en-US" altLang="en-US" sz="3600" b="1" dirty="0"/>
              <a:t>25 cents per dollar of revenue</a:t>
            </a:r>
            <a:r>
              <a:rPr lang="en-US" altLang="en-US" dirty="0" smtClean="0"/>
              <a:t>.” </a:t>
            </a:r>
            <a:r>
              <a:rPr lang="en-US" sz="1200" dirty="0">
                <a:hlinkClick r:id="rId3"/>
              </a:rPr>
              <a:t>https://</a:t>
            </a:r>
            <a:r>
              <a:rPr lang="en-US" sz="1200" dirty="0" smtClean="0">
                <a:hlinkClick r:id="rId3"/>
              </a:rPr>
              <a:t>www.whitehouse.gov/sites/whitehouse.gov/files/omb/circulars/A94/a094.pdf</a:t>
            </a:r>
            <a:endParaRPr lang="en-US" sz="1200" dirty="0" smtClean="0"/>
          </a:p>
          <a:p>
            <a:pPr eaLnBrk="1" hangingPunct="1">
              <a:spcBef>
                <a:spcPct val="0"/>
              </a:spcBef>
              <a:buFontTx/>
              <a:buNone/>
            </a:pPr>
            <a:r>
              <a:rPr lang="en-US" altLang="en-US" sz="1200" dirty="0"/>
              <a:t> </a:t>
            </a:r>
            <a:r>
              <a:rPr lang="en-US" altLang="en-US" sz="1200" dirty="0" smtClean="0"/>
              <a:t>   (</a:t>
            </a:r>
            <a:r>
              <a:rPr lang="en-US" altLang="en-US" sz="1200" dirty="0" err="1" smtClean="0"/>
              <a:t>State,local,federal</a:t>
            </a:r>
            <a:r>
              <a:rPr lang="en-US" altLang="en-US" sz="1200" dirty="0" smtClean="0"/>
              <a:t> taxes/GDP were 29.9% in 2018-III, Economic Report of the President 2019.)</a:t>
            </a:r>
            <a:endParaRPr lang="en-US" altLang="en-US" sz="1200" dirty="0"/>
          </a:p>
          <a:p>
            <a:pPr eaLnBrk="1" hangingPunct="1">
              <a:spcBef>
                <a:spcPct val="0"/>
              </a:spcBef>
              <a:buFontTx/>
              <a:buNone/>
            </a:pPr>
            <a:endParaRPr lang="en-US" altLang="en-US" sz="2400" dirty="0"/>
          </a:p>
          <a:p>
            <a:pPr eaLnBrk="1" hangingPunct="1">
              <a:spcBef>
                <a:spcPct val="0"/>
              </a:spcBef>
              <a:buFontTx/>
              <a:buNone/>
            </a:pPr>
            <a:r>
              <a:rPr lang="en-US" altLang="en-US" sz="2400" dirty="0"/>
              <a:t>  </a:t>
            </a:r>
          </a:p>
        </p:txBody>
      </p:sp>
    </p:spTree>
    <p:extLst>
      <p:ext uri="{BB962C8B-B14F-4D97-AF65-F5344CB8AC3E}">
        <p14:creationId xmlns:p14="http://schemas.microsoft.com/office/powerpoint/2010/main" val="62130352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0" y="0"/>
            <a:ext cx="9144000" cy="1219200"/>
          </a:xfrm>
        </p:spPr>
        <p:txBody>
          <a:bodyPr/>
          <a:lstStyle/>
          <a:p>
            <a:r>
              <a:rPr lang="en-US" altLang="en-US" dirty="0" smtClean="0"/>
              <a:t>Triangle Losses II</a:t>
            </a:r>
          </a:p>
        </p:txBody>
      </p:sp>
      <p:sp>
        <p:nvSpPr>
          <p:cNvPr id="5222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EBB9274-1739-44AF-B58A-8179232BA886}" type="slidenum">
              <a:rPr lang="en-US" altLang="en-US" sz="1400"/>
              <a:pPr eaLnBrk="1" hangingPunct="1">
                <a:spcBef>
                  <a:spcPct val="0"/>
                </a:spcBef>
                <a:buFontTx/>
                <a:buNone/>
              </a:pPr>
              <a:t>51</a:t>
            </a:fld>
            <a:endParaRPr lang="en-US" altLang="en-US" sz="1400"/>
          </a:p>
        </p:txBody>
      </p:sp>
      <p:sp>
        <p:nvSpPr>
          <p:cNvPr id="52228" name="Rectangle 3"/>
          <p:cNvSpPr>
            <a:spLocks noChangeArrowheads="1"/>
          </p:cNvSpPr>
          <p:nvPr/>
        </p:nvSpPr>
        <p:spPr bwMode="auto">
          <a:xfrm>
            <a:off x="304800" y="1295400"/>
            <a:ext cx="8686800" cy="606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2400" dirty="0" smtClean="0"/>
          </a:p>
          <a:p>
            <a:pPr eaLnBrk="1" hangingPunct="1">
              <a:spcBef>
                <a:spcPct val="0"/>
              </a:spcBef>
              <a:buFontTx/>
              <a:buNone/>
            </a:pPr>
            <a:r>
              <a:rPr lang="en-US" altLang="en-US" sz="2400" dirty="0"/>
              <a:t> </a:t>
            </a:r>
            <a:r>
              <a:rPr lang="en-US" altLang="en-US" sz="2400" dirty="0" smtClean="0"/>
              <a:t>   </a:t>
            </a:r>
            <a:r>
              <a:rPr lang="en-US" altLang="en-US" dirty="0" smtClean="0"/>
              <a:t>OMB</a:t>
            </a:r>
            <a:r>
              <a:rPr lang="en-US" altLang="en-US" dirty="0"/>
              <a:t>: </a:t>
            </a:r>
            <a:r>
              <a:rPr lang="en-US" altLang="en-US" dirty="0" smtClean="0"/>
              <a:t>“The </a:t>
            </a:r>
            <a:r>
              <a:rPr lang="en-US" altLang="en-US" dirty="0"/>
              <a:t>presentation of results for public investments </a:t>
            </a:r>
            <a:r>
              <a:rPr lang="en-US" altLang="en-US" sz="3600" b="1" dirty="0"/>
              <a:t>that are not justified </a:t>
            </a:r>
            <a:r>
              <a:rPr lang="en-US" altLang="en-US" sz="3600" b="1"/>
              <a:t>on </a:t>
            </a:r>
            <a:r>
              <a:rPr lang="en-US" altLang="en-US" sz="3600" b="1" smtClean="0"/>
              <a:t>cost-saving </a:t>
            </a:r>
            <a:r>
              <a:rPr lang="en-US" altLang="en-US" sz="3600" b="1" dirty="0"/>
              <a:t>grounds </a:t>
            </a:r>
            <a:r>
              <a:rPr lang="en-US" altLang="en-US" dirty="0"/>
              <a:t>should include a supplementary analysis with a 25 percent excess burden. </a:t>
            </a:r>
          </a:p>
          <a:p>
            <a:pPr eaLnBrk="1" hangingPunct="1">
              <a:spcBef>
                <a:spcPct val="0"/>
              </a:spcBef>
              <a:buFontTx/>
              <a:buNone/>
            </a:pPr>
            <a:endParaRPr lang="en-US" altLang="en-US" sz="1200" dirty="0" smtClean="0"/>
          </a:p>
          <a:p>
            <a:pPr eaLnBrk="1" hangingPunct="1">
              <a:spcBef>
                <a:spcPct val="0"/>
              </a:spcBef>
              <a:buFontTx/>
              <a:buNone/>
            </a:pPr>
            <a:r>
              <a:rPr lang="en-US" altLang="en-US" dirty="0"/>
              <a:t> </a:t>
            </a:r>
            <a:r>
              <a:rPr lang="en-US" altLang="en-US" dirty="0" smtClean="0"/>
              <a:t>   Thus</a:t>
            </a:r>
            <a:r>
              <a:rPr lang="en-US" altLang="en-US" dirty="0"/>
              <a:t>, in such analyses, costs in the form of public expenditures should be multiplied by a factor of 1.25 and net present value recomputed.”</a:t>
            </a:r>
          </a:p>
          <a:p>
            <a:pPr eaLnBrk="1" hangingPunct="1">
              <a:spcBef>
                <a:spcPct val="0"/>
              </a:spcBef>
              <a:buFontTx/>
              <a:buNone/>
            </a:pPr>
            <a:endParaRPr lang="en-US" altLang="en-US" sz="2400" dirty="0"/>
          </a:p>
          <a:p>
            <a:pPr eaLnBrk="1" hangingPunct="1">
              <a:spcBef>
                <a:spcPct val="0"/>
              </a:spcBef>
              <a:buFontTx/>
              <a:buNone/>
            </a:pPr>
            <a:r>
              <a:rPr lang="en-US" altLang="en-US" sz="2400" dirty="0"/>
              <a:t>   </a:t>
            </a:r>
          </a:p>
        </p:txBody>
      </p:sp>
    </p:spTree>
    <p:extLst>
      <p:ext uri="{BB962C8B-B14F-4D97-AF65-F5344CB8AC3E}">
        <p14:creationId xmlns:p14="http://schemas.microsoft.com/office/powerpoint/2010/main" val="387292181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0" y="0"/>
            <a:ext cx="9144000" cy="1219200"/>
          </a:xfrm>
        </p:spPr>
        <p:txBody>
          <a:bodyPr/>
          <a:lstStyle/>
          <a:p>
            <a:r>
              <a:rPr lang="en-US" altLang="en-US" dirty="0" smtClean="0"/>
              <a:t>Triangle </a:t>
            </a:r>
            <a:r>
              <a:rPr lang="en-US" altLang="en-US" smtClean="0"/>
              <a:t>Losses III: loss = .25</a:t>
            </a:r>
            <a:endParaRPr lang="en-US" altLang="en-US" dirty="0" smtClean="0"/>
          </a:p>
        </p:txBody>
      </p:sp>
      <p:sp>
        <p:nvSpPr>
          <p:cNvPr id="532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007E2D0E-D033-483E-98B2-F0DB0FF4FD07}" type="slidenum">
              <a:rPr lang="en-US" altLang="en-US" sz="1400"/>
              <a:pPr eaLnBrk="1" hangingPunct="1">
                <a:spcBef>
                  <a:spcPct val="0"/>
                </a:spcBef>
                <a:buFontTx/>
                <a:buNone/>
              </a:pPr>
              <a:t>52</a:t>
            </a:fld>
            <a:endParaRPr lang="en-US" altLang="en-US" sz="1400"/>
          </a:p>
        </p:txBody>
      </p:sp>
      <p:sp>
        <p:nvSpPr>
          <p:cNvPr id="53252" name="Rectangle 3"/>
          <p:cNvSpPr>
            <a:spLocks noChangeArrowheads="1"/>
          </p:cNvSpPr>
          <p:nvPr/>
        </p:nvSpPr>
        <p:spPr bwMode="auto">
          <a:xfrm>
            <a:off x="304800" y="1460500"/>
            <a:ext cx="86106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2000" dirty="0" smtClean="0"/>
          </a:p>
          <a:p>
            <a:pPr eaLnBrk="1" hangingPunct="1">
              <a:spcBef>
                <a:spcPct val="0"/>
              </a:spcBef>
              <a:buFontTx/>
              <a:buNone/>
            </a:pPr>
            <a:r>
              <a:rPr lang="en-US" altLang="en-US" dirty="0"/>
              <a:t> </a:t>
            </a:r>
            <a:r>
              <a:rPr lang="en-US" altLang="en-US" dirty="0" smtClean="0"/>
              <a:t>   If </a:t>
            </a:r>
            <a:r>
              <a:rPr lang="en-US" altLang="en-US" dirty="0"/>
              <a:t>the government had a project that would yield 1.1 million dollars in benefit but it had to use taxes to fund the project, the project would reduce social surplus overall. </a:t>
            </a:r>
          </a:p>
          <a:p>
            <a:pPr eaLnBrk="1" hangingPunct="1">
              <a:spcBef>
                <a:spcPct val="0"/>
              </a:spcBef>
              <a:buFontTx/>
              <a:buNone/>
            </a:pPr>
            <a:endParaRPr lang="en-US" altLang="en-US" dirty="0" smtClean="0"/>
          </a:p>
          <a:p>
            <a:pPr eaLnBrk="1" hangingPunct="1">
              <a:spcBef>
                <a:spcPct val="0"/>
              </a:spcBef>
              <a:buFontTx/>
              <a:buNone/>
            </a:pPr>
            <a:r>
              <a:rPr lang="en-US" altLang="en-US" dirty="0"/>
              <a:t> </a:t>
            </a:r>
            <a:r>
              <a:rPr lang="en-US" altLang="en-US" dirty="0" smtClean="0"/>
              <a:t>   On </a:t>
            </a:r>
            <a:r>
              <a:rPr lang="en-US" altLang="en-US" dirty="0"/>
              <a:t>the other hand, if the government had a project that would yield 1.4 million dollars </a:t>
            </a:r>
            <a:r>
              <a:rPr lang="en-US" altLang="en-US"/>
              <a:t>in </a:t>
            </a:r>
            <a:r>
              <a:rPr lang="en-US" altLang="en-US" smtClean="0"/>
              <a:t>benefits and required taxes, </a:t>
            </a:r>
            <a:r>
              <a:rPr lang="en-US" altLang="en-US" dirty="0"/>
              <a:t>the project would be worthwhile despite the inefficiency of taxes. </a:t>
            </a:r>
          </a:p>
        </p:txBody>
      </p:sp>
    </p:spTree>
    <p:extLst>
      <p:ext uri="{BB962C8B-B14F-4D97-AF65-F5344CB8AC3E}">
        <p14:creationId xmlns:p14="http://schemas.microsoft.com/office/powerpoint/2010/main" val="165907644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0" y="0"/>
            <a:ext cx="9144000" cy="1219200"/>
          </a:xfrm>
        </p:spPr>
        <p:txBody>
          <a:bodyPr/>
          <a:lstStyle/>
          <a:p>
            <a:pPr eaLnBrk="1" hangingPunct="1"/>
            <a:r>
              <a:rPr lang="en-US" altLang="en-US" dirty="0" smtClean="0"/>
              <a:t>Professor </a:t>
            </a:r>
            <a:r>
              <a:rPr lang="en-US" altLang="en-US" dirty="0" err="1" smtClean="0"/>
              <a:t>Mankiw’s</a:t>
            </a:r>
            <a:r>
              <a:rPr lang="en-US" altLang="en-US" dirty="0" smtClean="0"/>
              <a:t> Taxes: Does His Rate Affect His Work</a:t>
            </a:r>
            <a:r>
              <a:rPr lang="en-US" altLang="en-US" dirty="0"/>
              <a:t>?</a:t>
            </a:r>
            <a:endParaRPr lang="en-US" altLang="en-US" dirty="0" smtClean="0"/>
          </a:p>
        </p:txBody>
      </p:sp>
      <p:sp>
        <p:nvSpPr>
          <p:cNvPr id="5427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A1A0EAC9-54E8-4BE7-B78F-46DBF9087925}" type="slidenum">
              <a:rPr lang="en-US" altLang="en-US" sz="1400"/>
              <a:pPr eaLnBrk="1" hangingPunct="1">
                <a:spcBef>
                  <a:spcPct val="0"/>
                </a:spcBef>
                <a:buFontTx/>
                <a:buNone/>
              </a:pPr>
              <a:t>53</a:t>
            </a:fld>
            <a:endParaRPr lang="en-US" altLang="en-US" sz="1400" dirty="0"/>
          </a:p>
        </p:txBody>
      </p:sp>
      <p:sp>
        <p:nvSpPr>
          <p:cNvPr id="54276" name="Rectangle 5"/>
          <p:cNvSpPr>
            <a:spLocks noChangeArrowheads="1"/>
          </p:cNvSpPr>
          <p:nvPr/>
        </p:nvSpPr>
        <p:spPr bwMode="auto">
          <a:xfrm>
            <a:off x="457200" y="1752600"/>
            <a:ext cx="8305800"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800" dirty="0" smtClean="0"/>
              <a:t>    “</a:t>
            </a:r>
            <a:r>
              <a:rPr lang="en-US" altLang="en-US" sz="2800" dirty="0"/>
              <a:t>I can afford to pay more in taxes. My income is not in the same league as superstar actors and hedge fund managers, but I have been very lucky nonetheless. Unlike many other Americans, I don’t have trouble making ends meet. </a:t>
            </a:r>
          </a:p>
          <a:p>
            <a:pPr eaLnBrk="1" hangingPunct="1">
              <a:spcBef>
                <a:spcPct val="0"/>
              </a:spcBef>
              <a:buFontTx/>
              <a:buNone/>
            </a:pPr>
            <a:r>
              <a:rPr lang="en-US" altLang="en-US" sz="2800" dirty="0"/>
              <a:t>… Paying an extra few percent in taxes wouldn’t create a lot of hardship</a:t>
            </a:r>
            <a:r>
              <a:rPr lang="en-US" altLang="en-US" sz="2800" dirty="0" smtClean="0"/>
              <a:t>.”</a:t>
            </a:r>
            <a:endParaRPr lang="en-US" altLang="en-US" sz="2800" dirty="0"/>
          </a:p>
          <a:p>
            <a:pPr eaLnBrk="1" hangingPunct="1">
              <a:spcBef>
                <a:spcPct val="0"/>
              </a:spcBef>
              <a:buFontTx/>
              <a:buNone/>
            </a:pPr>
            <a:endParaRPr lang="en-US" altLang="en-US" sz="2800" dirty="0"/>
          </a:p>
          <a:p>
            <a:pPr eaLnBrk="1" hangingPunct="1">
              <a:spcBef>
                <a:spcPct val="0"/>
              </a:spcBef>
              <a:buFontTx/>
              <a:buNone/>
            </a:pPr>
            <a:r>
              <a:rPr lang="en-US" altLang="en-US" sz="2800" dirty="0" smtClean="0"/>
              <a:t>    His </a:t>
            </a:r>
            <a:r>
              <a:rPr lang="en-US" altLang="en-US" sz="2800" dirty="0"/>
              <a:t>article shows that he may well end up paying a 90% marginal tax rate. </a:t>
            </a:r>
            <a:endParaRPr lang="en-US" altLang="en-US" sz="2800" dirty="0" smtClean="0"/>
          </a:p>
          <a:p>
            <a:pPr eaLnBrk="1" hangingPunct="1">
              <a:spcBef>
                <a:spcPct val="0"/>
              </a:spcBef>
              <a:buFontTx/>
              <a:buNone/>
            </a:pPr>
            <a:r>
              <a:rPr lang="en-US" sz="1200" dirty="0" smtClean="0">
                <a:hlinkClick r:id="rId3"/>
              </a:rPr>
              <a:t>https</a:t>
            </a:r>
            <a:r>
              <a:rPr lang="en-US" sz="1200" dirty="0">
                <a:hlinkClick r:id="rId3"/>
              </a:rPr>
              <a:t>://www.nytimes.com/2010/10/10/business/economy/10view.html</a:t>
            </a:r>
            <a:endParaRPr lang="en-US" altLang="en-US" sz="1200" dirty="0"/>
          </a:p>
        </p:txBody>
      </p:sp>
    </p:spTree>
    <p:extLst>
      <p:ext uri="{BB962C8B-B14F-4D97-AF65-F5344CB8AC3E}">
        <p14:creationId xmlns:p14="http://schemas.microsoft.com/office/powerpoint/2010/main" val="401491089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0" y="0"/>
            <a:ext cx="9144000" cy="1219200"/>
          </a:xfrm>
        </p:spPr>
        <p:txBody>
          <a:bodyPr/>
          <a:lstStyle/>
          <a:p>
            <a:pPr eaLnBrk="1" hangingPunct="1"/>
            <a:r>
              <a:rPr lang="en-US" altLang="en-US" smtClean="0"/>
              <a:t>Mankiw II</a:t>
            </a:r>
            <a:endParaRPr lang="en-US" altLang="en-US" dirty="0" smtClean="0"/>
          </a:p>
        </p:txBody>
      </p:sp>
      <p:sp>
        <p:nvSpPr>
          <p:cNvPr id="5427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A1A0EAC9-54E8-4BE7-B78F-46DBF9087925}" type="slidenum">
              <a:rPr lang="en-US" altLang="en-US" sz="1400"/>
              <a:pPr eaLnBrk="1" hangingPunct="1">
                <a:spcBef>
                  <a:spcPct val="0"/>
                </a:spcBef>
                <a:buFontTx/>
                <a:buNone/>
              </a:pPr>
              <a:t>54</a:t>
            </a:fld>
            <a:endParaRPr lang="en-US" altLang="en-US" sz="1400" dirty="0"/>
          </a:p>
        </p:txBody>
      </p:sp>
      <p:sp>
        <p:nvSpPr>
          <p:cNvPr id="54276" name="Rectangle 5"/>
          <p:cNvSpPr>
            <a:spLocks noChangeArrowheads="1"/>
          </p:cNvSpPr>
          <p:nvPr/>
        </p:nvSpPr>
        <p:spPr bwMode="auto">
          <a:xfrm>
            <a:off x="381000" y="1422666"/>
            <a:ext cx="8305800" cy="5435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endParaRPr lang="en-US" altLang="en-US" sz="2800" dirty="0"/>
          </a:p>
          <a:p>
            <a:r>
              <a:rPr lang="en-US" altLang="en-US" sz="2800" dirty="0" smtClean="0"/>
              <a:t>  I </a:t>
            </a:r>
            <a:r>
              <a:rPr lang="en-US" altLang="en-US" sz="2800" dirty="0"/>
              <a:t>could go so far as to say I am almost completely sated. </a:t>
            </a:r>
            <a:r>
              <a:rPr lang="en-US" altLang="en-US" sz="2800" dirty="0" smtClean="0"/>
              <a:t> [yet]...Taxes </a:t>
            </a:r>
            <a:r>
              <a:rPr lang="en-US" altLang="en-US" sz="2800" dirty="0"/>
              <a:t>influence the decisions I make. I am regularly offered opportunities to earn extra money. It could be by talking to a business group, consulting on a legal case, giving a guest lecture, teaching summer school or writing an article. I turn down most but accept a few</a:t>
            </a:r>
            <a:r>
              <a:rPr lang="en-US" altLang="en-US" sz="2800" dirty="0" smtClean="0"/>
              <a:t>.</a:t>
            </a:r>
            <a:endParaRPr lang="en-US" altLang="en-US" sz="2800" dirty="0"/>
          </a:p>
          <a:p>
            <a:r>
              <a:rPr lang="en-US" altLang="en-US" sz="2800" dirty="0" smtClean="0">
                <a:solidFill>
                  <a:srgbClr val="FF0000"/>
                </a:solidFill>
              </a:rPr>
              <a:t>  Suppose </a:t>
            </a:r>
            <a:r>
              <a:rPr lang="en-US" altLang="en-US" sz="2800" dirty="0">
                <a:solidFill>
                  <a:srgbClr val="FF0000"/>
                </a:solidFill>
              </a:rPr>
              <a:t>that some editor offered me $1,000 to write an article. If there were no taxes of any kind, this $1,000 of income would translate into $1,000 in extra saving. </a:t>
            </a:r>
            <a:r>
              <a:rPr lang="en-US" altLang="en-US" sz="2800" dirty="0" smtClean="0">
                <a:solidFill>
                  <a:srgbClr val="FF0000"/>
                </a:solidFill>
              </a:rPr>
              <a:t> </a:t>
            </a:r>
            <a:endParaRPr lang="en-US" altLang="en-US" sz="2800" dirty="0">
              <a:solidFill>
                <a:srgbClr val="FF0000"/>
              </a:solidFill>
            </a:endParaRPr>
          </a:p>
        </p:txBody>
      </p:sp>
    </p:spTree>
    <p:extLst>
      <p:ext uri="{BB962C8B-B14F-4D97-AF65-F5344CB8AC3E}">
        <p14:creationId xmlns:p14="http://schemas.microsoft.com/office/powerpoint/2010/main" val="15066786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0" y="0"/>
            <a:ext cx="9144000" cy="1219200"/>
          </a:xfrm>
        </p:spPr>
        <p:txBody>
          <a:bodyPr/>
          <a:lstStyle/>
          <a:p>
            <a:pPr eaLnBrk="1" hangingPunct="1"/>
            <a:r>
              <a:rPr lang="en-US" altLang="en-US" smtClean="0"/>
              <a:t> Mankiw III  </a:t>
            </a:r>
            <a:endParaRPr lang="en-US" altLang="en-US" dirty="0" smtClean="0"/>
          </a:p>
        </p:txBody>
      </p:sp>
      <p:sp>
        <p:nvSpPr>
          <p:cNvPr id="5427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A1A0EAC9-54E8-4BE7-B78F-46DBF9087925}" type="slidenum">
              <a:rPr lang="en-US" altLang="en-US" sz="1400"/>
              <a:pPr eaLnBrk="1" hangingPunct="1">
                <a:spcBef>
                  <a:spcPct val="0"/>
                </a:spcBef>
                <a:buFontTx/>
                <a:buNone/>
              </a:pPr>
              <a:t>55</a:t>
            </a:fld>
            <a:endParaRPr lang="en-US" altLang="en-US" sz="1400" dirty="0"/>
          </a:p>
        </p:txBody>
      </p:sp>
      <p:sp>
        <p:nvSpPr>
          <p:cNvPr id="54276" name="Rectangle 5"/>
          <p:cNvSpPr>
            <a:spLocks noChangeArrowheads="1"/>
          </p:cNvSpPr>
          <p:nvPr/>
        </p:nvSpPr>
        <p:spPr bwMode="auto">
          <a:xfrm>
            <a:off x="76200" y="1447800"/>
            <a:ext cx="9220200" cy="4918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US" altLang="en-US" sz="2800" dirty="0" smtClean="0"/>
              <a:t> Suppose </a:t>
            </a:r>
            <a:r>
              <a:rPr lang="en-US" altLang="en-US" sz="2800" dirty="0"/>
              <a:t>that some editor offered me $1,000 to write an article</a:t>
            </a:r>
            <a:r>
              <a:rPr lang="en-US" altLang="en-US" sz="2800" dirty="0" smtClean="0"/>
              <a:t>. ... </a:t>
            </a:r>
          </a:p>
          <a:p>
            <a:pPr>
              <a:buNone/>
            </a:pPr>
            <a:r>
              <a:rPr lang="en-US" altLang="en-US" sz="2800" dirty="0"/>
              <a:t> </a:t>
            </a:r>
            <a:r>
              <a:rPr lang="en-US" altLang="en-US" sz="2800" dirty="0" smtClean="0"/>
              <a:t>   At 8 </a:t>
            </a:r>
            <a:r>
              <a:rPr lang="en-US" altLang="en-US" sz="2800" dirty="0"/>
              <a:t>percent a </a:t>
            </a:r>
            <a:r>
              <a:rPr lang="en-US" altLang="en-US" sz="2800" dirty="0" smtClean="0"/>
              <a:t>year, 30 </a:t>
            </a:r>
            <a:r>
              <a:rPr lang="en-US" altLang="en-US" sz="2800" dirty="0"/>
              <a:t>years from </a:t>
            </a:r>
            <a:r>
              <a:rPr lang="en-US" altLang="en-US" sz="2800" dirty="0" smtClean="0"/>
              <a:t>now  </a:t>
            </a:r>
            <a:r>
              <a:rPr lang="en-US" altLang="en-US" sz="2800" dirty="0"/>
              <a:t>my children would inherit about $</a:t>
            </a:r>
            <a:r>
              <a:rPr lang="en-US" altLang="en-US" sz="2800" dirty="0" smtClean="0"/>
              <a:t>10,000 if there were no taxes.   </a:t>
            </a:r>
            <a:endParaRPr lang="en-US" altLang="en-US" sz="2800" dirty="0"/>
          </a:p>
          <a:p>
            <a:r>
              <a:rPr lang="en-US" altLang="en-US" sz="2800" dirty="0" smtClean="0"/>
              <a:t> BUT: 39.6 </a:t>
            </a:r>
            <a:r>
              <a:rPr lang="en-US" altLang="en-US" sz="2800" dirty="0"/>
              <a:t>percent in federal income taxes </a:t>
            </a:r>
            <a:r>
              <a:rPr lang="en-US" altLang="en-US" sz="2800" dirty="0" smtClean="0"/>
              <a:t>  </a:t>
            </a:r>
          </a:p>
          <a:p>
            <a:r>
              <a:rPr lang="en-US" altLang="en-US" sz="2800" dirty="0" smtClean="0"/>
              <a:t> </a:t>
            </a:r>
            <a:r>
              <a:rPr lang="en-US" altLang="en-US" sz="2800" dirty="0" err="1" smtClean="0"/>
              <a:t>Phaseout</a:t>
            </a:r>
            <a:r>
              <a:rPr lang="en-US" altLang="en-US" sz="2800" dirty="0" smtClean="0"/>
              <a:t> </a:t>
            </a:r>
            <a:r>
              <a:rPr lang="en-US" altLang="en-US" sz="2800" dirty="0"/>
              <a:t>of deductions adds 1.2 </a:t>
            </a:r>
            <a:r>
              <a:rPr lang="en-US" altLang="en-US" sz="2800" dirty="0" smtClean="0"/>
              <a:t>percent </a:t>
            </a:r>
          </a:p>
          <a:p>
            <a:r>
              <a:rPr lang="en-US" altLang="en-US" sz="2800" dirty="0" smtClean="0"/>
              <a:t> Medicare </a:t>
            </a:r>
            <a:r>
              <a:rPr lang="en-US" altLang="en-US" sz="2800" dirty="0"/>
              <a:t>tax, </a:t>
            </a:r>
            <a:r>
              <a:rPr lang="en-US" altLang="en-US" sz="2800" dirty="0" smtClean="0"/>
              <a:t>3.8 </a:t>
            </a:r>
            <a:r>
              <a:rPr lang="en-US" altLang="en-US" sz="2800" dirty="0"/>
              <a:t>percent</a:t>
            </a:r>
            <a:r>
              <a:rPr lang="en-US" altLang="en-US" sz="2800" dirty="0" smtClean="0"/>
              <a:t>, </a:t>
            </a:r>
          </a:p>
          <a:p>
            <a:r>
              <a:rPr lang="en-US" altLang="en-US" sz="2800" dirty="0" smtClean="0"/>
              <a:t> Massachusetts state income tax, 5.3 percent, part </a:t>
            </a:r>
            <a:r>
              <a:rPr lang="en-US" altLang="en-US" sz="2800" dirty="0"/>
              <a:t>of which I get back as a federal deduction</a:t>
            </a:r>
            <a:r>
              <a:rPr lang="en-US" altLang="en-US" sz="2800" dirty="0" smtClean="0"/>
              <a:t>.</a:t>
            </a:r>
          </a:p>
          <a:p>
            <a:r>
              <a:rPr lang="en-US" altLang="en-US" sz="2800" dirty="0" smtClean="0"/>
              <a:t>  </a:t>
            </a:r>
            <a:r>
              <a:rPr lang="en-US" altLang="en-US" sz="2800" dirty="0"/>
              <a:t>$1,000 of pretax income becomes </a:t>
            </a:r>
            <a:r>
              <a:rPr lang="en-US" altLang="en-US" sz="2800" dirty="0" smtClean="0"/>
              <a:t>$</a:t>
            </a:r>
            <a:r>
              <a:rPr lang="en-US" altLang="en-US" sz="2800" dirty="0"/>
              <a:t>523 of saving</a:t>
            </a:r>
            <a:r>
              <a:rPr lang="en-US" altLang="en-US" sz="2800" dirty="0" smtClean="0"/>
              <a:t>.</a:t>
            </a:r>
            <a:endParaRPr lang="en-US" altLang="en-US" sz="2800" dirty="0"/>
          </a:p>
        </p:txBody>
      </p:sp>
    </p:spTree>
    <p:extLst>
      <p:ext uri="{BB962C8B-B14F-4D97-AF65-F5344CB8AC3E}">
        <p14:creationId xmlns:p14="http://schemas.microsoft.com/office/powerpoint/2010/main" val="246912246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0" y="0"/>
            <a:ext cx="9144000" cy="1219200"/>
          </a:xfrm>
        </p:spPr>
        <p:txBody>
          <a:bodyPr/>
          <a:lstStyle/>
          <a:p>
            <a:pPr eaLnBrk="1" hangingPunct="1"/>
            <a:r>
              <a:rPr lang="en-US" altLang="en-US" smtClean="0"/>
              <a:t>Mankiw IV</a:t>
            </a:r>
            <a:endParaRPr lang="en-US" altLang="en-US" dirty="0" smtClean="0"/>
          </a:p>
        </p:txBody>
      </p:sp>
      <p:sp>
        <p:nvSpPr>
          <p:cNvPr id="5427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A1A0EAC9-54E8-4BE7-B78F-46DBF9087925}" type="slidenum">
              <a:rPr lang="en-US" altLang="en-US" sz="1400"/>
              <a:pPr eaLnBrk="1" hangingPunct="1">
                <a:spcBef>
                  <a:spcPct val="0"/>
                </a:spcBef>
                <a:buFontTx/>
                <a:buNone/>
              </a:pPr>
              <a:t>56</a:t>
            </a:fld>
            <a:endParaRPr lang="en-US" altLang="en-US" sz="1400" dirty="0"/>
          </a:p>
        </p:txBody>
      </p:sp>
      <p:sp>
        <p:nvSpPr>
          <p:cNvPr id="54276" name="Rectangle 5"/>
          <p:cNvSpPr>
            <a:spLocks noChangeArrowheads="1"/>
          </p:cNvSpPr>
          <p:nvPr/>
        </p:nvSpPr>
        <p:spPr bwMode="auto">
          <a:xfrm>
            <a:off x="76200" y="914400"/>
            <a:ext cx="8915400" cy="6038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US" altLang="en-US" sz="2800" dirty="0" smtClean="0"/>
              <a:t> </a:t>
            </a:r>
          </a:p>
          <a:p>
            <a:r>
              <a:rPr lang="en-US" altLang="en-US" sz="2800" dirty="0" smtClean="0"/>
              <a:t> The </a:t>
            </a:r>
            <a:r>
              <a:rPr lang="en-US" altLang="en-US" sz="2800" dirty="0"/>
              <a:t>corporation </a:t>
            </a:r>
            <a:r>
              <a:rPr lang="en-US" altLang="en-US" sz="2800" dirty="0" smtClean="0"/>
              <a:t>I invest in pays 35 </a:t>
            </a:r>
            <a:r>
              <a:rPr lang="en-US" altLang="en-US" sz="2800" dirty="0"/>
              <a:t>percent </a:t>
            </a:r>
            <a:r>
              <a:rPr lang="en-US" altLang="en-US" sz="2800" dirty="0" smtClean="0"/>
              <a:t>corporate income tax, leaving a return of  5.2%.  (Note: This was cut in 2017 to 21%)</a:t>
            </a:r>
          </a:p>
          <a:p>
            <a:r>
              <a:rPr lang="en-US" altLang="en-US" sz="2800" dirty="0"/>
              <a:t> </a:t>
            </a:r>
            <a:r>
              <a:rPr lang="en-US" altLang="en-US" sz="2800" dirty="0" smtClean="0"/>
              <a:t>Then </a:t>
            </a:r>
            <a:r>
              <a:rPr lang="en-US" altLang="en-US" sz="2800" dirty="0"/>
              <a:t>I </a:t>
            </a:r>
            <a:r>
              <a:rPr lang="en-US" altLang="en-US" sz="2800" dirty="0" smtClean="0"/>
              <a:t>pay federal </a:t>
            </a:r>
            <a:r>
              <a:rPr lang="en-US" altLang="en-US" sz="2800" dirty="0"/>
              <a:t>and state </a:t>
            </a:r>
            <a:r>
              <a:rPr lang="en-US" altLang="en-US" sz="2800" dirty="0" smtClean="0"/>
              <a:t>income taxes AGAIN, leaving a </a:t>
            </a:r>
            <a:r>
              <a:rPr lang="en-US" altLang="en-US" sz="2800" dirty="0"/>
              <a:t>4 percent </a:t>
            </a:r>
            <a:r>
              <a:rPr lang="en-US" altLang="en-US" sz="2800" dirty="0" smtClean="0"/>
              <a:t>return. The $523  grows </a:t>
            </a:r>
            <a:r>
              <a:rPr lang="en-US" altLang="en-US" sz="2800" dirty="0"/>
              <a:t>to $1,700 after 30 years.</a:t>
            </a:r>
          </a:p>
          <a:p>
            <a:r>
              <a:rPr lang="en-US" altLang="en-US" sz="2800" dirty="0" smtClean="0"/>
              <a:t> When </a:t>
            </a:r>
            <a:r>
              <a:rPr lang="en-US" altLang="en-US" sz="2800" dirty="0"/>
              <a:t>my children </a:t>
            </a:r>
            <a:r>
              <a:rPr lang="en-US" altLang="en-US" sz="2800" dirty="0" smtClean="0"/>
              <a:t>inherit, the </a:t>
            </a:r>
            <a:r>
              <a:rPr lang="en-US" altLang="en-US" sz="2800" dirty="0"/>
              <a:t>estate tax </a:t>
            </a:r>
            <a:r>
              <a:rPr lang="en-US" altLang="en-US" sz="2800" dirty="0" smtClean="0"/>
              <a:t>is, say, 55% (hard to predict). Thus, of the </a:t>
            </a:r>
            <a:r>
              <a:rPr lang="en-US" altLang="en-US" sz="2800" dirty="0"/>
              <a:t>$1,700 </a:t>
            </a:r>
            <a:r>
              <a:rPr lang="en-US" altLang="en-US" sz="2800" dirty="0" smtClean="0"/>
              <a:t>I leave when I die, my </a:t>
            </a:r>
            <a:r>
              <a:rPr lang="en-US" altLang="en-US" sz="2800" dirty="0"/>
              <a:t>kids will </a:t>
            </a:r>
            <a:r>
              <a:rPr lang="en-US" altLang="en-US" sz="2800" dirty="0" smtClean="0"/>
              <a:t>get about $1,000.  </a:t>
            </a:r>
          </a:p>
          <a:p>
            <a:r>
              <a:rPr lang="en-US" altLang="en-US" sz="2800" dirty="0" smtClean="0"/>
              <a:t> That $1,000 is about the same as if I earned $100 today </a:t>
            </a:r>
            <a:r>
              <a:rPr lang="en-US" altLang="en-US" sz="2800" dirty="0" err="1" smtClean="0"/>
              <a:t>taxfree</a:t>
            </a:r>
            <a:r>
              <a:rPr lang="en-US" altLang="en-US" sz="2800" dirty="0" smtClean="0"/>
              <a:t> and it grew at 8% per year till my kid inherited it. So that’s like a 90% tax rate.   </a:t>
            </a:r>
            <a:endParaRPr lang="en-US" altLang="en-US" sz="2800" dirty="0"/>
          </a:p>
        </p:txBody>
      </p:sp>
    </p:spTree>
    <p:extLst>
      <p:ext uri="{BB962C8B-B14F-4D97-AF65-F5344CB8AC3E}">
        <p14:creationId xmlns:p14="http://schemas.microsoft.com/office/powerpoint/2010/main" val="214432760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0" y="0"/>
            <a:ext cx="9144000" cy="1219200"/>
          </a:xfrm>
        </p:spPr>
        <p:txBody>
          <a:bodyPr/>
          <a:lstStyle/>
          <a:p>
            <a:pPr eaLnBrk="1" hangingPunct="1"/>
            <a:r>
              <a:rPr lang="en-US" altLang="en-US" dirty="0" smtClean="0"/>
              <a:t>Ramsey Taxation</a:t>
            </a:r>
          </a:p>
        </p:txBody>
      </p:sp>
      <p:sp>
        <p:nvSpPr>
          <p:cNvPr id="552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1FFF3A1-8586-4271-9C4C-4FCC349B9EFC}" type="slidenum">
              <a:rPr lang="en-US" altLang="en-US" sz="1400"/>
              <a:pPr eaLnBrk="1" hangingPunct="1">
                <a:spcBef>
                  <a:spcPct val="0"/>
                </a:spcBef>
                <a:buFontTx/>
                <a:buNone/>
              </a:pPr>
              <a:t>57</a:t>
            </a:fld>
            <a:endParaRPr lang="en-US" altLang="en-US" sz="1400"/>
          </a:p>
        </p:txBody>
      </p:sp>
      <p:sp>
        <p:nvSpPr>
          <p:cNvPr id="55300" name="TextBox 3"/>
          <p:cNvSpPr txBox="1">
            <a:spLocks noChangeArrowheads="1"/>
          </p:cNvSpPr>
          <p:nvPr/>
        </p:nvSpPr>
        <p:spPr bwMode="auto">
          <a:xfrm>
            <a:off x="304800" y="1524000"/>
            <a:ext cx="86106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dirty="0" smtClean="0"/>
              <a:t>When supply and demand are </a:t>
            </a:r>
            <a:r>
              <a:rPr lang="en-US" altLang="en-US" dirty="0"/>
              <a:t>less elastic, a tax doesn’t create so much deadweight loss. </a:t>
            </a:r>
          </a:p>
          <a:p>
            <a:pPr eaLnBrk="1" hangingPunct="1">
              <a:spcBef>
                <a:spcPct val="0"/>
              </a:spcBef>
              <a:buFontTx/>
              <a:buNone/>
            </a:pPr>
            <a:endParaRPr lang="en-US" altLang="en-US" dirty="0"/>
          </a:p>
          <a:p>
            <a:pPr eaLnBrk="1" hangingPunct="1">
              <a:spcBef>
                <a:spcPct val="0"/>
              </a:spcBef>
              <a:buFontTx/>
              <a:buNone/>
            </a:pPr>
            <a:r>
              <a:rPr lang="en-US" altLang="en-US" dirty="0"/>
              <a:t>In the extreme, when either supply or demand is completely inelastic, the tax creates no loss at all. </a:t>
            </a:r>
            <a:r>
              <a:rPr lang="en-US" altLang="en-US" dirty="0" smtClean="0"/>
              <a:t>There’s no quantity change, no triangle.</a:t>
            </a:r>
            <a:endParaRPr lang="en-US" altLang="en-US" dirty="0"/>
          </a:p>
          <a:p>
            <a:pPr eaLnBrk="1" hangingPunct="1">
              <a:spcBef>
                <a:spcPct val="0"/>
              </a:spcBef>
              <a:buFontTx/>
              <a:buNone/>
            </a:pPr>
            <a:endParaRPr lang="en-US" altLang="en-US" dirty="0"/>
          </a:p>
          <a:p>
            <a:pPr eaLnBrk="1" hangingPunct="1">
              <a:spcBef>
                <a:spcPct val="0"/>
              </a:spcBef>
              <a:buFontTx/>
              <a:buNone/>
            </a:pPr>
            <a:r>
              <a:rPr lang="en-US" altLang="en-US" dirty="0"/>
              <a:t>That was the idea for Henry George’s </a:t>
            </a:r>
            <a:r>
              <a:rPr lang="en-US" altLang="en-US" dirty="0" smtClean="0"/>
              <a:t>“</a:t>
            </a:r>
            <a:r>
              <a:rPr lang="en-US" altLang="en-US" dirty="0"/>
              <a:t>Single Tax</a:t>
            </a:r>
            <a:r>
              <a:rPr lang="en-US" altLang="en-US" dirty="0" smtClean="0"/>
              <a:t>” in 1879</a:t>
            </a:r>
            <a:r>
              <a:rPr lang="en-US" altLang="en-US" dirty="0"/>
              <a:t>. He ran for mayor of New York City and came in second (TR was third). </a:t>
            </a:r>
          </a:p>
        </p:txBody>
      </p:sp>
    </p:spTree>
    <p:extLst>
      <p:ext uri="{BB962C8B-B14F-4D97-AF65-F5344CB8AC3E}">
        <p14:creationId xmlns:p14="http://schemas.microsoft.com/office/powerpoint/2010/main" val="77546867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0" y="-7962"/>
            <a:ext cx="9144000" cy="1227161"/>
          </a:xfrm>
        </p:spPr>
        <p:txBody>
          <a:bodyPr/>
          <a:lstStyle/>
          <a:p>
            <a:pPr eaLnBrk="1" hangingPunct="1"/>
            <a:r>
              <a:rPr lang="en-US" altLang="en-US" dirty="0" smtClean="0"/>
              <a:t>Income Tax vs. Sales Tax vs. VAT</a:t>
            </a:r>
          </a:p>
        </p:txBody>
      </p:sp>
      <p:sp>
        <p:nvSpPr>
          <p:cNvPr id="563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8CA49608-060B-4B6D-9C81-8AE6B04186FA}" type="slidenum">
              <a:rPr lang="en-US" altLang="en-US" sz="1400"/>
              <a:pPr eaLnBrk="1" hangingPunct="1">
                <a:spcBef>
                  <a:spcPct val="0"/>
                </a:spcBef>
                <a:buFontTx/>
                <a:buNone/>
              </a:pPr>
              <a:t>58</a:t>
            </a:fld>
            <a:endParaRPr lang="en-US" altLang="en-US" sz="1400"/>
          </a:p>
        </p:txBody>
      </p:sp>
      <p:sp>
        <p:nvSpPr>
          <p:cNvPr id="56324" name="TextBox 4"/>
          <p:cNvSpPr txBox="1">
            <a:spLocks noChangeArrowheads="1"/>
          </p:cNvSpPr>
          <p:nvPr/>
        </p:nvSpPr>
        <p:spPr bwMode="auto">
          <a:xfrm>
            <a:off x="304800" y="1825109"/>
            <a:ext cx="861060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3000" b="1" dirty="0"/>
              <a:t>Income Tax</a:t>
            </a:r>
            <a:r>
              <a:rPr lang="en-US" altLang="en-US" sz="3000" b="1" dirty="0" smtClean="0"/>
              <a:t>:</a:t>
            </a:r>
            <a:r>
              <a:rPr lang="en-US" altLang="en-US" sz="3000" dirty="0" smtClean="0"/>
              <a:t> </a:t>
            </a:r>
            <a:r>
              <a:rPr lang="en-US" altLang="en-US" sz="3000" dirty="0"/>
              <a:t>A tax on earnings, </a:t>
            </a:r>
            <a:r>
              <a:rPr lang="en-US" altLang="en-US" sz="3000" dirty="0" smtClean="0"/>
              <a:t>from </a:t>
            </a:r>
            <a:r>
              <a:rPr lang="en-US" altLang="en-US" sz="3000" dirty="0"/>
              <a:t>land, labor or capital. </a:t>
            </a:r>
          </a:p>
          <a:p>
            <a:pPr eaLnBrk="1" hangingPunct="1">
              <a:spcBef>
                <a:spcPct val="0"/>
              </a:spcBef>
              <a:buFontTx/>
              <a:buNone/>
            </a:pPr>
            <a:endParaRPr lang="en-US" altLang="en-US" sz="3000" b="1" dirty="0"/>
          </a:p>
          <a:p>
            <a:pPr eaLnBrk="1" hangingPunct="1">
              <a:spcBef>
                <a:spcPct val="0"/>
              </a:spcBef>
              <a:buFontTx/>
              <a:buNone/>
            </a:pPr>
            <a:r>
              <a:rPr lang="en-US" altLang="en-US" sz="3000" b="1" dirty="0"/>
              <a:t>Sales Tax: </a:t>
            </a:r>
            <a:r>
              <a:rPr lang="en-US" altLang="en-US" sz="3000" dirty="0"/>
              <a:t>A </a:t>
            </a:r>
            <a:r>
              <a:rPr lang="en-US" altLang="en-US" sz="3000" dirty="0" smtClean="0"/>
              <a:t>percentage </a:t>
            </a:r>
            <a:r>
              <a:rPr lang="en-US" altLang="en-US" sz="3000" dirty="0"/>
              <a:t>or per-unit tax </a:t>
            </a:r>
            <a:r>
              <a:rPr lang="en-US" altLang="en-US" sz="3000" dirty="0" smtClean="0"/>
              <a:t>on transactions</a:t>
            </a:r>
            <a:r>
              <a:rPr lang="en-US" altLang="en-US" sz="3000" dirty="0"/>
              <a:t>, usually just on </a:t>
            </a:r>
            <a:r>
              <a:rPr lang="en-US" altLang="en-US" sz="3000" dirty="0" smtClean="0"/>
              <a:t>sales </a:t>
            </a:r>
            <a:r>
              <a:rPr lang="en-US" altLang="en-US" sz="3000" dirty="0"/>
              <a:t>to the final consumer and not from one business to another. </a:t>
            </a:r>
          </a:p>
          <a:p>
            <a:pPr eaLnBrk="1" hangingPunct="1">
              <a:spcBef>
                <a:spcPct val="0"/>
              </a:spcBef>
              <a:buFontTx/>
              <a:buNone/>
            </a:pPr>
            <a:endParaRPr lang="en-US" altLang="en-US" sz="3000" dirty="0"/>
          </a:p>
          <a:p>
            <a:pPr eaLnBrk="1" hangingPunct="1">
              <a:spcBef>
                <a:spcPct val="0"/>
              </a:spcBef>
              <a:buFontTx/>
              <a:buNone/>
            </a:pPr>
            <a:r>
              <a:rPr lang="en-US" altLang="en-US" sz="3000" b="1" dirty="0"/>
              <a:t>Value-Added Tax:</a:t>
            </a:r>
            <a:r>
              <a:rPr lang="en-US" altLang="en-US" sz="3000" dirty="0"/>
              <a:t> </a:t>
            </a:r>
            <a:r>
              <a:rPr lang="en-US" altLang="en-US" sz="3000" dirty="0" smtClean="0"/>
              <a:t>A </a:t>
            </a:r>
            <a:r>
              <a:rPr lang="en-US" altLang="en-US" sz="3000" dirty="0"/>
              <a:t>percentage tax on the value added between one </a:t>
            </a:r>
            <a:r>
              <a:rPr lang="en-US" altLang="en-US" sz="3000" dirty="0" smtClean="0"/>
              <a:t>sale </a:t>
            </a:r>
            <a:r>
              <a:rPr lang="en-US" altLang="en-US" sz="3000" dirty="0"/>
              <a:t>of a good and the next. </a:t>
            </a:r>
          </a:p>
          <a:p>
            <a:pPr eaLnBrk="1" hangingPunct="1">
              <a:spcBef>
                <a:spcPct val="0"/>
              </a:spcBef>
              <a:buFontTx/>
              <a:buNone/>
            </a:pPr>
            <a:r>
              <a:rPr lang="en-US" altLang="en-US" sz="2800" dirty="0"/>
              <a:t>     </a:t>
            </a:r>
          </a:p>
          <a:p>
            <a:pPr eaLnBrk="1" hangingPunct="1">
              <a:spcBef>
                <a:spcPct val="0"/>
              </a:spcBef>
              <a:buFontTx/>
              <a:buNone/>
            </a:pPr>
            <a:r>
              <a:rPr lang="en-US" altLang="en-US" sz="2800" dirty="0"/>
              <a:t>      </a:t>
            </a:r>
          </a:p>
        </p:txBody>
      </p:sp>
    </p:spTree>
    <p:extLst>
      <p:ext uri="{BB962C8B-B14F-4D97-AF65-F5344CB8AC3E}">
        <p14:creationId xmlns:p14="http://schemas.microsoft.com/office/powerpoint/2010/main" val="405147864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0" y="-2276"/>
            <a:ext cx="9144000" cy="1221475"/>
          </a:xfrm>
        </p:spPr>
        <p:txBody>
          <a:bodyPr/>
          <a:lstStyle/>
          <a:p>
            <a:pPr eaLnBrk="1" hangingPunct="1"/>
            <a:r>
              <a:rPr lang="en-US" altLang="en-US" dirty="0" smtClean="0"/>
              <a:t>VAT Example</a:t>
            </a:r>
          </a:p>
        </p:txBody>
      </p:sp>
      <p:sp>
        <p:nvSpPr>
          <p:cNvPr id="573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1B8CB95B-7CA2-47C2-B09F-2B6F1D452C5B}" type="slidenum">
              <a:rPr lang="en-US" altLang="en-US" sz="1400"/>
              <a:pPr eaLnBrk="1" hangingPunct="1">
                <a:spcBef>
                  <a:spcPct val="0"/>
                </a:spcBef>
                <a:buFontTx/>
                <a:buNone/>
              </a:pPr>
              <a:t>59</a:t>
            </a:fld>
            <a:endParaRPr lang="en-US" altLang="en-US" sz="1400"/>
          </a:p>
        </p:txBody>
      </p:sp>
      <p:sp>
        <p:nvSpPr>
          <p:cNvPr id="57348" name="TextBox 4"/>
          <p:cNvSpPr txBox="1">
            <a:spLocks noChangeArrowheads="1"/>
          </p:cNvSpPr>
          <p:nvPr/>
        </p:nvSpPr>
        <p:spPr bwMode="auto">
          <a:xfrm>
            <a:off x="228600" y="797778"/>
            <a:ext cx="8763000" cy="615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800" dirty="0"/>
              <a:t> </a:t>
            </a:r>
          </a:p>
          <a:p>
            <a:pPr eaLnBrk="1" hangingPunct="1">
              <a:spcBef>
                <a:spcPct val="0"/>
              </a:spcBef>
              <a:buFontTx/>
              <a:buNone/>
            </a:pPr>
            <a:endParaRPr lang="en-US" altLang="en-US" sz="2800" dirty="0"/>
          </a:p>
          <a:p>
            <a:pPr eaLnBrk="1" hangingPunct="1">
              <a:spcBef>
                <a:spcPct val="0"/>
              </a:spcBef>
              <a:buFontTx/>
              <a:buNone/>
            </a:pPr>
            <a:r>
              <a:rPr lang="en-US" altLang="en-US" sz="2600" b="1" dirty="0" smtClean="0"/>
              <a:t>    Value-Added </a:t>
            </a:r>
            <a:r>
              <a:rPr lang="en-US" altLang="en-US" sz="2600" b="1" dirty="0"/>
              <a:t>Tax: </a:t>
            </a:r>
            <a:r>
              <a:rPr lang="en-US" altLang="en-US" sz="2600" dirty="0"/>
              <a:t>a percentage tax on the value added between one sale of a good and the next. </a:t>
            </a:r>
          </a:p>
          <a:p>
            <a:pPr eaLnBrk="1" hangingPunct="1">
              <a:spcBef>
                <a:spcPct val="0"/>
              </a:spcBef>
              <a:buFontTx/>
              <a:buNone/>
            </a:pPr>
            <a:endParaRPr lang="en-US" altLang="en-US" sz="1200" dirty="0"/>
          </a:p>
          <a:p>
            <a:pPr eaLnBrk="1" hangingPunct="1">
              <a:spcBef>
                <a:spcPct val="0"/>
              </a:spcBef>
              <a:buFontTx/>
              <a:buNone/>
            </a:pPr>
            <a:r>
              <a:rPr lang="en-US" altLang="en-US" sz="2600" smtClean="0"/>
              <a:t>    Supplier sells Retailer </a:t>
            </a:r>
            <a:r>
              <a:rPr lang="en-US" altLang="en-US" sz="2600" dirty="0"/>
              <a:t>wood for $100.00. The VAT is 10%, </a:t>
            </a:r>
            <a:r>
              <a:rPr lang="en-US" altLang="en-US" sz="2600"/>
              <a:t>so </a:t>
            </a:r>
            <a:r>
              <a:rPr lang="en-US" altLang="en-US" sz="2600" smtClean="0"/>
              <a:t>Supplier must </a:t>
            </a:r>
            <a:r>
              <a:rPr lang="en-US" altLang="en-US" sz="2600" dirty="0"/>
              <a:t>pay $10 to the government. </a:t>
            </a:r>
            <a:endParaRPr lang="en-US" altLang="en-US" sz="2600" dirty="0" smtClean="0"/>
          </a:p>
          <a:p>
            <a:pPr eaLnBrk="1" hangingPunct="1">
              <a:spcBef>
                <a:spcPct val="0"/>
              </a:spcBef>
              <a:buFontTx/>
              <a:buNone/>
            </a:pPr>
            <a:endParaRPr lang="en-US" altLang="en-US" sz="1200" dirty="0"/>
          </a:p>
          <a:p>
            <a:pPr eaLnBrk="1" hangingPunct="1">
              <a:spcBef>
                <a:spcPct val="0"/>
              </a:spcBef>
              <a:buFontTx/>
              <a:buNone/>
            </a:pPr>
            <a:r>
              <a:rPr lang="en-US" altLang="en-US" sz="2800" dirty="0" smtClean="0"/>
              <a:t>    </a:t>
            </a:r>
            <a:r>
              <a:rPr lang="en-US" altLang="en-US" sz="2600" dirty="0" smtClean="0"/>
              <a:t>Then </a:t>
            </a:r>
            <a:r>
              <a:rPr lang="en-US" altLang="en-US" sz="2600" dirty="0"/>
              <a:t>Retailer carves the wood and sells the carving to Consumer for $400</a:t>
            </a:r>
            <a:r>
              <a:rPr lang="en-US" altLang="en-US" sz="2600"/>
              <a:t>. </a:t>
            </a:r>
            <a:r>
              <a:rPr lang="en-US" altLang="en-US" sz="2600" b="1"/>
              <a:t>Retailer’s “value-added” is $300. </a:t>
            </a:r>
            <a:endParaRPr lang="en-US" altLang="en-US" sz="2600" b="1" smtClean="0"/>
          </a:p>
          <a:p>
            <a:pPr eaLnBrk="1" hangingPunct="1">
              <a:spcBef>
                <a:spcPct val="0"/>
              </a:spcBef>
              <a:buFontTx/>
              <a:buNone/>
            </a:pPr>
            <a:endParaRPr lang="en-US" altLang="en-US" sz="2600" b="1"/>
          </a:p>
          <a:p>
            <a:pPr eaLnBrk="1" hangingPunct="1">
              <a:spcBef>
                <a:spcPct val="0"/>
              </a:spcBef>
              <a:buFontTx/>
              <a:buNone/>
            </a:pPr>
            <a:r>
              <a:rPr lang="en-US" altLang="en-US" sz="2600" smtClean="0"/>
              <a:t> </a:t>
            </a:r>
            <a:r>
              <a:rPr lang="en-US" altLang="en-US" sz="2600" dirty="0"/>
              <a:t>The VAT is 10%. Retailer would pay $40 to the government, except Retailer also attaches to his tax form a copy of  his receipt from Supplier for $100 (which shows that Supplier paid $10 already), </a:t>
            </a:r>
            <a:r>
              <a:rPr lang="en-US" altLang="en-US" sz="2600"/>
              <a:t>so </a:t>
            </a:r>
            <a:r>
              <a:rPr lang="en-US" altLang="en-US" sz="2600" smtClean="0"/>
              <a:t>after this deduction, Retailer’s </a:t>
            </a:r>
            <a:r>
              <a:rPr lang="en-US" altLang="en-US" sz="2600" dirty="0"/>
              <a:t>VAT bill is $30</a:t>
            </a:r>
            <a:r>
              <a:rPr lang="en-US" altLang="en-US" sz="2600"/>
              <a:t>.  </a:t>
            </a:r>
            <a:endParaRPr lang="en-US" altLang="en-US" sz="2600" b="1" dirty="0"/>
          </a:p>
        </p:txBody>
      </p:sp>
    </p:spTree>
    <p:extLst>
      <p:ext uri="{BB962C8B-B14F-4D97-AF65-F5344CB8AC3E}">
        <p14:creationId xmlns:p14="http://schemas.microsoft.com/office/powerpoint/2010/main" val="4018905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ctrTitle"/>
          </p:nvPr>
        </p:nvSpPr>
        <p:spPr>
          <a:xfrm>
            <a:off x="685800" y="0"/>
            <a:ext cx="7772400" cy="1470025"/>
          </a:xfrm>
        </p:spPr>
        <p:txBody>
          <a:bodyPr/>
          <a:lstStyle/>
          <a:p>
            <a:pPr>
              <a:defRPr/>
            </a:pPr>
            <a:r>
              <a:rPr lang="en-US" dirty="0" smtClean="0"/>
              <a:t>Don’t Trust Philosophers? </a:t>
            </a:r>
          </a:p>
        </p:txBody>
      </p:sp>
      <p:sp>
        <p:nvSpPr>
          <p:cNvPr id="19459" name="Subtitle 2"/>
          <p:cNvSpPr>
            <a:spLocks noGrp="1"/>
          </p:cNvSpPr>
          <p:nvPr>
            <p:ph type="subTitle" idx="1"/>
          </p:nvPr>
        </p:nvSpPr>
        <p:spPr>
          <a:xfrm>
            <a:off x="1143000" y="1371600"/>
            <a:ext cx="8001000" cy="1752600"/>
          </a:xfrm>
        </p:spPr>
        <p:txBody>
          <a:bodyPr/>
          <a:lstStyle/>
          <a:p>
            <a:pPr algn="l"/>
            <a:r>
              <a:rPr lang="en-US" altLang="en-US" sz="2800" dirty="0" smtClean="0"/>
              <a:t>“For such reasons, it is a common trait of the disorderly state that its learned men adore the ways of the early kings</a:t>
            </a:r>
          </a:p>
          <a:p>
            <a:pPr algn="l"/>
            <a:r>
              <a:rPr lang="en-US" altLang="en-US" sz="2800" dirty="0" smtClean="0"/>
              <a:t> </a:t>
            </a:r>
            <a:r>
              <a:rPr lang="en-US" altLang="en-US" sz="2800" dirty="0" smtClean="0">
                <a:solidFill>
                  <a:srgbClr val="FF0000"/>
                </a:solidFill>
              </a:rPr>
              <a:t>by pretending to benevolence and righteousness and adorn their manners and clothes and gild their eloquent speeches</a:t>
            </a:r>
          </a:p>
          <a:p>
            <a:pPr algn="l"/>
            <a:r>
              <a:rPr lang="en-US" altLang="en-US" sz="2800" dirty="0" smtClean="0"/>
              <a:t> </a:t>
            </a:r>
            <a:r>
              <a:rPr lang="en-US" altLang="en-US" sz="2800" dirty="0" smtClean="0">
                <a:solidFill>
                  <a:srgbClr val="00B050"/>
                </a:solidFill>
              </a:rPr>
              <a:t>so as to cast doubts on the law of the present age and thereby beguile the mind of the </a:t>
            </a:r>
            <a:r>
              <a:rPr lang="en-US" altLang="en-US" sz="2800" dirty="0" smtClean="0">
                <a:solidFill>
                  <a:srgbClr val="00B050"/>
                </a:solidFill>
                <a:hlinkClick r:id="rId3"/>
              </a:rPr>
              <a:t>lord of men</a:t>
            </a:r>
            <a:r>
              <a:rPr lang="en-US" altLang="en-US" sz="2800" dirty="0" smtClean="0">
                <a:solidFill>
                  <a:srgbClr val="00B050"/>
                </a:solidFill>
              </a:rPr>
              <a:t>…”</a:t>
            </a:r>
          </a:p>
        </p:txBody>
      </p:sp>
      <p:sp>
        <p:nvSpPr>
          <p:cNvPr id="19460" name="Slide Number Placeholder 3"/>
          <p:cNvSpPr>
            <a:spLocks noGrp="1"/>
          </p:cNvSpPr>
          <p:nvPr>
            <p:ph type="sldNum" sz="quarter" idx="12"/>
          </p:nvPr>
        </p:nvSpPr>
        <p:spPr>
          <a:xfrm>
            <a:off x="7391400" y="5791200"/>
            <a:ext cx="1752600" cy="1539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r>
              <a:rPr lang="en-US" altLang="en-US" sz="1600" b="1"/>
              <a:t> </a:t>
            </a:r>
          </a:p>
          <a:p>
            <a:pPr algn="l" eaLnBrk="1" hangingPunct="1"/>
            <a:fld id="{CE41AD1F-3BFB-42FF-8DF5-C1C9878A06E0}" type="slidenum">
              <a:rPr lang="en-US" altLang="en-US" sz="1600"/>
              <a:pPr algn="l" eaLnBrk="1" hangingPunct="1"/>
              <a:t>6</a:t>
            </a:fld>
            <a:endParaRPr lang="en-US" altLang="en-US" sz="1600"/>
          </a:p>
        </p:txBody>
      </p:sp>
      <p:sp>
        <p:nvSpPr>
          <p:cNvPr id="19461" name="Rectangle 6"/>
          <p:cNvSpPr>
            <a:spLocks noChangeArrowheads="1"/>
          </p:cNvSpPr>
          <p:nvPr/>
        </p:nvSpPr>
        <p:spPr bwMode="auto">
          <a:xfrm>
            <a:off x="1371600" y="5867400"/>
            <a:ext cx="4572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b="1" dirty="0"/>
              <a:t>Han </a:t>
            </a:r>
            <a:r>
              <a:rPr lang="en-US" altLang="en-US" b="1" dirty="0" err="1"/>
              <a:t>Fei</a:t>
            </a:r>
            <a:r>
              <a:rPr lang="en-US" altLang="en-US" b="1" dirty="0" smtClean="0"/>
              <a:t>,  The Five Vermin </a:t>
            </a:r>
            <a:r>
              <a:rPr lang="en-US" altLang="en-US" sz="1200" b="1" dirty="0"/>
              <a:t>(scholars, speechmakers, swordsmen, merchants, artisans)</a:t>
            </a:r>
          </a:p>
          <a:p>
            <a:pPr eaLnBrk="1" hangingPunct="1"/>
            <a:r>
              <a:rPr lang="en-US" altLang="en-US" b="1" dirty="0" smtClean="0"/>
              <a:t> </a:t>
            </a:r>
            <a:endParaRPr lang="en-US" altLang="en-US" b="1"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0" y="0"/>
            <a:ext cx="9144000" cy="1219200"/>
          </a:xfrm>
        </p:spPr>
        <p:txBody>
          <a:bodyPr/>
          <a:lstStyle/>
          <a:p>
            <a:pPr eaLnBrk="1" hangingPunct="1"/>
            <a:r>
              <a:rPr lang="en-US" altLang="en-US" dirty="0" smtClean="0"/>
              <a:t/>
            </a:r>
            <a:br>
              <a:rPr lang="en-US" altLang="en-US" dirty="0" smtClean="0"/>
            </a:br>
            <a:r>
              <a:rPr lang="en-US" altLang="en-US" dirty="0" smtClean="0"/>
              <a:t> The Essentials of Taxes</a:t>
            </a:r>
            <a:br>
              <a:rPr lang="en-US" altLang="en-US" dirty="0" smtClean="0"/>
            </a:br>
            <a:endParaRPr lang="en-US" altLang="en-US" dirty="0" smtClean="0"/>
          </a:p>
        </p:txBody>
      </p:sp>
      <p:sp>
        <p:nvSpPr>
          <p:cNvPr id="5837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138D505-9F05-4CD3-8B18-CD574B73637D}" type="slidenum">
              <a:rPr lang="en-US" altLang="en-US" sz="1400"/>
              <a:pPr eaLnBrk="1" hangingPunct="1">
                <a:spcBef>
                  <a:spcPct val="0"/>
                </a:spcBef>
                <a:buFontTx/>
                <a:buNone/>
              </a:pPr>
              <a:t>60</a:t>
            </a:fld>
            <a:endParaRPr lang="en-US" altLang="en-US" sz="1400"/>
          </a:p>
        </p:txBody>
      </p:sp>
      <p:sp>
        <p:nvSpPr>
          <p:cNvPr id="58372" name="Rectangle 3"/>
          <p:cNvSpPr>
            <a:spLocks noChangeArrowheads="1"/>
          </p:cNvSpPr>
          <p:nvPr/>
        </p:nvSpPr>
        <p:spPr bwMode="auto">
          <a:xfrm>
            <a:off x="457200" y="1600200"/>
            <a:ext cx="86106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dirty="0" smtClean="0"/>
          </a:p>
          <a:p>
            <a:pPr eaLnBrk="1" hangingPunct="1">
              <a:spcBef>
                <a:spcPct val="0"/>
              </a:spcBef>
              <a:buFontTx/>
              <a:buNone/>
            </a:pPr>
            <a:r>
              <a:rPr lang="en-US" altLang="en-US" dirty="0"/>
              <a:t> </a:t>
            </a:r>
            <a:r>
              <a:rPr lang="en-US" altLang="en-US" dirty="0" smtClean="0"/>
              <a:t>   1</a:t>
            </a:r>
            <a:r>
              <a:rPr lang="en-US" altLang="en-US" dirty="0"/>
              <a:t>. Taxes create inefficiency.</a:t>
            </a:r>
          </a:p>
          <a:p>
            <a:pPr eaLnBrk="1" hangingPunct="1">
              <a:spcBef>
                <a:spcPct val="0"/>
              </a:spcBef>
              <a:buFontTx/>
              <a:buNone/>
            </a:pPr>
            <a:endParaRPr lang="en-US" altLang="en-US" sz="3600" dirty="0"/>
          </a:p>
          <a:p>
            <a:pPr eaLnBrk="1" hangingPunct="1">
              <a:spcBef>
                <a:spcPct val="0"/>
              </a:spcBef>
              <a:buFontTx/>
              <a:buNone/>
            </a:pPr>
            <a:r>
              <a:rPr lang="en-US" altLang="en-US" dirty="0" smtClean="0"/>
              <a:t>    2</a:t>
            </a:r>
            <a:r>
              <a:rPr lang="en-US" altLang="en-US" dirty="0"/>
              <a:t>. The burden of a tax is shared between producers and consumers, even if it is the producers who have to give the tax money to the government.</a:t>
            </a:r>
          </a:p>
        </p:txBody>
      </p:sp>
    </p:spTree>
    <p:extLst>
      <p:ext uri="{BB962C8B-B14F-4D97-AF65-F5344CB8AC3E}">
        <p14:creationId xmlns:p14="http://schemas.microsoft.com/office/powerpoint/2010/main" val="790921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ctrTitle"/>
          </p:nvPr>
        </p:nvSpPr>
        <p:spPr>
          <a:xfrm>
            <a:off x="685800" y="12700"/>
            <a:ext cx="7772400" cy="1470025"/>
          </a:xfrm>
        </p:spPr>
        <p:txBody>
          <a:bodyPr/>
          <a:lstStyle/>
          <a:p>
            <a:pPr>
              <a:defRPr/>
            </a:pPr>
            <a:r>
              <a:rPr lang="en-US" smtClean="0"/>
              <a:t>Independence?</a:t>
            </a:r>
          </a:p>
        </p:txBody>
      </p:sp>
      <p:sp>
        <p:nvSpPr>
          <p:cNvPr id="31747" name="Subtitle 2"/>
          <p:cNvSpPr>
            <a:spLocks noGrp="1"/>
          </p:cNvSpPr>
          <p:nvPr>
            <p:ph type="subTitle" idx="1"/>
          </p:nvPr>
        </p:nvSpPr>
        <p:spPr>
          <a:xfrm>
            <a:off x="304800" y="1676400"/>
            <a:ext cx="8610600" cy="1752600"/>
          </a:xfrm>
        </p:spPr>
        <p:txBody>
          <a:bodyPr/>
          <a:lstStyle/>
          <a:p>
            <a:pPr algn="l" eaLnBrk="1" hangingPunct="1"/>
            <a:r>
              <a:rPr lang="en-US" altLang="en-US" dirty="0" smtClean="0"/>
              <a:t>	If government officials are completely insulated from </a:t>
            </a:r>
            <a:r>
              <a:rPr lang="en-US" altLang="en-US" dirty="0" err="1" smtClean="0"/>
              <a:t>rentseeking</a:t>
            </a:r>
            <a:r>
              <a:rPr lang="en-US" altLang="en-US" dirty="0" smtClean="0"/>
              <a:t>, that means they must also be completely insulated from punishment or reward.  </a:t>
            </a:r>
          </a:p>
          <a:p>
            <a:pPr eaLnBrk="1" hangingPunct="1"/>
            <a:endParaRPr lang="en-US" altLang="en-US" dirty="0" smtClean="0"/>
          </a:p>
          <a:p>
            <a:pPr algn="l" eaLnBrk="1" hangingPunct="1"/>
            <a:r>
              <a:rPr lang="en-US" altLang="en-US" dirty="0" smtClean="0"/>
              <a:t>	Think of appointed U.S. Federal judges, elected state judges, and Japanese career civil servant judges.</a:t>
            </a:r>
          </a:p>
        </p:txBody>
      </p:sp>
      <p:sp>
        <p:nvSpPr>
          <p:cNvPr id="317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4A06F4E-1E1F-41FA-BEC0-CB85DBCC5D62}" type="slidenum">
              <a:rPr lang="en-US" altLang="en-US"/>
              <a:pPr eaLnBrk="1" hangingPunct="1"/>
              <a:t>7</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381000"/>
            <a:ext cx="9144000" cy="1143000"/>
          </a:xfrm>
        </p:spPr>
        <p:txBody>
          <a:bodyPr/>
          <a:lstStyle/>
          <a:p>
            <a:pPr eaLnBrk="1" hangingPunct="1"/>
            <a:r>
              <a:rPr lang="en-US" altLang="en-US" dirty="0" smtClean="0"/>
              <a:t>C. S. Lewis on Democracy</a:t>
            </a:r>
            <a:br>
              <a:rPr lang="en-US" altLang="en-US" dirty="0" smtClean="0"/>
            </a:br>
            <a:endParaRPr lang="en-US" altLang="en-US" dirty="0" smtClean="0"/>
          </a:p>
        </p:txBody>
      </p:sp>
      <p:sp>
        <p:nvSpPr>
          <p:cNvPr id="20483" name="Content Placeholder 2"/>
          <p:cNvSpPr>
            <a:spLocks noGrp="1"/>
          </p:cNvSpPr>
          <p:nvPr>
            <p:ph idx="1"/>
          </p:nvPr>
        </p:nvSpPr>
        <p:spPr>
          <a:xfrm>
            <a:off x="457200" y="1600200"/>
            <a:ext cx="8686800" cy="4525963"/>
          </a:xfrm>
        </p:spPr>
        <p:txBody>
          <a:bodyPr/>
          <a:lstStyle/>
          <a:p>
            <a:pPr eaLnBrk="1" hangingPunct="1"/>
            <a:r>
              <a:rPr lang="en-US" altLang="en-US" dirty="0" smtClean="0"/>
              <a:t>		“There are two opposite reasons for being a democrat. </a:t>
            </a:r>
          </a:p>
          <a:p>
            <a:pPr eaLnBrk="1" hangingPunct="1"/>
            <a:r>
              <a:rPr lang="en-US" altLang="en-US" dirty="0" smtClean="0"/>
              <a:t>		</a:t>
            </a:r>
            <a:r>
              <a:rPr lang="en-US" altLang="en-US" dirty="0" smtClean="0">
                <a:solidFill>
                  <a:srgbClr val="00B050"/>
                </a:solidFill>
              </a:rPr>
              <a:t>You may think all men so good that they deserve a share in the government of the commonwealth and so wise that the commonwealth needs their advice. . . .</a:t>
            </a:r>
          </a:p>
          <a:p>
            <a:pPr eaLnBrk="1" hangingPunct="1"/>
            <a:endParaRPr lang="en-US" altLang="en-US" dirty="0" smtClean="0"/>
          </a:p>
          <a:p>
            <a:pPr eaLnBrk="1" hangingPunct="1"/>
            <a:r>
              <a:rPr lang="en-US" altLang="en-US" dirty="0"/>
              <a:t> </a:t>
            </a:r>
            <a:r>
              <a:rPr lang="en-US" altLang="en-US" dirty="0" smtClean="0"/>
              <a:t>    </a:t>
            </a:r>
            <a:r>
              <a:rPr lang="en-US" altLang="en-US" dirty="0" smtClean="0">
                <a:solidFill>
                  <a:srgbClr val="7030A0"/>
                </a:solidFill>
              </a:rPr>
              <a:t>On the other hand, you may believe fallen men</a:t>
            </a:r>
          </a:p>
          <a:p>
            <a:pPr eaLnBrk="1" hangingPunct="1"/>
            <a:r>
              <a:rPr lang="en-US" altLang="en-US" dirty="0" smtClean="0">
                <a:solidFill>
                  <a:srgbClr val="7030A0"/>
                </a:solidFill>
              </a:rPr>
              <a:t>to be so wicked that not one of them can be </a:t>
            </a:r>
          </a:p>
          <a:p>
            <a:pPr eaLnBrk="1" hangingPunct="1"/>
            <a:r>
              <a:rPr lang="en-US" altLang="en-US" dirty="0" smtClean="0">
                <a:solidFill>
                  <a:srgbClr val="7030A0"/>
                </a:solidFill>
              </a:rPr>
              <a:t>trusted with any irresponsible power over his fellows."</a:t>
            </a:r>
          </a:p>
        </p:txBody>
      </p:sp>
      <p:sp>
        <p:nvSpPr>
          <p:cNvPr id="204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D6EA922-D782-4ACB-9C4B-2C85AE578901}" type="slidenum">
              <a:rPr lang="en-US" altLang="en-US"/>
              <a:pPr eaLnBrk="1" hangingPunct="1"/>
              <a:t>8</a:t>
            </a:fld>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en-US" smtClean="0"/>
              <a:t>Separation of Powers</a:t>
            </a:r>
          </a:p>
        </p:txBody>
      </p:sp>
      <p:sp>
        <p:nvSpPr>
          <p:cNvPr id="37891" name="Content Placeholder 2"/>
          <p:cNvSpPr>
            <a:spLocks noGrp="1"/>
          </p:cNvSpPr>
          <p:nvPr>
            <p:ph idx="1"/>
          </p:nvPr>
        </p:nvSpPr>
        <p:spPr>
          <a:xfrm>
            <a:off x="457200" y="1600200"/>
            <a:ext cx="8686800" cy="4525963"/>
          </a:xfrm>
        </p:spPr>
        <p:txBody>
          <a:bodyPr/>
          <a:lstStyle/>
          <a:p>
            <a:pPr eaLnBrk="1" hangingPunct="1"/>
            <a:r>
              <a:rPr lang="en-US" altLang="en-US" dirty="0"/>
              <a:t> </a:t>
            </a:r>
            <a:r>
              <a:rPr lang="en-US" altLang="en-US" dirty="0" smtClean="0"/>
              <a:t>   Our government is designed so that no single group of officials holds all the power. </a:t>
            </a:r>
          </a:p>
          <a:p>
            <a:pPr eaLnBrk="1" hangingPunct="1"/>
            <a:endParaRPr lang="en-US" altLang="en-US" dirty="0" smtClean="0"/>
          </a:p>
          <a:p>
            <a:pPr eaLnBrk="1" hangingPunct="1"/>
            <a:r>
              <a:rPr lang="en-US" altLang="en-US" dirty="0" smtClean="0"/>
              <a:t>The legislative branch makes laws--- statutes. </a:t>
            </a:r>
          </a:p>
          <a:p>
            <a:pPr eaLnBrk="1" hangingPunct="1"/>
            <a:endParaRPr lang="en-US" altLang="en-US" dirty="0" smtClean="0"/>
          </a:p>
          <a:p>
            <a:pPr eaLnBrk="1" hangingPunct="1"/>
            <a:r>
              <a:rPr lang="en-US" altLang="en-US" dirty="0" smtClean="0"/>
              <a:t>The executive branch carries out statutes--- including making regulations, specific rules.</a:t>
            </a:r>
          </a:p>
          <a:p>
            <a:pPr eaLnBrk="1" hangingPunct="1"/>
            <a:endParaRPr lang="en-US" altLang="en-US" dirty="0" smtClean="0"/>
          </a:p>
          <a:p>
            <a:pPr eaLnBrk="1" hangingPunct="1"/>
            <a:r>
              <a:rPr lang="en-US" altLang="en-US" dirty="0" smtClean="0"/>
              <a:t>The judicial branch interprets statutes and regulations. </a:t>
            </a:r>
          </a:p>
          <a:p>
            <a:pPr eaLnBrk="1" hangingPunct="1"/>
            <a:endParaRPr lang="en-US" altLang="en-US" dirty="0" smtClean="0"/>
          </a:p>
          <a:p>
            <a:pPr eaLnBrk="1" hangingPunct="1"/>
            <a:r>
              <a:rPr lang="en-US" altLang="en-US" dirty="0" smtClean="0"/>
              <a:t> </a:t>
            </a:r>
          </a:p>
          <a:p>
            <a:pPr eaLnBrk="1" hangingPunct="1"/>
            <a:endParaRPr lang="en-US" altLang="en-US" dirty="0" smtClean="0"/>
          </a:p>
        </p:txBody>
      </p:sp>
      <p:sp>
        <p:nvSpPr>
          <p:cNvPr id="378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21AD942-7623-404C-AD2A-6FF3DCBCD0BB}" type="slidenum">
              <a:rPr lang="en-US" altLang="en-US"/>
              <a:pPr eaLnBrk="1" hangingPunct="1"/>
              <a:t>9</a:t>
            </a:fld>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6041</TotalTime>
  <Words>5655</Words>
  <Application>Microsoft Office PowerPoint</Application>
  <PresentationFormat>On-screen Show (4:3)</PresentationFormat>
  <Paragraphs>518</Paragraphs>
  <Slides>60</Slides>
  <Notes>60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60</vt:i4>
      </vt:variant>
    </vt:vector>
  </HeadingPairs>
  <TitlesOfParts>
    <vt:vector size="64" baseType="lpstr">
      <vt:lpstr>Arial</vt:lpstr>
      <vt:lpstr>Century Gothic</vt:lpstr>
      <vt:lpstr>LatoWeb</vt:lpstr>
      <vt:lpstr>Default Design</vt:lpstr>
      <vt:lpstr>PowerPoint Presentation</vt:lpstr>
      <vt:lpstr>PowerPoint Presentation</vt:lpstr>
      <vt:lpstr>PowerPoint Presentation</vt:lpstr>
      <vt:lpstr>Good Government</vt:lpstr>
      <vt:lpstr>Bad Men, Good Government?</vt:lpstr>
      <vt:lpstr>Don’t Trust Philosophers? </vt:lpstr>
      <vt:lpstr>Independence?</vt:lpstr>
      <vt:lpstr>C. S. Lewis on Democracy </vt:lpstr>
      <vt:lpstr>Separation of Powers</vt:lpstr>
      <vt:lpstr>Three Categories of Public Servants</vt:lpstr>
      <vt:lpstr> The Civil Service</vt:lpstr>
      <vt:lpstr>University Governance</vt:lpstr>
      <vt:lpstr>PowerPoint Presentation</vt:lpstr>
      <vt:lpstr>Making Regulations: Administrative Law </vt:lpstr>
      <vt:lpstr>Checks on the Bureaucrats</vt:lpstr>
      <vt:lpstr> How  Regulations Are Made-1 </vt:lpstr>
      <vt:lpstr> How  Regulations Are Made-2 </vt:lpstr>
      <vt:lpstr> How  Regulations Are Made-3 </vt:lpstr>
      <vt:lpstr>   The Federal Register</vt:lpstr>
      <vt:lpstr>   How to Comment</vt:lpstr>
      <vt:lpstr> A finalized rule</vt:lpstr>
      <vt:lpstr>   Whistleblower Regs</vt:lpstr>
      <vt:lpstr>    Net Operating Losses</vt:lpstr>
      <vt:lpstr>Memo Assignment- I </vt:lpstr>
      <vt:lpstr>Memo Assignment- II </vt:lpstr>
      <vt:lpstr> The Chevron Doctrine    </vt:lpstr>
      <vt:lpstr> The Chevron Two-Part Test    </vt:lpstr>
      <vt:lpstr> An Example: Disclosure of College Student Grades</vt:lpstr>
      <vt:lpstr> Publicly Posting Tripos Grades</vt:lpstr>
      <vt:lpstr>The definition of “education records”</vt:lpstr>
      <vt:lpstr> Regulations</vt:lpstr>
      <vt:lpstr>Are the records of the campus cops “educational records”?</vt:lpstr>
      <vt:lpstr> Taking Regulations to Court</vt:lpstr>
      <vt:lpstr>District Court (The Trial Court)</vt:lpstr>
      <vt:lpstr> The Appeals</vt:lpstr>
      <vt:lpstr>The Supreme Court Opinion</vt:lpstr>
      <vt:lpstr> The Regulations Amended</vt:lpstr>
      <vt:lpstr> Internal Compliance Rules</vt:lpstr>
      <vt:lpstr> “Informal Guidance”</vt:lpstr>
      <vt:lpstr> The Letter to Wachter</vt:lpstr>
      <vt:lpstr> 2018: “FAQs on Photos and Videos under FERPA”</vt:lpstr>
      <vt:lpstr> Video FAQs, Continued</vt:lpstr>
      <vt:lpstr>PowerPoint Presentation</vt:lpstr>
      <vt:lpstr>Taxes: The Cost of Taxes</vt:lpstr>
      <vt:lpstr>Computing the Cost of Taxes</vt:lpstr>
      <vt:lpstr> Supply and Demand with Tax</vt:lpstr>
      <vt:lpstr> Solve for Equilibrium</vt:lpstr>
      <vt:lpstr> </vt:lpstr>
      <vt:lpstr> </vt:lpstr>
      <vt:lpstr>Triangle Losses  </vt:lpstr>
      <vt:lpstr>Triangle Losses II</vt:lpstr>
      <vt:lpstr>Triangle Losses III: loss = .25</vt:lpstr>
      <vt:lpstr>Professor Mankiw’s Taxes: Does His Rate Affect His Work?</vt:lpstr>
      <vt:lpstr>Mankiw II</vt:lpstr>
      <vt:lpstr> Mankiw III  </vt:lpstr>
      <vt:lpstr>Mankiw IV</vt:lpstr>
      <vt:lpstr>Ramsey Taxation</vt:lpstr>
      <vt:lpstr>Income Tax vs. Sales Tax vs. VAT</vt:lpstr>
      <vt:lpstr>VAT Example</vt:lpstr>
      <vt:lpstr>  The Essentials of Taxes </vt:lpstr>
    </vt:vector>
  </TitlesOfParts>
  <Company>Kelley School of Business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Tech. Services</dc:creator>
  <cp:lastModifiedBy>Faith Rasmusen</cp:lastModifiedBy>
  <cp:revision>623</cp:revision>
  <cp:lastPrinted>2016-09-20T18:49:58Z</cp:lastPrinted>
  <dcterms:created xsi:type="dcterms:W3CDTF">2005-06-05T22:12:32Z</dcterms:created>
  <dcterms:modified xsi:type="dcterms:W3CDTF">2020-02-12T20:12:06Z</dcterms:modified>
</cp:coreProperties>
</file>