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7"/>
  </p:notesMasterIdLst>
  <p:sldIdLst>
    <p:sldId id="523" r:id="rId2"/>
    <p:sldId id="606" r:id="rId3"/>
    <p:sldId id="622" r:id="rId4"/>
    <p:sldId id="636" r:id="rId5"/>
    <p:sldId id="597" r:id="rId6"/>
    <p:sldId id="524" r:id="rId7"/>
    <p:sldId id="525" r:id="rId8"/>
    <p:sldId id="527" r:id="rId9"/>
    <p:sldId id="526" r:id="rId10"/>
    <p:sldId id="528" r:id="rId11"/>
    <p:sldId id="655" r:id="rId12"/>
    <p:sldId id="620" r:id="rId13"/>
    <p:sldId id="595" r:id="rId14"/>
    <p:sldId id="619" r:id="rId15"/>
    <p:sldId id="621" r:id="rId16"/>
    <p:sldId id="530" r:id="rId17"/>
    <p:sldId id="531" r:id="rId18"/>
    <p:sldId id="653" r:id="rId19"/>
    <p:sldId id="532" r:id="rId20"/>
    <p:sldId id="603" r:id="rId21"/>
    <p:sldId id="657" r:id="rId22"/>
    <p:sldId id="648" r:id="rId23"/>
    <p:sldId id="536" r:id="rId24"/>
    <p:sldId id="656" r:id="rId25"/>
    <p:sldId id="598" r:id="rId26"/>
    <p:sldId id="630" r:id="rId27"/>
    <p:sldId id="537" r:id="rId28"/>
    <p:sldId id="616" r:id="rId29"/>
    <p:sldId id="583" r:id="rId30"/>
    <p:sldId id="642" r:id="rId31"/>
    <p:sldId id="587" r:id="rId32"/>
    <p:sldId id="539" r:id="rId33"/>
    <p:sldId id="646" r:id="rId34"/>
    <p:sldId id="540" r:id="rId35"/>
    <p:sldId id="541" r:id="rId36"/>
    <p:sldId id="542" r:id="rId37"/>
    <p:sldId id="643" r:id="rId38"/>
    <p:sldId id="545" r:id="rId39"/>
    <p:sldId id="543" r:id="rId40"/>
    <p:sldId id="645" r:id="rId41"/>
    <p:sldId id="644" r:id="rId42"/>
    <p:sldId id="552" r:id="rId43"/>
    <p:sldId id="654" r:id="rId44"/>
    <p:sldId id="544" r:id="rId45"/>
    <p:sldId id="641" r:id="rId46"/>
    <p:sldId id="546" r:id="rId47"/>
    <p:sldId id="547" r:id="rId48"/>
    <p:sldId id="548" r:id="rId49"/>
    <p:sldId id="549" r:id="rId50"/>
    <p:sldId id="553" r:id="rId51"/>
    <p:sldId id="555" r:id="rId52"/>
    <p:sldId id="556" r:id="rId53"/>
    <p:sldId id="557" r:id="rId54"/>
    <p:sldId id="558" r:id="rId55"/>
    <p:sldId id="559" r:id="rId5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CF2"/>
    <a:srgbClr val="4D78F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464" autoAdjust="0"/>
  </p:normalViewPr>
  <p:slideViewPr>
    <p:cSldViewPr>
      <p:cViewPr varScale="1">
        <p:scale>
          <a:sx n="44" d="100"/>
          <a:sy n="44" d="100"/>
        </p:scale>
        <p:origin x="696" y="36"/>
      </p:cViewPr>
      <p:guideLst>
        <p:guide orient="horz" pos="2160"/>
        <p:guide pos="2880"/>
      </p:guideLst>
    </p:cSldViewPr>
  </p:slideViewPr>
  <p:outlineViewPr>
    <p:cViewPr>
      <p:scale>
        <a:sx n="33" d="100"/>
        <a:sy n="33" d="100"/>
      </p:scale>
      <p:origin x="0" y="459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170654" cy="479892"/>
          </a:xfrm>
          <a:prstGeom prst="rect">
            <a:avLst/>
          </a:prstGeom>
          <a:noFill/>
          <a:ln w="9525">
            <a:noFill/>
            <a:miter lim="800000"/>
            <a:headEnd/>
            <a:tailEnd/>
          </a:ln>
          <a:effectLst/>
        </p:spPr>
        <p:txBody>
          <a:bodyPr vert="horz" wrap="square" lIns="97036" tIns="48518" rIns="97036" bIns="48518" numCol="1" anchor="t" anchorCtr="0" compatLnSpc="1">
            <a:prstTxWarp prst="textNoShape">
              <a:avLst/>
            </a:prstTxWarp>
          </a:bodyPr>
          <a:lstStyle>
            <a:lvl1pPr>
              <a:defRPr sz="1300"/>
            </a:lvl1pPr>
          </a:lstStyle>
          <a:p>
            <a:endParaRPr lang="en-US" altLang="en-US"/>
          </a:p>
        </p:txBody>
      </p:sp>
      <p:sp>
        <p:nvSpPr>
          <p:cNvPr id="3075" name="Rectangle 3"/>
          <p:cNvSpPr>
            <a:spLocks noGrp="1" noChangeArrowheads="1"/>
          </p:cNvSpPr>
          <p:nvPr>
            <p:ph type="dt" idx="1"/>
          </p:nvPr>
        </p:nvSpPr>
        <p:spPr bwMode="auto">
          <a:xfrm>
            <a:off x="4142852" y="1"/>
            <a:ext cx="3170654" cy="479892"/>
          </a:xfrm>
          <a:prstGeom prst="rect">
            <a:avLst/>
          </a:prstGeom>
          <a:noFill/>
          <a:ln w="9525">
            <a:noFill/>
            <a:miter lim="800000"/>
            <a:headEnd/>
            <a:tailEnd/>
          </a:ln>
          <a:effectLst/>
        </p:spPr>
        <p:txBody>
          <a:bodyPr vert="horz" wrap="square" lIns="97036" tIns="48518" rIns="97036" bIns="48518" numCol="1" anchor="t" anchorCtr="0" compatLnSpc="1">
            <a:prstTxWarp prst="textNoShape">
              <a:avLst/>
            </a:prstTxWarp>
          </a:bodyPr>
          <a:lstStyle>
            <a:lvl1pPr algn="r">
              <a:defRPr sz="1300"/>
            </a:lvl1pPr>
          </a:lstStyle>
          <a:p>
            <a:endParaRPr lang="en-US" altLang="en-US"/>
          </a:p>
        </p:txBody>
      </p:sp>
      <p:sp>
        <p:nvSpPr>
          <p:cNvPr id="67588" name="Rectangle 4"/>
          <p:cNvSpPr>
            <a:spLocks noGrp="1" noRot="1" noChangeAspect="1" noChangeArrowheads="1" noTextEdit="1"/>
          </p:cNvSpPr>
          <p:nvPr>
            <p:ph type="sldImg" idx="2"/>
          </p:nvPr>
        </p:nvSpPr>
        <p:spPr bwMode="auto">
          <a:xfrm>
            <a:off x="1255713" y="719138"/>
            <a:ext cx="4803775"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690" y="4560655"/>
            <a:ext cx="5851821" cy="4320708"/>
          </a:xfrm>
          <a:prstGeom prst="rect">
            <a:avLst/>
          </a:prstGeom>
          <a:noFill/>
          <a:ln w="9525">
            <a:noFill/>
            <a:miter lim="800000"/>
            <a:headEnd/>
            <a:tailEnd/>
          </a:ln>
          <a:effectLst/>
        </p:spPr>
        <p:txBody>
          <a:bodyPr vert="horz" wrap="square" lIns="97036" tIns="48518" rIns="97036" bIns="485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9631"/>
            <a:ext cx="3170654" cy="479892"/>
          </a:xfrm>
          <a:prstGeom prst="rect">
            <a:avLst/>
          </a:prstGeom>
          <a:noFill/>
          <a:ln w="9525">
            <a:noFill/>
            <a:miter lim="800000"/>
            <a:headEnd/>
            <a:tailEnd/>
          </a:ln>
          <a:effectLst/>
        </p:spPr>
        <p:txBody>
          <a:bodyPr vert="horz" wrap="square" lIns="97036" tIns="48518" rIns="97036" bIns="48518" numCol="1" anchor="b" anchorCtr="0" compatLnSpc="1">
            <a:prstTxWarp prst="textNoShape">
              <a:avLst/>
            </a:prstTxWarp>
          </a:bodyPr>
          <a:lstStyle>
            <a:lvl1pPr>
              <a:defRPr sz="1300"/>
            </a:lvl1pPr>
          </a:lstStyle>
          <a:p>
            <a:endParaRPr lang="en-US" altLang="en-US"/>
          </a:p>
        </p:txBody>
      </p:sp>
      <p:sp>
        <p:nvSpPr>
          <p:cNvPr id="3079" name="Rectangle 7"/>
          <p:cNvSpPr>
            <a:spLocks noGrp="1" noChangeArrowheads="1"/>
          </p:cNvSpPr>
          <p:nvPr>
            <p:ph type="sldNum" sz="quarter" idx="5"/>
          </p:nvPr>
        </p:nvSpPr>
        <p:spPr bwMode="auto">
          <a:xfrm>
            <a:off x="4142852" y="9119631"/>
            <a:ext cx="3170654" cy="479892"/>
          </a:xfrm>
          <a:prstGeom prst="rect">
            <a:avLst/>
          </a:prstGeom>
          <a:noFill/>
          <a:ln w="9525">
            <a:noFill/>
            <a:miter lim="800000"/>
            <a:headEnd/>
            <a:tailEnd/>
          </a:ln>
          <a:effectLst/>
        </p:spPr>
        <p:txBody>
          <a:bodyPr vert="horz" wrap="square" lIns="97036" tIns="48518" rIns="97036" bIns="48518" numCol="1" anchor="b" anchorCtr="0" compatLnSpc="1">
            <a:prstTxWarp prst="textNoShape">
              <a:avLst/>
            </a:prstTxWarp>
          </a:bodyPr>
          <a:lstStyle>
            <a:lvl1pPr algn="r">
              <a:defRPr sz="1300"/>
            </a:lvl1pPr>
          </a:lstStyle>
          <a:p>
            <a:fld id="{4F1BB1FB-351E-4B3E-BE73-E4ACB6021D3B}" type="slidenum">
              <a:rPr lang="en-US" altLang="en-US"/>
              <a:pPr/>
              <a:t>‹#›</a:t>
            </a:fld>
            <a:endParaRPr lang="en-US" altLang="en-US"/>
          </a:p>
        </p:txBody>
      </p:sp>
    </p:spTree>
    <p:extLst>
      <p:ext uri="{BB962C8B-B14F-4D97-AF65-F5344CB8AC3E}">
        <p14:creationId xmlns:p14="http://schemas.microsoft.com/office/powerpoint/2010/main" val="2125820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6C63B98-B259-4A0A-A840-AF1C29F9D350}"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423800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867F9B0-BEB4-4CBF-96DB-44E777BCB8C2}"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230595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1F408FF-DF37-4A76-8C39-C75DB58B1CA6}"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47321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write them down, don’t hand in. Ask afterweards afor a few answers.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DC9CCC2-28DA-42B2-8A55-339C566A9E0C}"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97196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write them down, don’t hand in. Ask afterweards afor a few answers.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DC9CCC2-28DA-42B2-8A55-339C566A9E0C}"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96249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write them down, don’t hand in. Ask afterweards afor a few answers.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DC9CCC2-28DA-42B2-8A55-339C566A9E0C}"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427960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write them down, don’t hand in. Ask afterweards afor a few answers.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DC9CCC2-28DA-42B2-8A55-339C566A9E0C}"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402258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0B701A1D-7033-4F8E-9F2F-23C080335D5A}"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253336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2A667F8-1249-429A-9476-2FAE07A511F2}"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729296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2A667F8-1249-429A-9476-2FAE07A511F2}"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34670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578FEE6-8B7F-421B-BFE7-6BEC89869C2E}"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169804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a:t>
            </a:fld>
            <a:endParaRPr lang="en-US" altLang="en-US"/>
          </a:p>
        </p:txBody>
      </p:sp>
    </p:spTree>
    <p:extLst>
      <p:ext uri="{BB962C8B-B14F-4D97-AF65-F5344CB8AC3E}">
        <p14:creationId xmlns:p14="http://schemas.microsoft.com/office/powerpoint/2010/main" val="3122888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578FEE6-8B7F-421B-BFE7-6BEC89869C2E}"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1698046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C51C7E99-D3B9-46F5-8B42-259556F4EC47}"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34431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2EE56D2-7A75-450F-A356-5F1656AAB299}"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150199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2EE56D2-7A75-450F-A356-5F1656AAB299}"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497365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25</a:t>
            </a:fld>
            <a:endParaRPr lang="en-US" altLang="en-US"/>
          </a:p>
        </p:txBody>
      </p:sp>
    </p:spTree>
    <p:extLst>
      <p:ext uri="{BB962C8B-B14F-4D97-AF65-F5344CB8AC3E}">
        <p14:creationId xmlns:p14="http://schemas.microsoft.com/office/powerpoint/2010/main" val="1905271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26</a:t>
            </a:fld>
            <a:endParaRPr lang="en-US" altLang="en-US"/>
          </a:p>
        </p:txBody>
      </p:sp>
    </p:spTree>
    <p:extLst>
      <p:ext uri="{BB962C8B-B14F-4D97-AF65-F5344CB8AC3E}">
        <p14:creationId xmlns:p14="http://schemas.microsoft.com/office/powerpoint/2010/main" val="4180074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DE784FF-6468-42DC-A2D6-D2D33D19C17D}"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14672979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DE784FF-6468-42DC-A2D6-D2D33D19C17D}"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467297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29</a:t>
            </a:fld>
            <a:endParaRPr lang="en-US" altLang="en-US"/>
          </a:p>
        </p:txBody>
      </p:sp>
    </p:spTree>
    <p:extLst>
      <p:ext uri="{BB962C8B-B14F-4D97-AF65-F5344CB8AC3E}">
        <p14:creationId xmlns:p14="http://schemas.microsoft.com/office/powerpoint/2010/main" val="185809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1F408FF-DF37-4A76-8C39-C75DB58B1CA6}" type="slidenum">
              <a:rPr lang="en-US" altLang="en-US">
                <a:solidFill>
                  <a:prstClr val="black"/>
                </a:solidFill>
              </a:rPr>
              <a:pPr eaLnBrk="1" hangingPunct="1">
                <a:spcBef>
                  <a:spcPct val="0"/>
                </a:spcBef>
              </a:pPr>
              <a:t>30</a:t>
            </a:fld>
            <a:endParaRPr lang="en-US" altLang="en-US">
              <a:solidFill>
                <a:prstClr val="black"/>
              </a:solidFill>
            </a:endParaRPr>
          </a:p>
        </p:txBody>
      </p:sp>
    </p:spTree>
    <p:extLst>
      <p:ext uri="{BB962C8B-B14F-4D97-AF65-F5344CB8AC3E}">
        <p14:creationId xmlns:p14="http://schemas.microsoft.com/office/powerpoint/2010/main" val="3316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3</a:t>
            </a:fld>
            <a:endParaRPr lang="en-US" altLang="en-US"/>
          </a:p>
        </p:txBody>
      </p:sp>
    </p:spTree>
    <p:extLst>
      <p:ext uri="{BB962C8B-B14F-4D97-AF65-F5344CB8AC3E}">
        <p14:creationId xmlns:p14="http://schemas.microsoft.com/office/powerpoint/2010/main" val="1438712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1F408FF-DF37-4A76-8C39-C75DB58B1CA6}" type="slidenum">
              <a:rPr lang="en-US" altLang="en-US">
                <a:solidFill>
                  <a:prstClr val="black"/>
                </a:solidFill>
              </a:rPr>
              <a:pPr eaLnBrk="1" hangingPunct="1">
                <a:spcBef>
                  <a:spcPct val="0"/>
                </a:spcBef>
              </a:pPr>
              <a:t>31</a:t>
            </a:fld>
            <a:endParaRPr lang="en-US" altLang="en-US">
              <a:solidFill>
                <a:prstClr val="black"/>
              </a:solidFill>
            </a:endParaRPr>
          </a:p>
        </p:txBody>
      </p:sp>
    </p:spTree>
    <p:extLst>
      <p:ext uri="{BB962C8B-B14F-4D97-AF65-F5344CB8AC3E}">
        <p14:creationId xmlns:p14="http://schemas.microsoft.com/office/powerpoint/2010/main" val="1968907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1F408FF-DF37-4A76-8C39-C75DB58B1CA6}"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3594954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1F408FF-DF37-4A76-8C39-C75DB58B1CA6}" type="slidenum">
              <a:rPr lang="en-US" altLang="en-US"/>
              <a:pPr eaLnBrk="1" hangingPunct="1">
                <a:spcBef>
                  <a:spcPct val="0"/>
                </a:spcBef>
              </a:pPr>
              <a:t>33</a:t>
            </a:fld>
            <a:endParaRPr lang="en-US" altLang="en-US"/>
          </a:p>
        </p:txBody>
      </p:sp>
    </p:spTree>
    <p:extLst>
      <p:ext uri="{BB962C8B-B14F-4D97-AF65-F5344CB8AC3E}">
        <p14:creationId xmlns:p14="http://schemas.microsoft.com/office/powerpoint/2010/main" val="2286142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D066201-5C7D-4158-877F-5B3FE4B0A58E}" type="slidenum">
              <a:rPr lang="en-US" altLang="en-US"/>
              <a:pPr eaLnBrk="1" hangingPunct="1">
                <a:spcBef>
                  <a:spcPct val="0"/>
                </a:spcBef>
              </a:pPr>
              <a:t>34</a:t>
            </a:fld>
            <a:endParaRPr lang="en-US" altLang="en-US"/>
          </a:p>
        </p:txBody>
      </p:sp>
    </p:spTree>
    <p:extLst>
      <p:ext uri="{BB962C8B-B14F-4D97-AF65-F5344CB8AC3E}">
        <p14:creationId xmlns:p14="http://schemas.microsoft.com/office/powerpoint/2010/main" val="4230931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F7EBD0A-44E7-4333-87DA-90F59ACB8B4B}" type="slidenum">
              <a:rPr lang="en-US" altLang="en-US"/>
              <a:pPr eaLnBrk="1" hangingPunct="1">
                <a:spcBef>
                  <a:spcPct val="0"/>
                </a:spcBef>
              </a:pPr>
              <a:t>35</a:t>
            </a:fld>
            <a:endParaRPr lang="en-US" altLang="en-US"/>
          </a:p>
        </p:txBody>
      </p:sp>
    </p:spTree>
    <p:extLst>
      <p:ext uri="{BB962C8B-B14F-4D97-AF65-F5344CB8AC3E}">
        <p14:creationId xmlns:p14="http://schemas.microsoft.com/office/powerpoint/2010/main" val="1418414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A7C7435-FCCB-42CE-8BC8-D80F70EE404E}" type="slidenum">
              <a:rPr lang="en-US" altLang="en-US"/>
              <a:pPr eaLnBrk="1" hangingPunct="1">
                <a:spcBef>
                  <a:spcPct val="0"/>
                </a:spcBef>
              </a:pPr>
              <a:t>36</a:t>
            </a:fld>
            <a:endParaRPr lang="en-US" altLang="en-US"/>
          </a:p>
        </p:txBody>
      </p:sp>
    </p:spTree>
    <p:extLst>
      <p:ext uri="{BB962C8B-B14F-4D97-AF65-F5344CB8AC3E}">
        <p14:creationId xmlns:p14="http://schemas.microsoft.com/office/powerpoint/2010/main" val="2141436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A7C7435-FCCB-42CE-8BC8-D80F70EE404E}" type="slidenum">
              <a:rPr lang="en-US" altLang="en-US"/>
              <a:pPr eaLnBrk="1" hangingPunct="1">
                <a:spcBef>
                  <a:spcPct val="0"/>
                </a:spcBef>
              </a:pPr>
              <a:t>37</a:t>
            </a:fld>
            <a:endParaRPr lang="en-US" altLang="en-US"/>
          </a:p>
        </p:txBody>
      </p:sp>
    </p:spTree>
    <p:extLst>
      <p:ext uri="{BB962C8B-B14F-4D97-AF65-F5344CB8AC3E}">
        <p14:creationId xmlns:p14="http://schemas.microsoft.com/office/powerpoint/2010/main" val="256537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BC2E0B3-54B6-4E12-941D-DC112021F734}" type="slidenum">
              <a:rPr lang="en-US" altLang="en-US"/>
              <a:pPr eaLnBrk="1" hangingPunct="1">
                <a:spcBef>
                  <a:spcPct val="0"/>
                </a:spcBef>
              </a:pPr>
              <a:t>38</a:t>
            </a:fld>
            <a:endParaRPr lang="en-US" altLang="en-US"/>
          </a:p>
        </p:txBody>
      </p:sp>
    </p:spTree>
    <p:extLst>
      <p:ext uri="{BB962C8B-B14F-4D97-AF65-F5344CB8AC3E}">
        <p14:creationId xmlns:p14="http://schemas.microsoft.com/office/powerpoint/2010/main" val="2774947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BCDDD6F-6197-4734-9D1B-9820D8ED9EAC}"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2226409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881320C-3D50-415D-AA43-F2BBA7E92B07}" type="slidenum">
              <a:rPr lang="en-US" altLang="en-US"/>
              <a:pPr eaLnBrk="1" hangingPunct="1">
                <a:spcBef>
                  <a:spcPct val="0"/>
                </a:spcBef>
              </a:pPr>
              <a:t>40</a:t>
            </a:fld>
            <a:endParaRPr lang="en-US" altLang="en-US"/>
          </a:p>
        </p:txBody>
      </p:sp>
    </p:spTree>
    <p:extLst>
      <p:ext uri="{BB962C8B-B14F-4D97-AF65-F5344CB8AC3E}">
        <p14:creationId xmlns:p14="http://schemas.microsoft.com/office/powerpoint/2010/main" val="152051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4</a:t>
            </a:fld>
            <a:endParaRPr lang="en-US" altLang="en-US"/>
          </a:p>
        </p:txBody>
      </p:sp>
    </p:spTree>
    <p:extLst>
      <p:ext uri="{BB962C8B-B14F-4D97-AF65-F5344CB8AC3E}">
        <p14:creationId xmlns:p14="http://schemas.microsoft.com/office/powerpoint/2010/main" val="169911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881320C-3D50-415D-AA43-F2BBA7E92B07}" type="slidenum">
              <a:rPr lang="en-US" altLang="en-US"/>
              <a:pPr eaLnBrk="1" hangingPunct="1">
                <a:spcBef>
                  <a:spcPct val="0"/>
                </a:spcBef>
              </a:pPr>
              <a:t>41</a:t>
            </a:fld>
            <a:endParaRPr lang="en-US" altLang="en-US"/>
          </a:p>
        </p:txBody>
      </p:sp>
    </p:spTree>
    <p:extLst>
      <p:ext uri="{BB962C8B-B14F-4D97-AF65-F5344CB8AC3E}">
        <p14:creationId xmlns:p14="http://schemas.microsoft.com/office/powerpoint/2010/main" val="1693062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8982719-C112-4C29-A9C6-67E73E991C5C}" type="slidenum">
              <a:rPr lang="en-US" altLang="en-US"/>
              <a:pPr eaLnBrk="1" hangingPunct="1">
                <a:spcBef>
                  <a:spcPct val="0"/>
                </a:spcBef>
              </a:pPr>
              <a:t>42</a:t>
            </a:fld>
            <a:endParaRPr lang="en-US" altLang="en-US"/>
          </a:p>
        </p:txBody>
      </p:sp>
    </p:spTree>
    <p:extLst>
      <p:ext uri="{BB962C8B-B14F-4D97-AF65-F5344CB8AC3E}">
        <p14:creationId xmlns:p14="http://schemas.microsoft.com/office/powerpoint/2010/main" val="3452634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8982719-C112-4C29-A9C6-67E73E991C5C}" type="slidenum">
              <a:rPr lang="en-US" altLang="en-US"/>
              <a:pPr eaLnBrk="1" hangingPunct="1">
                <a:spcBef>
                  <a:spcPct val="0"/>
                </a:spcBef>
              </a:pPr>
              <a:t>43</a:t>
            </a:fld>
            <a:endParaRPr lang="en-US" altLang="en-US"/>
          </a:p>
        </p:txBody>
      </p:sp>
    </p:spTree>
    <p:extLst>
      <p:ext uri="{BB962C8B-B14F-4D97-AF65-F5344CB8AC3E}">
        <p14:creationId xmlns:p14="http://schemas.microsoft.com/office/powerpoint/2010/main" val="40722077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4AC8432-2F22-4D18-989B-9D3EC75E9D23}" type="slidenum">
              <a:rPr lang="en-US" altLang="en-US"/>
              <a:pPr eaLnBrk="1" hangingPunct="1">
                <a:spcBef>
                  <a:spcPct val="0"/>
                </a:spcBef>
              </a:pPr>
              <a:t>44</a:t>
            </a:fld>
            <a:endParaRPr lang="en-US" altLang="en-US"/>
          </a:p>
        </p:txBody>
      </p:sp>
    </p:spTree>
    <p:extLst>
      <p:ext uri="{BB962C8B-B14F-4D97-AF65-F5344CB8AC3E}">
        <p14:creationId xmlns:p14="http://schemas.microsoft.com/office/powerpoint/2010/main" val="1842667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45</a:t>
            </a:fld>
            <a:endParaRPr lang="en-US" altLang="en-US"/>
          </a:p>
        </p:txBody>
      </p:sp>
    </p:spTree>
    <p:extLst>
      <p:ext uri="{BB962C8B-B14F-4D97-AF65-F5344CB8AC3E}">
        <p14:creationId xmlns:p14="http://schemas.microsoft.com/office/powerpoint/2010/main" val="3714236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6F57A39-EFD2-4F59-A721-4BA4B0CCC9F1}" type="slidenum">
              <a:rPr lang="en-US" altLang="en-US"/>
              <a:pPr eaLnBrk="1" hangingPunct="1">
                <a:spcBef>
                  <a:spcPct val="0"/>
                </a:spcBef>
              </a:pPr>
              <a:t>46</a:t>
            </a:fld>
            <a:endParaRPr lang="en-US" altLang="en-US"/>
          </a:p>
        </p:txBody>
      </p:sp>
    </p:spTree>
    <p:extLst>
      <p:ext uri="{BB962C8B-B14F-4D97-AF65-F5344CB8AC3E}">
        <p14:creationId xmlns:p14="http://schemas.microsoft.com/office/powerpoint/2010/main" val="2554603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F67BA91-4524-4B77-ABCE-55DF0F1C3BCF}" type="slidenum">
              <a:rPr lang="en-US" altLang="en-US"/>
              <a:pPr eaLnBrk="1" hangingPunct="1">
                <a:spcBef>
                  <a:spcPct val="0"/>
                </a:spcBef>
              </a:pPr>
              <a:t>47</a:t>
            </a:fld>
            <a:endParaRPr lang="en-US" altLang="en-US"/>
          </a:p>
        </p:txBody>
      </p:sp>
    </p:spTree>
    <p:extLst>
      <p:ext uri="{BB962C8B-B14F-4D97-AF65-F5344CB8AC3E}">
        <p14:creationId xmlns:p14="http://schemas.microsoft.com/office/powerpoint/2010/main" val="5437416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812E2896-796D-4591-A601-E4672B81BB8F}" type="slidenum">
              <a:rPr lang="en-US" altLang="en-US"/>
              <a:pPr eaLnBrk="1" hangingPunct="1">
                <a:spcBef>
                  <a:spcPct val="0"/>
                </a:spcBef>
              </a:pPr>
              <a:t>48</a:t>
            </a:fld>
            <a:endParaRPr lang="en-US" altLang="en-US"/>
          </a:p>
        </p:txBody>
      </p:sp>
    </p:spTree>
    <p:extLst>
      <p:ext uri="{BB962C8B-B14F-4D97-AF65-F5344CB8AC3E}">
        <p14:creationId xmlns:p14="http://schemas.microsoft.com/office/powerpoint/2010/main" val="31497087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C4BF4CE7-04D2-4212-9C7D-40385866FCD0}" type="slidenum">
              <a:rPr lang="en-US" altLang="en-US"/>
              <a:pPr eaLnBrk="1" hangingPunct="1">
                <a:spcBef>
                  <a:spcPct val="0"/>
                </a:spcBef>
              </a:pPr>
              <a:t>49</a:t>
            </a:fld>
            <a:endParaRPr lang="en-US" altLang="en-US"/>
          </a:p>
        </p:txBody>
      </p:sp>
    </p:spTree>
    <p:extLst>
      <p:ext uri="{BB962C8B-B14F-4D97-AF65-F5344CB8AC3E}">
        <p14:creationId xmlns:p14="http://schemas.microsoft.com/office/powerpoint/2010/main" val="3865822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30940AD-3C69-43F6-88F4-482A86AD285C}" type="slidenum">
              <a:rPr lang="en-US" altLang="en-US"/>
              <a:pPr eaLnBrk="1" hangingPunct="1">
                <a:spcBef>
                  <a:spcPct val="0"/>
                </a:spcBef>
              </a:pPr>
              <a:t>50</a:t>
            </a:fld>
            <a:endParaRPr lang="en-US" altLang="en-US"/>
          </a:p>
        </p:txBody>
      </p:sp>
    </p:spTree>
    <p:extLst>
      <p:ext uri="{BB962C8B-B14F-4D97-AF65-F5344CB8AC3E}">
        <p14:creationId xmlns:p14="http://schemas.microsoft.com/office/powerpoint/2010/main" val="298398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1BB1FB-351E-4B3E-BE73-E4ACB6021D3B}" type="slidenum">
              <a:rPr lang="en-US" altLang="en-US" smtClean="0"/>
              <a:pPr/>
              <a:t>5</a:t>
            </a:fld>
            <a:endParaRPr lang="en-US" altLang="en-US"/>
          </a:p>
        </p:txBody>
      </p:sp>
    </p:spTree>
    <p:extLst>
      <p:ext uri="{BB962C8B-B14F-4D97-AF65-F5344CB8AC3E}">
        <p14:creationId xmlns:p14="http://schemas.microsoft.com/office/powerpoint/2010/main" val="2116834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8B3804E0-85ED-4161-84AA-388110A86E6D}" type="slidenum">
              <a:rPr lang="en-US" altLang="en-US"/>
              <a:pPr eaLnBrk="1" hangingPunct="1">
                <a:spcBef>
                  <a:spcPct val="0"/>
                </a:spcBef>
              </a:pPr>
              <a:t>51</a:t>
            </a:fld>
            <a:endParaRPr lang="en-US" altLang="en-US"/>
          </a:p>
        </p:txBody>
      </p:sp>
    </p:spTree>
    <p:extLst>
      <p:ext uri="{BB962C8B-B14F-4D97-AF65-F5344CB8AC3E}">
        <p14:creationId xmlns:p14="http://schemas.microsoft.com/office/powerpoint/2010/main" val="388954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414A63FA-3206-477E-97D6-AD9A147852CE}" type="slidenum">
              <a:rPr lang="en-US" altLang="en-US"/>
              <a:pPr eaLnBrk="1" hangingPunct="1">
                <a:spcBef>
                  <a:spcPct val="0"/>
                </a:spcBef>
              </a:pPr>
              <a:t>52</a:t>
            </a:fld>
            <a:endParaRPr lang="en-US" altLang="en-US"/>
          </a:p>
        </p:txBody>
      </p:sp>
    </p:spTree>
    <p:extLst>
      <p:ext uri="{BB962C8B-B14F-4D97-AF65-F5344CB8AC3E}">
        <p14:creationId xmlns:p14="http://schemas.microsoft.com/office/powerpoint/2010/main" val="6031914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CEE38C39-48AF-4929-BE6D-799598A97211}" type="slidenum">
              <a:rPr lang="en-US" altLang="en-US"/>
              <a:pPr eaLnBrk="1" hangingPunct="1">
                <a:spcBef>
                  <a:spcPct val="0"/>
                </a:spcBef>
              </a:pPr>
              <a:t>53</a:t>
            </a:fld>
            <a:endParaRPr lang="en-US" altLang="en-US"/>
          </a:p>
        </p:txBody>
      </p:sp>
    </p:spTree>
    <p:extLst>
      <p:ext uri="{BB962C8B-B14F-4D97-AF65-F5344CB8AC3E}">
        <p14:creationId xmlns:p14="http://schemas.microsoft.com/office/powerpoint/2010/main" val="37451143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F13BAD04-A0EE-4D6A-B6F8-7855E1EE4ADA}" type="slidenum">
              <a:rPr lang="en-US" altLang="en-US"/>
              <a:pPr eaLnBrk="1" hangingPunct="1">
                <a:spcBef>
                  <a:spcPct val="0"/>
                </a:spcBef>
              </a:pPr>
              <a:t>54</a:t>
            </a:fld>
            <a:endParaRPr lang="en-US" altLang="en-US"/>
          </a:p>
        </p:txBody>
      </p:sp>
    </p:spTree>
    <p:extLst>
      <p:ext uri="{BB962C8B-B14F-4D97-AF65-F5344CB8AC3E}">
        <p14:creationId xmlns:p14="http://schemas.microsoft.com/office/powerpoint/2010/main" val="3236634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B58E77B-77F0-423B-B934-59265449D3E8}" type="slidenum">
              <a:rPr lang="en-US" altLang="en-US"/>
              <a:pPr eaLnBrk="1" hangingPunct="1">
                <a:spcBef>
                  <a:spcPct val="0"/>
                </a:spcBef>
              </a:pPr>
              <a:t>55</a:t>
            </a:fld>
            <a:endParaRPr lang="en-US" altLang="en-US"/>
          </a:p>
        </p:txBody>
      </p:sp>
    </p:spTree>
    <p:extLst>
      <p:ext uri="{BB962C8B-B14F-4D97-AF65-F5344CB8AC3E}">
        <p14:creationId xmlns:p14="http://schemas.microsoft.com/office/powerpoint/2010/main" val="88405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write them down, don’t hand in. Ask afterweards afor a few answers. </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DC9CCC2-28DA-42B2-8A55-339C566A9E0C}"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62853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Use the explanation of a consol that rV =X, so we want something where r interest per year on V is just as good as X per year.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9FFCA3D-8BC6-4954-9234-64BCD3D38233}"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106462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5A1DDA4-8096-4C8E-8006-3A723542952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71245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788419" indent="-303238" eaLnBrk="0" hangingPunct="0">
              <a:spcBef>
                <a:spcPct val="30000"/>
              </a:spcBef>
              <a:defRPr sz="1300">
                <a:solidFill>
                  <a:schemeClr val="tx1"/>
                </a:solidFill>
                <a:latin typeface="Arial" charset="0"/>
              </a:defRPr>
            </a:lvl2pPr>
            <a:lvl3pPr marL="1212952" indent="-242590" eaLnBrk="0" hangingPunct="0">
              <a:spcBef>
                <a:spcPct val="30000"/>
              </a:spcBef>
              <a:defRPr sz="1300">
                <a:solidFill>
                  <a:schemeClr val="tx1"/>
                </a:solidFill>
                <a:latin typeface="Arial" charset="0"/>
              </a:defRPr>
            </a:lvl3pPr>
            <a:lvl4pPr marL="1698132" indent="-242590" eaLnBrk="0" hangingPunct="0">
              <a:spcBef>
                <a:spcPct val="30000"/>
              </a:spcBef>
              <a:defRPr sz="1300">
                <a:solidFill>
                  <a:schemeClr val="tx1"/>
                </a:solidFill>
                <a:latin typeface="Arial" charset="0"/>
              </a:defRPr>
            </a:lvl4pPr>
            <a:lvl5pPr marL="2183313" indent="-242590" eaLnBrk="0" hangingPunct="0">
              <a:spcBef>
                <a:spcPct val="30000"/>
              </a:spcBef>
              <a:defRPr sz="1300">
                <a:solidFill>
                  <a:schemeClr val="tx1"/>
                </a:solidFill>
                <a:latin typeface="Arial" charset="0"/>
              </a:defRPr>
            </a:lvl5pPr>
            <a:lvl6pPr marL="2668494" indent="-242590" eaLnBrk="0" fontAlgn="base" hangingPunct="0">
              <a:spcBef>
                <a:spcPct val="30000"/>
              </a:spcBef>
              <a:spcAft>
                <a:spcPct val="0"/>
              </a:spcAft>
              <a:defRPr sz="1300">
                <a:solidFill>
                  <a:schemeClr val="tx1"/>
                </a:solidFill>
                <a:latin typeface="Arial" charset="0"/>
              </a:defRPr>
            </a:lvl6pPr>
            <a:lvl7pPr marL="3153674" indent="-242590" eaLnBrk="0" fontAlgn="base" hangingPunct="0">
              <a:spcBef>
                <a:spcPct val="30000"/>
              </a:spcBef>
              <a:spcAft>
                <a:spcPct val="0"/>
              </a:spcAft>
              <a:defRPr sz="1300">
                <a:solidFill>
                  <a:schemeClr val="tx1"/>
                </a:solidFill>
                <a:latin typeface="Arial" charset="0"/>
              </a:defRPr>
            </a:lvl7pPr>
            <a:lvl8pPr marL="3638855" indent="-242590" eaLnBrk="0" fontAlgn="base" hangingPunct="0">
              <a:spcBef>
                <a:spcPct val="30000"/>
              </a:spcBef>
              <a:spcAft>
                <a:spcPct val="0"/>
              </a:spcAft>
              <a:defRPr sz="1300">
                <a:solidFill>
                  <a:schemeClr val="tx1"/>
                </a:solidFill>
                <a:latin typeface="Arial" charset="0"/>
              </a:defRPr>
            </a:lvl8pPr>
            <a:lvl9pPr marL="4124035" indent="-24259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2205CE6-11B8-4D1A-90DC-A30FBF3706C3}"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8488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ctrTitle"/>
          </p:nvPr>
        </p:nvSpPr>
        <p:spPr>
          <a:xfrm>
            <a:off x="0" y="0"/>
            <a:ext cx="9144000" cy="1470025"/>
          </a:xfrm>
        </p:spPr>
        <p:txBody>
          <a:bodyPr/>
          <a:lstStyle>
            <a:lvl1pPr>
              <a:defRPr sz="4800" b="0">
                <a:solidFill>
                  <a:schemeClr val="tx1">
                    <a:lumMod val="95000"/>
                    <a:lumOff val="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1905000"/>
            <a:ext cx="9144000" cy="4953000"/>
          </a:xfrm>
        </p:spPr>
        <p:txBody>
          <a:bodyPr/>
          <a:lstStyle>
            <a:lvl1pPr marL="0" indent="0" algn="ctr">
              <a:buNone/>
              <a:defRPr sz="36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p:txBody>
          <a:bodyPr/>
          <a:lstStyle>
            <a:lvl1pPr>
              <a:defRPr/>
            </a:lvl1pPr>
          </a:lstStyle>
          <a:p>
            <a:fld id="{9E072C34-F93A-4890-B744-6692FCE6B269}" type="slidenum">
              <a:rPr lang="en-US" altLang="en-US"/>
              <a:pPr/>
              <a:t>‹#›</a:t>
            </a:fld>
            <a:endParaRPr lang="en-US" altLang="en-US"/>
          </a:p>
        </p:txBody>
      </p:sp>
    </p:spTree>
    <p:extLst>
      <p:ext uri="{BB962C8B-B14F-4D97-AF65-F5344CB8AC3E}">
        <p14:creationId xmlns:p14="http://schemas.microsoft.com/office/powerpoint/2010/main" val="309321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4670DFD-0EF2-4524-B80F-803EEEE7A666}" type="slidenum">
              <a:rPr lang="en-US" altLang="en-US"/>
              <a:pPr/>
              <a:t>‹#›</a:t>
            </a:fld>
            <a:endParaRPr lang="en-US" altLang="en-US"/>
          </a:p>
        </p:txBody>
      </p:sp>
    </p:spTree>
    <p:extLst>
      <p:ext uri="{BB962C8B-B14F-4D97-AF65-F5344CB8AC3E}">
        <p14:creationId xmlns:p14="http://schemas.microsoft.com/office/powerpoint/2010/main" val="187000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BA43535-B38C-44F5-B94D-5E55B02852B2}" type="slidenum">
              <a:rPr lang="en-US" altLang="en-US"/>
              <a:pPr/>
              <a:t>‹#›</a:t>
            </a:fld>
            <a:endParaRPr lang="en-US" altLang="en-US"/>
          </a:p>
        </p:txBody>
      </p:sp>
    </p:spTree>
    <p:extLst>
      <p:ext uri="{BB962C8B-B14F-4D97-AF65-F5344CB8AC3E}">
        <p14:creationId xmlns:p14="http://schemas.microsoft.com/office/powerpoint/2010/main" val="71573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1219200"/>
            <a:ext cx="9144000" cy="2190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title"/>
          </p:nvPr>
        </p:nvSpPr>
        <p:spPr>
          <a:xfrm>
            <a:off x="0" y="0"/>
            <a:ext cx="9144000" cy="1143000"/>
          </a:xfrm>
        </p:spPr>
        <p:txBody>
          <a:bodyPr/>
          <a:lstStyle>
            <a:lvl1pPr>
              <a:defRPr baseline="0">
                <a:latin typeface="Century Gothic"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0" y="1981200"/>
            <a:ext cx="9144000" cy="3962400"/>
          </a:xfrm>
        </p:spPr>
        <p:txBody>
          <a:bodyPr/>
          <a:lstStyle>
            <a:lvl1pPr marL="0" indent="0" algn="l">
              <a:buNone/>
              <a:defRPr sz="2800">
                <a:latin typeface="Garamond"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4"/>
          <p:cNvSpPr>
            <a:spLocks noGrp="1" noChangeArrowheads="1"/>
          </p:cNvSpPr>
          <p:nvPr>
            <p:ph type="dt" sz="half" idx="10"/>
          </p:nvPr>
        </p:nvSpPr>
        <p:spPr/>
        <p:txBody>
          <a:bodyPr/>
          <a:lstStyle>
            <a:lvl1pPr>
              <a:defRPr/>
            </a:lvl1pPr>
          </a:lstStyle>
          <a:p>
            <a:endParaRPr lang="en-US" altLang="en-US"/>
          </a:p>
        </p:txBody>
      </p:sp>
      <p:sp>
        <p:nvSpPr>
          <p:cNvPr id="6" name="Rectangle 5"/>
          <p:cNvSpPr>
            <a:spLocks noGrp="1" noChangeArrowheads="1"/>
          </p:cNvSpPr>
          <p:nvPr>
            <p:ph type="ftr" sz="quarter" idx="11"/>
          </p:nvPr>
        </p:nvSpPr>
        <p:spPr/>
        <p:txBody>
          <a:bodyPr/>
          <a:lstStyle>
            <a:lvl1pPr>
              <a:defRPr/>
            </a:lvl1pPr>
          </a:lstStyle>
          <a:p>
            <a:endParaRPr lang="en-US" altLang="en-US"/>
          </a:p>
        </p:txBody>
      </p:sp>
      <p:sp>
        <p:nvSpPr>
          <p:cNvPr id="7" name="Rectangle 6"/>
          <p:cNvSpPr>
            <a:spLocks noGrp="1" noChangeArrowheads="1"/>
          </p:cNvSpPr>
          <p:nvPr>
            <p:ph type="sldNum" sz="quarter" idx="12"/>
          </p:nvPr>
        </p:nvSpPr>
        <p:spPr>
          <a:xfrm>
            <a:off x="8610600" y="228600"/>
            <a:ext cx="533400" cy="476250"/>
          </a:xfrm>
        </p:spPr>
        <p:txBody>
          <a:bodyPr/>
          <a:lstStyle>
            <a:lvl1pPr>
              <a:defRPr/>
            </a:lvl1pPr>
          </a:lstStyle>
          <a:p>
            <a:fld id="{78B34DB4-D256-4A59-A785-C657E53E18A5}" type="slidenum">
              <a:rPr lang="en-US" altLang="en-US"/>
              <a:pPr/>
              <a:t>‹#›</a:t>
            </a:fld>
            <a:endParaRPr lang="en-US" altLang="en-US"/>
          </a:p>
        </p:txBody>
      </p:sp>
    </p:spTree>
    <p:extLst>
      <p:ext uri="{BB962C8B-B14F-4D97-AF65-F5344CB8AC3E}">
        <p14:creationId xmlns:p14="http://schemas.microsoft.com/office/powerpoint/2010/main" val="401188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F55704A-F232-4459-85A6-96A2DB4B7EE6}" type="slidenum">
              <a:rPr lang="en-US" altLang="en-US"/>
              <a:pPr/>
              <a:t>‹#›</a:t>
            </a:fld>
            <a:endParaRPr lang="en-US" altLang="en-US"/>
          </a:p>
        </p:txBody>
      </p:sp>
    </p:spTree>
    <p:extLst>
      <p:ext uri="{BB962C8B-B14F-4D97-AF65-F5344CB8AC3E}">
        <p14:creationId xmlns:p14="http://schemas.microsoft.com/office/powerpoint/2010/main" val="208327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AAFC569-3D23-496D-8B7E-03237B7AC29E}" type="slidenum">
              <a:rPr lang="en-US" altLang="en-US"/>
              <a:pPr/>
              <a:t>‹#›</a:t>
            </a:fld>
            <a:endParaRPr lang="en-US" altLang="en-US"/>
          </a:p>
        </p:txBody>
      </p:sp>
    </p:spTree>
    <p:extLst>
      <p:ext uri="{BB962C8B-B14F-4D97-AF65-F5344CB8AC3E}">
        <p14:creationId xmlns:p14="http://schemas.microsoft.com/office/powerpoint/2010/main" val="20160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2EACADAC-6768-4373-9D11-EAF14A5FAD44}" type="slidenum">
              <a:rPr lang="en-US" altLang="en-US"/>
              <a:pPr/>
              <a:t>‹#›</a:t>
            </a:fld>
            <a:endParaRPr lang="en-US" altLang="en-US"/>
          </a:p>
        </p:txBody>
      </p:sp>
    </p:spTree>
    <p:extLst>
      <p:ext uri="{BB962C8B-B14F-4D97-AF65-F5344CB8AC3E}">
        <p14:creationId xmlns:p14="http://schemas.microsoft.com/office/powerpoint/2010/main" val="56681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D466E01-4A45-41A4-8647-E6CA12D21706}" type="slidenum">
              <a:rPr lang="en-US" altLang="en-US"/>
              <a:pPr/>
              <a:t>‹#›</a:t>
            </a:fld>
            <a:endParaRPr lang="en-US" altLang="en-US"/>
          </a:p>
        </p:txBody>
      </p:sp>
    </p:spTree>
    <p:extLst>
      <p:ext uri="{BB962C8B-B14F-4D97-AF65-F5344CB8AC3E}">
        <p14:creationId xmlns:p14="http://schemas.microsoft.com/office/powerpoint/2010/main" val="17428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FBDE34A-1619-4DB5-937E-0BDF53AB5ECA}" type="slidenum">
              <a:rPr lang="en-US" altLang="en-US"/>
              <a:pPr/>
              <a:t>‹#›</a:t>
            </a:fld>
            <a:endParaRPr lang="en-US" altLang="en-US"/>
          </a:p>
        </p:txBody>
      </p:sp>
    </p:spTree>
    <p:extLst>
      <p:ext uri="{BB962C8B-B14F-4D97-AF65-F5344CB8AC3E}">
        <p14:creationId xmlns:p14="http://schemas.microsoft.com/office/powerpoint/2010/main" val="73369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991D44B-AC36-4901-8463-B7EF3C09A8FE}" type="slidenum">
              <a:rPr lang="en-US" altLang="en-US"/>
              <a:pPr/>
              <a:t>‹#›</a:t>
            </a:fld>
            <a:endParaRPr lang="en-US" altLang="en-US"/>
          </a:p>
        </p:txBody>
      </p:sp>
    </p:spTree>
    <p:extLst>
      <p:ext uri="{BB962C8B-B14F-4D97-AF65-F5344CB8AC3E}">
        <p14:creationId xmlns:p14="http://schemas.microsoft.com/office/powerpoint/2010/main" val="1657466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CD4E70D-3B83-4D05-ADBB-1070A3DE952C}" type="slidenum">
              <a:rPr lang="en-US" altLang="en-US"/>
              <a:pPr/>
              <a:t>‹#›</a:t>
            </a:fld>
            <a:endParaRPr lang="en-US" altLang="en-US"/>
          </a:p>
        </p:txBody>
      </p:sp>
    </p:spTree>
    <p:extLst>
      <p:ext uri="{BB962C8B-B14F-4D97-AF65-F5344CB8AC3E}">
        <p14:creationId xmlns:p14="http://schemas.microsoft.com/office/powerpoint/2010/main" val="151869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4EACF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38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38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7E0B31E-7FDC-4487-B3E8-9A71128F95A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asmuse@Indiana.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loomberg.com/markets/rates-bonds/government-bonds/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www.wsj.com/mdc/public/page/mdc_bonds.html?refresh=o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thestreet.com/markets/what-is-the-prime-rate-14742514"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lifehappens.org/human-life-value-calculato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pa.gov/environmental-economics/mortality-risk-valuation#proces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bls.gov/iif/oshcfoi1.ht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transportation.gov/regulations/economic-values-used-in-analysi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consumerismcommentary.com/what-is-the-value-of-a-human-lif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pea.indiana.edu/faculty-research/directory/profiles/faculty/full-time/graham-john.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hitehouse.gov/omb/inforegriaguide2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allthatsinteresting.com/nub-city-vernon-florid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ov.uk/government/news/repayment-of-26-billion-historical-debt-to-be-completed-by-governm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
            </a:r>
            <a:br>
              <a:rPr lang="en-US" altLang="en-US" smtClean="0"/>
            </a:br>
            <a:endParaRPr lang="en-US" altLang="en-US" smtClean="0"/>
          </a:p>
        </p:txBody>
      </p:sp>
      <p:sp>
        <p:nvSpPr>
          <p:cNvPr id="4099" name="Content Placeholder 2"/>
          <p:cNvSpPr>
            <a:spLocks noGrp="1"/>
          </p:cNvSpPr>
          <p:nvPr>
            <p:ph idx="1"/>
          </p:nvPr>
        </p:nvSpPr>
        <p:spPr>
          <a:xfrm>
            <a:off x="457200" y="228600"/>
            <a:ext cx="8686800" cy="4525963"/>
          </a:xfrm>
        </p:spPr>
        <p:txBody>
          <a:bodyPr/>
          <a:lstStyle/>
          <a:p>
            <a:pPr eaLnBrk="1" hangingPunct="1"/>
            <a:r>
              <a:rPr lang="en-US" altLang="en-US" sz="4400" dirty="0" smtClean="0"/>
              <a:t>Life and Time </a:t>
            </a:r>
          </a:p>
          <a:p>
            <a:pPr eaLnBrk="1" hangingPunct="1"/>
            <a:endParaRPr lang="en-US" altLang="en-US" sz="4400" dirty="0" smtClean="0"/>
          </a:p>
          <a:p>
            <a:pPr eaLnBrk="1" hangingPunct="1"/>
            <a:endParaRPr lang="en-US" altLang="en-US" sz="4400" dirty="0" smtClean="0"/>
          </a:p>
          <a:p>
            <a:pPr eaLnBrk="1" hangingPunct="1"/>
            <a:r>
              <a:rPr lang="en-US" altLang="en-US" sz="2000" dirty="0" smtClean="0"/>
              <a:t> </a:t>
            </a:r>
          </a:p>
          <a:p>
            <a:pPr eaLnBrk="1" hangingPunct="1"/>
            <a:r>
              <a:rPr lang="en-US" altLang="en-US" sz="3200" dirty="0" smtClean="0"/>
              <a:t>Prof. </a:t>
            </a:r>
            <a:r>
              <a:rPr lang="en-US" altLang="en-US" sz="3200" dirty="0" err="1" smtClean="0"/>
              <a:t>Rasmusen</a:t>
            </a:r>
            <a:endParaRPr lang="en-US" altLang="en-US" sz="3200" dirty="0" smtClean="0"/>
          </a:p>
          <a:p>
            <a:pPr eaLnBrk="1" hangingPunct="1"/>
            <a:r>
              <a:rPr lang="en-US" altLang="en-US" sz="3200" dirty="0" smtClean="0">
                <a:hlinkClick r:id="rId3"/>
              </a:rPr>
              <a:t>erasmuse@Indiana.edu</a:t>
            </a:r>
            <a:endParaRPr lang="en-US" altLang="en-US" sz="3200" dirty="0" smtClean="0"/>
          </a:p>
          <a:p>
            <a:pPr eaLnBrk="1" hangingPunct="1"/>
            <a:r>
              <a:rPr lang="en-US" altLang="en-US" sz="800" dirty="0" smtClean="0">
                <a:solidFill>
                  <a:schemeClr val="accent1">
                    <a:lumMod val="50000"/>
                  </a:schemeClr>
                </a:solidFill>
              </a:rPr>
              <a:t> </a:t>
            </a:r>
            <a:endParaRPr lang="en-US" altLang="en-US" sz="800" dirty="0" smtClean="0">
              <a:solidFill>
                <a:schemeClr val="accent1">
                  <a:lumMod val="75000"/>
                </a:schemeClr>
              </a:solidFill>
            </a:endParaRP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B0147D9-4EF4-400C-A626-A401224518E5}" type="slidenum">
              <a:rPr lang="en-US" altLang="en-US" sz="1400"/>
              <a:pPr eaLnBrk="1" hangingPunct="1">
                <a:spcBef>
                  <a:spcPct val="0"/>
                </a:spcBef>
                <a:buFontTx/>
                <a:buNone/>
              </a:pPr>
              <a:t>1</a:t>
            </a:fld>
            <a:endParaRPr lang="en-US" altLang="en-US" sz="1400"/>
          </a:p>
        </p:txBody>
      </p:sp>
      <p:pic>
        <p:nvPicPr>
          <p:cNvPr id="4101" name="Picture 5" descr="C:\_G406_Regulation_Office\chapters\04-life-and-time\fig04-struldbru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3733800" cy="6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22225"/>
            <a:ext cx="8686800" cy="4525963"/>
          </a:xfrm>
        </p:spPr>
        <p:txBody>
          <a:bodyPr/>
          <a:lstStyle/>
          <a:p>
            <a:pPr eaLnBrk="1" hangingPunct="1"/>
            <a:r>
              <a:rPr lang="en-US" altLang="en-US" sz="3600" dirty="0" smtClean="0"/>
              <a:t>The Time </a:t>
            </a:r>
            <a:r>
              <a:rPr lang="en-US" altLang="en-US" sz="3600" smtClean="0"/>
              <a:t>t To </a:t>
            </a:r>
            <a:r>
              <a:rPr lang="en-US" altLang="en-US" sz="3600" dirty="0" smtClean="0"/>
              <a:t>Double Your Initial</a:t>
            </a:r>
          </a:p>
          <a:p>
            <a:pPr eaLnBrk="1" hangingPunct="1"/>
            <a:r>
              <a:rPr lang="en-US" altLang="en-US" sz="3600" dirty="0" smtClean="0"/>
              <a:t>Investment  X</a:t>
            </a:r>
          </a:p>
        </p:txBody>
      </p:sp>
      <p:sp>
        <p:nvSpPr>
          <p:cNvPr id="112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90A7422-558F-4382-83BF-D2E710ECB5A8}" type="slidenum">
              <a:rPr lang="en-US" altLang="en-US" sz="1400"/>
              <a:pPr eaLnBrk="1" hangingPunct="1">
                <a:spcBef>
                  <a:spcPct val="0"/>
                </a:spcBef>
                <a:buFontTx/>
                <a:buNone/>
              </a:pPr>
              <a:t>10</a:t>
            </a:fld>
            <a:endParaRPr lang="en-US" altLang="en-US" sz="1400"/>
          </a:p>
        </p:txBody>
      </p:sp>
      <p:sp>
        <p:nvSpPr>
          <p:cNvPr id="6" name="Rectangle 5"/>
          <p:cNvSpPr/>
          <p:nvPr/>
        </p:nvSpPr>
        <p:spPr>
          <a:xfrm>
            <a:off x="3962400" y="3276600"/>
            <a:ext cx="1524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endParaRPr>
          </a:p>
        </p:txBody>
      </p:sp>
      <p:pic>
        <p:nvPicPr>
          <p:cNvPr id="1126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4709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304800" y="5257800"/>
            <a:ext cx="7696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t>72 is close to 69.  </a:t>
            </a:r>
          </a:p>
          <a:p>
            <a:pPr eaLnBrk="1" hangingPunct="1">
              <a:spcBef>
                <a:spcPct val="0"/>
              </a:spcBef>
              <a:buFontTx/>
              <a:buNone/>
            </a:pPr>
            <a:endParaRPr lang="en-US" altLang="en-US" sz="1200" dirty="0" smtClean="0"/>
          </a:p>
          <a:p>
            <a:pPr eaLnBrk="1" hangingPunct="1">
              <a:spcBef>
                <a:spcPct val="0"/>
              </a:spcBef>
              <a:buFontTx/>
              <a:buNone/>
            </a:pPr>
            <a:r>
              <a:rPr lang="en-US" altLang="en-US" sz="2400" dirty="0" smtClean="0"/>
              <a:t>72/8 = </a:t>
            </a:r>
            <a:r>
              <a:rPr lang="en-US" altLang="en-US" sz="2400" dirty="0"/>
              <a:t>9 years.   </a:t>
            </a:r>
            <a:r>
              <a:rPr lang="en-US" altLang="en-US" sz="2400" dirty="0" smtClean="0"/>
              <a:t>72/3 = </a:t>
            </a:r>
            <a:r>
              <a:rPr lang="en-US" altLang="en-US" sz="2400" dirty="0"/>
              <a:t>24 years.  72/10 = 7.2 years.  72/1 = 72 years.</a:t>
            </a:r>
            <a:r>
              <a:rPr lang="en-US" altLang="en-US" sz="1800" dirty="0"/>
              <a:t> </a:t>
            </a:r>
            <a:r>
              <a:rPr lang="en-US" altLang="en-US" sz="1800" dirty="0" smtClean="0"/>
              <a:t>  </a:t>
            </a:r>
            <a:endParaRPr lang="en-US" altLang="en-US" sz="1800" dirty="0"/>
          </a:p>
          <a:p>
            <a:pPr eaLnBrk="1" hangingPunct="1">
              <a:spcBef>
                <a:spcPct val="0"/>
              </a:spcBef>
              <a:buFontTx/>
              <a:buNone/>
            </a:pPr>
            <a:r>
              <a:rPr lang="en-US" altLang="en-US" sz="18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685800"/>
            <a:ext cx="8229600" cy="1143000"/>
          </a:xfrm>
        </p:spPr>
        <p:txBody>
          <a:bodyPr/>
          <a:lstStyle/>
          <a:p>
            <a:pPr eaLnBrk="1" hangingPunct="1"/>
            <a:r>
              <a:rPr lang="en-US" altLang="en-US" dirty="0" smtClean="0"/>
              <a:t>How To Estimate the Value of 25 Years of Cash Flows</a:t>
            </a:r>
            <a:br>
              <a:rPr lang="en-US" altLang="en-US" dirty="0" smtClean="0"/>
            </a:br>
            <a:r>
              <a:rPr lang="en-US" altLang="en-US" dirty="0" smtClean="0"/>
              <a:t/>
            </a:r>
            <a:br>
              <a:rPr lang="en-US" altLang="en-US" dirty="0" smtClean="0"/>
            </a:br>
            <a:endParaRPr lang="en-US" altLang="en-US" dirty="0" smtClean="0"/>
          </a:p>
        </p:txBody>
      </p:sp>
      <p:sp>
        <p:nvSpPr>
          <p:cNvPr id="23555" name="Content Placeholder 2"/>
          <p:cNvSpPr>
            <a:spLocks noGrp="1"/>
          </p:cNvSpPr>
          <p:nvPr>
            <p:ph idx="1"/>
          </p:nvPr>
        </p:nvSpPr>
        <p:spPr>
          <a:xfrm>
            <a:off x="457200" y="1676400"/>
            <a:ext cx="8534400" cy="4525963"/>
          </a:xfrm>
        </p:spPr>
        <p:txBody>
          <a:bodyPr/>
          <a:lstStyle/>
          <a:p>
            <a:pPr eaLnBrk="1" hangingPunct="1"/>
            <a:r>
              <a:rPr lang="en-US" altLang="en-US" sz="3600" dirty="0" smtClean="0"/>
              <a:t>    Suppose a business will earn $80,000 per year for 25 years. </a:t>
            </a:r>
            <a:r>
              <a:rPr lang="en-US" altLang="en-US" sz="3600" dirty="0"/>
              <a:t> </a:t>
            </a:r>
            <a:r>
              <a:rPr lang="en-US" altLang="en-US" sz="3600" dirty="0" smtClean="0"/>
              <a:t>How much is  it worth at a discount rate of 10%?</a:t>
            </a:r>
          </a:p>
          <a:p>
            <a:pPr eaLnBrk="1" hangingPunct="1"/>
            <a:r>
              <a:rPr lang="en-US" altLang="en-US" sz="2000" dirty="0" smtClean="0"/>
              <a:t> </a:t>
            </a:r>
            <a:endParaRPr lang="en-US" altLang="en-US" sz="3600" dirty="0" smtClean="0"/>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2D97E-369C-4A31-AFF0-DDB2E2AADEE6}" type="slidenum">
              <a:rPr lang="en-US" altLang="en-US" sz="1400"/>
              <a:pPr eaLnBrk="1" hangingPunct="1">
                <a:spcBef>
                  <a:spcPct val="0"/>
                </a:spcBef>
                <a:buFontTx/>
                <a:buNone/>
              </a:pPr>
              <a:t>11</a:t>
            </a:fld>
            <a:endParaRPr lang="en-US" altLang="en-US" sz="1400"/>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60" y="502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959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pPr eaLnBrk="1" hangingPunct="1"/>
            <a:r>
              <a:rPr lang="en-US" altLang="en-US" dirty="0" smtClean="0"/>
              <a:t>Choosing the Discount Rate</a:t>
            </a:r>
          </a:p>
        </p:txBody>
      </p:sp>
      <p:sp>
        <p:nvSpPr>
          <p:cNvPr id="7171" name="Content Placeholder 2"/>
          <p:cNvSpPr>
            <a:spLocks noGrp="1"/>
          </p:cNvSpPr>
          <p:nvPr>
            <p:ph idx="1"/>
          </p:nvPr>
        </p:nvSpPr>
        <p:spPr>
          <a:xfrm>
            <a:off x="304800" y="1570037"/>
            <a:ext cx="8686800" cy="4525963"/>
          </a:xfrm>
        </p:spPr>
        <p:txBody>
          <a:bodyPr/>
          <a:lstStyle/>
          <a:p>
            <a:pPr eaLnBrk="1" hangingPunct="1"/>
            <a:r>
              <a:rPr lang="en-US" altLang="en-US" dirty="0" smtClean="0"/>
              <a:t>  </a:t>
            </a:r>
          </a:p>
          <a:p>
            <a:pPr eaLnBrk="1" hangingPunct="1"/>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8112F1-EDAD-4D35-A3D5-949988278938}" type="slidenum">
              <a:rPr lang="en-US" altLang="en-US" sz="1400"/>
              <a:pPr eaLnBrk="1" hangingPunct="1">
                <a:spcBef>
                  <a:spcPct val="0"/>
                </a:spcBef>
                <a:buFontTx/>
                <a:buNone/>
              </a:pPr>
              <a:t>12</a:t>
            </a:fld>
            <a:endParaRPr lang="en-US" altLang="en-US" sz="1400"/>
          </a:p>
        </p:txBody>
      </p:sp>
      <p:pic>
        <p:nvPicPr>
          <p:cNvPr id="2" name="Picture 1"/>
          <p:cNvPicPr>
            <a:picLocks noChangeAspect="1"/>
          </p:cNvPicPr>
          <p:nvPr/>
        </p:nvPicPr>
        <p:blipFill>
          <a:blip r:embed="rId3"/>
          <a:stretch>
            <a:fillRect/>
          </a:stretch>
        </p:blipFill>
        <p:spPr>
          <a:xfrm>
            <a:off x="1828800" y="1752600"/>
            <a:ext cx="4800600" cy="4583214"/>
          </a:xfrm>
          <a:prstGeom prst="rect">
            <a:avLst/>
          </a:prstGeom>
        </p:spPr>
      </p:pic>
    </p:spTree>
    <p:extLst>
      <p:ext uri="{BB962C8B-B14F-4D97-AF65-F5344CB8AC3E}">
        <p14:creationId xmlns:p14="http://schemas.microsoft.com/office/powerpoint/2010/main" val="1296596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pPr eaLnBrk="1" hangingPunct="1"/>
            <a:r>
              <a:rPr lang="en-US" altLang="en-US" dirty="0" smtClean="0"/>
              <a:t>Choosing the Discount Rate</a:t>
            </a:r>
          </a:p>
        </p:txBody>
      </p:sp>
      <p:sp>
        <p:nvSpPr>
          <p:cNvPr id="7171" name="Content Placeholder 2"/>
          <p:cNvSpPr>
            <a:spLocks noGrp="1"/>
          </p:cNvSpPr>
          <p:nvPr>
            <p:ph idx="1"/>
          </p:nvPr>
        </p:nvSpPr>
        <p:spPr>
          <a:xfrm>
            <a:off x="304800" y="1570037"/>
            <a:ext cx="8686800" cy="4525963"/>
          </a:xfrm>
        </p:spPr>
        <p:txBody>
          <a:bodyPr/>
          <a:lstStyle/>
          <a:p>
            <a:pPr eaLnBrk="1" hangingPunct="1"/>
            <a:r>
              <a:rPr lang="en-US" altLang="en-US" dirty="0" smtClean="0"/>
              <a:t>  </a:t>
            </a:r>
          </a:p>
          <a:p>
            <a:pPr eaLnBrk="1" hangingPunct="1"/>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8112F1-EDAD-4D35-A3D5-949988278938}" type="slidenum">
              <a:rPr lang="en-US" altLang="en-US" sz="1400"/>
              <a:pPr eaLnBrk="1" hangingPunct="1">
                <a:spcBef>
                  <a:spcPct val="0"/>
                </a:spcBef>
                <a:buFontTx/>
                <a:buNone/>
              </a:pPr>
              <a:t>13</a:t>
            </a:fld>
            <a:endParaRPr lang="en-US" altLang="en-US" sz="1400"/>
          </a:p>
        </p:txBody>
      </p:sp>
      <p:pic>
        <p:nvPicPr>
          <p:cNvPr id="2" name="Picture 1"/>
          <p:cNvPicPr>
            <a:picLocks noChangeAspect="1"/>
          </p:cNvPicPr>
          <p:nvPr/>
        </p:nvPicPr>
        <p:blipFill>
          <a:blip r:embed="rId3"/>
          <a:stretch>
            <a:fillRect/>
          </a:stretch>
        </p:blipFill>
        <p:spPr>
          <a:xfrm>
            <a:off x="1905000" y="1702117"/>
            <a:ext cx="5029200" cy="5148000"/>
          </a:xfrm>
          <a:prstGeom prst="rect">
            <a:avLst/>
          </a:prstGeom>
        </p:spPr>
      </p:pic>
    </p:spTree>
    <p:extLst>
      <p:ext uri="{BB962C8B-B14F-4D97-AF65-F5344CB8AC3E}">
        <p14:creationId xmlns:p14="http://schemas.microsoft.com/office/powerpoint/2010/main" val="94674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pPr eaLnBrk="1" hangingPunct="1"/>
            <a:r>
              <a:rPr lang="en-US" altLang="en-US" dirty="0" smtClean="0"/>
              <a:t>Choosing the Discount Rate</a:t>
            </a:r>
          </a:p>
        </p:txBody>
      </p:sp>
      <p:sp>
        <p:nvSpPr>
          <p:cNvPr id="7171" name="Content Placeholder 2"/>
          <p:cNvSpPr>
            <a:spLocks noGrp="1"/>
          </p:cNvSpPr>
          <p:nvPr>
            <p:ph idx="1"/>
          </p:nvPr>
        </p:nvSpPr>
        <p:spPr>
          <a:xfrm>
            <a:off x="304800" y="1570037"/>
            <a:ext cx="8686800" cy="4525963"/>
          </a:xfrm>
        </p:spPr>
        <p:txBody>
          <a:bodyPr/>
          <a:lstStyle/>
          <a:p>
            <a:pPr eaLnBrk="1" hangingPunct="1"/>
            <a:r>
              <a:rPr lang="en-US" altLang="en-US" dirty="0" smtClean="0"/>
              <a:t>  </a:t>
            </a:r>
          </a:p>
          <a:p>
            <a:pPr eaLnBrk="1" hangingPunct="1"/>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8112F1-EDAD-4D35-A3D5-949988278938}" type="slidenum">
              <a:rPr lang="en-US" altLang="en-US" sz="1400"/>
              <a:pPr eaLnBrk="1" hangingPunct="1">
                <a:spcBef>
                  <a:spcPct val="0"/>
                </a:spcBef>
                <a:buFontTx/>
                <a:buNone/>
              </a:pPr>
              <a:t>14</a:t>
            </a:fld>
            <a:endParaRPr lang="en-US" altLang="en-US" sz="1400"/>
          </a:p>
        </p:txBody>
      </p:sp>
      <p:pic>
        <p:nvPicPr>
          <p:cNvPr id="2" name="Picture 1"/>
          <p:cNvPicPr>
            <a:picLocks noChangeAspect="1"/>
          </p:cNvPicPr>
          <p:nvPr/>
        </p:nvPicPr>
        <p:blipFill>
          <a:blip r:embed="rId3"/>
          <a:stretch>
            <a:fillRect/>
          </a:stretch>
        </p:blipFill>
        <p:spPr>
          <a:xfrm>
            <a:off x="1905000" y="1570037"/>
            <a:ext cx="5334000" cy="5502000"/>
          </a:xfrm>
          <a:prstGeom prst="rect">
            <a:avLst/>
          </a:prstGeom>
        </p:spPr>
      </p:pic>
    </p:spTree>
    <p:extLst>
      <p:ext uri="{BB962C8B-B14F-4D97-AF65-F5344CB8AC3E}">
        <p14:creationId xmlns:p14="http://schemas.microsoft.com/office/powerpoint/2010/main" val="901510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pPr eaLnBrk="1" hangingPunct="1"/>
            <a:r>
              <a:rPr lang="en-US" altLang="en-US" dirty="0" smtClean="0"/>
              <a:t>Choosing the Discount Rate</a:t>
            </a:r>
          </a:p>
        </p:txBody>
      </p:sp>
      <p:sp>
        <p:nvSpPr>
          <p:cNvPr id="7171" name="Content Placeholder 2"/>
          <p:cNvSpPr>
            <a:spLocks noGrp="1"/>
          </p:cNvSpPr>
          <p:nvPr>
            <p:ph idx="1"/>
          </p:nvPr>
        </p:nvSpPr>
        <p:spPr>
          <a:xfrm>
            <a:off x="304800" y="1570037"/>
            <a:ext cx="8686800" cy="4525963"/>
          </a:xfrm>
        </p:spPr>
        <p:txBody>
          <a:bodyPr/>
          <a:lstStyle/>
          <a:p>
            <a:pPr eaLnBrk="1" hangingPunct="1"/>
            <a:r>
              <a:rPr lang="en-US" altLang="en-US" dirty="0" smtClean="0"/>
              <a:t>  </a:t>
            </a:r>
          </a:p>
          <a:p>
            <a:pPr eaLnBrk="1" hangingPunct="1"/>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8112F1-EDAD-4D35-A3D5-949988278938}" type="slidenum">
              <a:rPr lang="en-US" altLang="en-US" sz="1400"/>
              <a:pPr eaLnBrk="1" hangingPunct="1">
                <a:spcBef>
                  <a:spcPct val="0"/>
                </a:spcBef>
                <a:buFontTx/>
                <a:buNone/>
              </a:pPr>
              <a:t>15</a:t>
            </a:fld>
            <a:endParaRPr lang="en-US" altLang="en-US" sz="1400"/>
          </a:p>
        </p:txBody>
      </p:sp>
      <p:pic>
        <p:nvPicPr>
          <p:cNvPr id="2050" name="Picture 2" descr="26175.str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45975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7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219200"/>
          </a:xfrm>
        </p:spPr>
        <p:txBody>
          <a:bodyPr/>
          <a:lstStyle/>
          <a:p>
            <a:pPr eaLnBrk="1" hangingPunct="1"/>
            <a:r>
              <a:rPr lang="en-US" altLang="en-US" dirty="0" smtClean="0"/>
              <a:t>Yields on </a:t>
            </a:r>
            <a:r>
              <a:rPr lang="en-US" altLang="en-US" smtClean="0"/>
              <a:t>US Debt </a:t>
            </a:r>
            <a:endParaRPr lang="en-US" altLang="en-US" dirty="0" smtClean="0"/>
          </a:p>
        </p:txBody>
      </p:sp>
      <p:sp>
        <p:nvSpPr>
          <p:cNvPr id="133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6024E05-6714-48A4-A687-7BC4D3CC1E94}" type="slidenum">
              <a:rPr lang="en-US" altLang="en-US" sz="1400"/>
              <a:pPr eaLnBrk="1" hangingPunct="1">
                <a:spcBef>
                  <a:spcPct val="0"/>
                </a:spcBef>
                <a:buFontTx/>
                <a:buNone/>
              </a:pPr>
              <a:t>16</a:t>
            </a:fld>
            <a:endParaRPr lang="en-US" altLang="en-US" sz="1400"/>
          </a:p>
        </p:txBody>
      </p:sp>
      <p:sp>
        <p:nvSpPr>
          <p:cNvPr id="3" name="Subtitle 2"/>
          <p:cNvSpPr>
            <a:spLocks noGrp="1"/>
          </p:cNvSpPr>
          <p:nvPr>
            <p:ph type="subTitle" idx="1"/>
          </p:nvPr>
        </p:nvSpPr>
        <p:spPr>
          <a:xfrm>
            <a:off x="445625" y="1600200"/>
            <a:ext cx="8153400" cy="3962400"/>
          </a:xfrm>
        </p:spPr>
        <p:txBody>
          <a:bodyPr/>
          <a:lstStyle/>
          <a:p>
            <a:r>
              <a:rPr lang="en-US" dirty="0" smtClean="0"/>
              <a:t> </a:t>
            </a:r>
            <a:r>
              <a:rPr lang="en-US" sz="1400" b="1" dirty="0" smtClean="0">
                <a:hlinkClick r:id="rId3"/>
              </a:rPr>
              <a:t>http://www.bloomberg.com/markets/rates-bonds/government-bonds/us</a:t>
            </a:r>
            <a:endParaRPr lang="en-US" sz="1400" b="1" dirty="0" smtClean="0"/>
          </a:p>
          <a:p>
            <a:endParaRPr lang="en-US" sz="1400" b="1" dirty="0"/>
          </a:p>
          <a:p>
            <a:endParaRPr lang="en-US" sz="1400" b="1" dirty="0"/>
          </a:p>
        </p:txBody>
      </p:sp>
      <p:pic>
        <p:nvPicPr>
          <p:cNvPr id="2" name="Picture 1"/>
          <p:cNvPicPr>
            <a:picLocks noChangeAspect="1"/>
          </p:cNvPicPr>
          <p:nvPr/>
        </p:nvPicPr>
        <p:blipFill>
          <a:blip r:embed="rId4"/>
          <a:stretch>
            <a:fillRect/>
          </a:stretch>
        </p:blipFill>
        <p:spPr>
          <a:xfrm>
            <a:off x="76200" y="2209800"/>
            <a:ext cx="4328199" cy="3862085"/>
          </a:xfrm>
          <a:prstGeom prst="rect">
            <a:avLst/>
          </a:prstGeom>
        </p:spPr>
      </p:pic>
      <p:pic>
        <p:nvPicPr>
          <p:cNvPr id="5" name="Picture 4"/>
          <p:cNvPicPr>
            <a:picLocks noChangeAspect="1"/>
          </p:cNvPicPr>
          <p:nvPr/>
        </p:nvPicPr>
        <p:blipFill>
          <a:blip r:embed="rId5"/>
          <a:stretch>
            <a:fillRect/>
          </a:stretch>
        </p:blipFill>
        <p:spPr>
          <a:xfrm>
            <a:off x="5029200" y="4572000"/>
            <a:ext cx="2895600" cy="2288092"/>
          </a:xfrm>
          <a:prstGeom prst="rect">
            <a:avLst/>
          </a:prstGeom>
        </p:spPr>
      </p:pic>
      <p:pic>
        <p:nvPicPr>
          <p:cNvPr id="6" name="Picture 5"/>
          <p:cNvPicPr>
            <a:picLocks noChangeAspect="1"/>
          </p:cNvPicPr>
          <p:nvPr/>
        </p:nvPicPr>
        <p:blipFill>
          <a:blip r:embed="rId6"/>
          <a:stretch>
            <a:fillRect/>
          </a:stretch>
        </p:blipFill>
        <p:spPr>
          <a:xfrm>
            <a:off x="4630784" y="2133600"/>
            <a:ext cx="4299108" cy="2438400"/>
          </a:xfrm>
          <a:prstGeom prst="rect">
            <a:avLst/>
          </a:prstGeom>
        </p:spPr>
      </p:pic>
      <p:sp>
        <p:nvSpPr>
          <p:cNvPr id="4" name="Rectangle 3"/>
          <p:cNvSpPr/>
          <p:nvPr/>
        </p:nvSpPr>
        <p:spPr>
          <a:xfrm>
            <a:off x="0" y="6368534"/>
            <a:ext cx="3121367" cy="369332"/>
          </a:xfrm>
          <a:prstGeom prst="rect">
            <a:avLst/>
          </a:prstGeom>
        </p:spPr>
        <p:txBody>
          <a:bodyPr wrap="none">
            <a:spAutoFit/>
          </a:bodyPr>
          <a:lstStyle/>
          <a:p>
            <a:r>
              <a:rPr lang="en-US" dirty="0" smtClean="0"/>
              <a:t>Inflation Jan. 2019-20: </a:t>
            </a:r>
            <a:r>
              <a:rPr lang="en-US" dirty="0"/>
              <a:t>2.5%.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19200"/>
          </a:xfrm>
        </p:spPr>
        <p:txBody>
          <a:bodyPr/>
          <a:lstStyle/>
          <a:p>
            <a:pPr eaLnBrk="1" hangingPunct="1"/>
            <a:r>
              <a:rPr lang="en-US" altLang="en-US" smtClean="0"/>
              <a:t>Some Yields </a:t>
            </a:r>
            <a:r>
              <a:rPr lang="en-US" altLang="en-US" dirty="0" smtClean="0"/>
              <a:t>on Other Debt</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724DBF9-8D97-413E-894F-BA0E8091B600}" type="slidenum">
              <a:rPr lang="en-US" altLang="en-US" sz="1400"/>
              <a:pPr eaLnBrk="1" hangingPunct="1">
                <a:spcBef>
                  <a:spcPct val="0"/>
                </a:spcBef>
                <a:buFontTx/>
                <a:buNone/>
              </a:pPr>
              <a:t>17</a:t>
            </a:fld>
            <a:endParaRPr lang="en-US" altLang="en-US" sz="1400"/>
          </a:p>
        </p:txBody>
      </p:sp>
      <p:sp>
        <p:nvSpPr>
          <p:cNvPr id="2" name="TextBox 1"/>
          <p:cNvSpPr txBox="1"/>
          <p:nvPr/>
        </p:nvSpPr>
        <p:spPr>
          <a:xfrm>
            <a:off x="428036" y="1600200"/>
            <a:ext cx="8153400" cy="3754874"/>
          </a:xfrm>
          <a:prstGeom prst="rect">
            <a:avLst/>
          </a:prstGeom>
          <a:noFill/>
        </p:spPr>
        <p:txBody>
          <a:bodyPr wrap="square" rtlCol="0">
            <a:spAutoFit/>
          </a:bodyPr>
          <a:lstStyle/>
          <a:p>
            <a:r>
              <a:rPr lang="en-US" sz="1000" dirty="0">
                <a:hlinkClick r:id="rId3"/>
              </a:rPr>
              <a:t>http://</a:t>
            </a:r>
            <a:r>
              <a:rPr lang="en-US" sz="1000" dirty="0" smtClean="0">
                <a:hlinkClick r:id="rId3"/>
              </a:rPr>
              <a:t>www.wsj.com/mdc/public/page/mdc_bonds.html?refresh=on</a:t>
            </a:r>
            <a:endParaRPr lang="en-US" sz="1000" dirty="0" smtClean="0"/>
          </a:p>
          <a:p>
            <a:endParaRPr lang="en-US" sz="1000" dirty="0" smtClean="0"/>
          </a:p>
          <a:p>
            <a:r>
              <a:rPr lang="en-US" sz="1000" dirty="0" smtClean="0"/>
              <a:t> </a:t>
            </a:r>
          </a:p>
          <a:p>
            <a:r>
              <a:rPr lang="en-US" sz="2800" dirty="0" smtClean="0"/>
              <a:t> </a:t>
            </a:r>
          </a:p>
          <a:p>
            <a:endParaRPr lang="en-US" dirty="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pic>
        <p:nvPicPr>
          <p:cNvPr id="3" name="Picture 2"/>
          <p:cNvPicPr>
            <a:picLocks noChangeAspect="1"/>
          </p:cNvPicPr>
          <p:nvPr/>
        </p:nvPicPr>
        <p:blipFill>
          <a:blip r:embed="rId4"/>
          <a:stretch>
            <a:fillRect/>
          </a:stretch>
        </p:blipFill>
        <p:spPr>
          <a:xfrm>
            <a:off x="28303" y="2184021"/>
            <a:ext cx="2507352" cy="1930779"/>
          </a:xfrm>
          <a:prstGeom prst="rect">
            <a:avLst/>
          </a:prstGeom>
        </p:spPr>
      </p:pic>
      <p:pic>
        <p:nvPicPr>
          <p:cNvPr id="6" name="Picture 5"/>
          <p:cNvPicPr>
            <a:picLocks noChangeAspect="1"/>
          </p:cNvPicPr>
          <p:nvPr/>
        </p:nvPicPr>
        <p:blipFill>
          <a:blip r:embed="rId5"/>
          <a:stretch>
            <a:fillRect/>
          </a:stretch>
        </p:blipFill>
        <p:spPr>
          <a:xfrm>
            <a:off x="3124200" y="1879437"/>
            <a:ext cx="5486400" cy="4404328"/>
          </a:xfrm>
          <a:prstGeom prst="rect">
            <a:avLst/>
          </a:prstGeom>
        </p:spPr>
      </p:pic>
      <p:sp>
        <p:nvSpPr>
          <p:cNvPr id="7" name="Rectangle 6"/>
          <p:cNvSpPr/>
          <p:nvPr/>
        </p:nvSpPr>
        <p:spPr>
          <a:xfrm>
            <a:off x="3810000" y="6392156"/>
            <a:ext cx="4572000" cy="461665"/>
          </a:xfrm>
          <a:prstGeom prst="rect">
            <a:avLst/>
          </a:prstGeom>
        </p:spPr>
        <p:txBody>
          <a:bodyPr>
            <a:spAutoFit/>
          </a:bodyPr>
          <a:lstStyle/>
          <a:p>
            <a:r>
              <a:rPr lang="en-US" sz="1200" dirty="0">
                <a:hlinkClick r:id="rId6"/>
              </a:rPr>
              <a:t>  </a:t>
            </a:r>
            <a:r>
              <a:rPr lang="en-US" sz="1200" dirty="0" smtClean="0">
                <a:hlinkClick r:id="rId6"/>
              </a:rPr>
              <a:t>https</a:t>
            </a:r>
            <a:r>
              <a:rPr lang="en-US" sz="1200" dirty="0">
                <a:hlinkClick r:id="rId6"/>
              </a:rPr>
              <a:t>://www.thestreet.com/markets/what-is-the-prime-rate-14742514</a:t>
            </a:r>
            <a:endParaRPr lang="en-US" sz="1200" dirty="0"/>
          </a:p>
        </p:txBody>
      </p:sp>
      <p:sp>
        <p:nvSpPr>
          <p:cNvPr id="8" name="Rectangle 7"/>
          <p:cNvSpPr/>
          <p:nvPr/>
        </p:nvSpPr>
        <p:spPr>
          <a:xfrm>
            <a:off x="-13608" y="6319895"/>
            <a:ext cx="3942169" cy="369332"/>
          </a:xfrm>
          <a:prstGeom prst="rect">
            <a:avLst/>
          </a:prstGeom>
        </p:spPr>
        <p:txBody>
          <a:bodyPr wrap="none">
            <a:spAutoFit/>
          </a:bodyPr>
          <a:lstStyle/>
          <a:p>
            <a:r>
              <a:rPr lang="en-US" dirty="0" smtClean="0"/>
              <a:t>A good article on the prime rate is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19200"/>
          </a:xfrm>
        </p:spPr>
        <p:txBody>
          <a:bodyPr/>
          <a:lstStyle/>
          <a:p>
            <a:pPr eaLnBrk="1" hangingPunct="1"/>
            <a:r>
              <a:rPr lang="en-US" altLang="en-US" dirty="0" smtClean="0"/>
              <a:t>Stock and Safe Bond Yields</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724DBF9-8D97-413E-894F-BA0E8091B600}" type="slidenum">
              <a:rPr lang="en-US" altLang="en-US" sz="1400"/>
              <a:pPr eaLnBrk="1" hangingPunct="1">
                <a:spcBef>
                  <a:spcPct val="0"/>
                </a:spcBef>
                <a:buFontTx/>
                <a:buNone/>
              </a:pPr>
              <a:t>18</a:t>
            </a:fld>
            <a:endParaRPr lang="en-US" altLang="en-US" sz="1400"/>
          </a:p>
        </p:txBody>
      </p:sp>
      <p:sp>
        <p:nvSpPr>
          <p:cNvPr id="2" name="TextBox 1"/>
          <p:cNvSpPr txBox="1"/>
          <p:nvPr/>
        </p:nvSpPr>
        <p:spPr>
          <a:xfrm>
            <a:off x="-30678" y="1542371"/>
            <a:ext cx="284052" cy="3724096"/>
          </a:xfrm>
          <a:prstGeom prst="rect">
            <a:avLst/>
          </a:prstGeom>
          <a:noFill/>
        </p:spPr>
        <p:txBody>
          <a:bodyPr wrap="none" rtlCol="0">
            <a:spAutoFit/>
          </a:bodyPr>
          <a:lstStyle/>
          <a:p>
            <a:r>
              <a:rPr lang="en-US" sz="2800" dirty="0" smtClean="0"/>
              <a:t> </a:t>
            </a:r>
          </a:p>
          <a:p>
            <a:r>
              <a:rPr lang="en-US" sz="2800" dirty="0" smtClean="0"/>
              <a:t> </a:t>
            </a:r>
          </a:p>
          <a:p>
            <a:endParaRPr lang="en-US" dirty="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endParaRPr lang="en-US" dirty="0"/>
          </a:p>
        </p:txBody>
      </p:sp>
      <p:pic>
        <p:nvPicPr>
          <p:cNvPr id="6" name="Picture 5"/>
          <p:cNvPicPr>
            <a:picLocks noChangeAspect="1"/>
          </p:cNvPicPr>
          <p:nvPr/>
        </p:nvPicPr>
        <p:blipFill>
          <a:blip r:embed="rId3"/>
          <a:stretch>
            <a:fillRect/>
          </a:stretch>
        </p:blipFill>
        <p:spPr>
          <a:xfrm>
            <a:off x="381000" y="1905000"/>
            <a:ext cx="8543925" cy="3912691"/>
          </a:xfrm>
          <a:prstGeom prst="rect">
            <a:avLst/>
          </a:prstGeom>
        </p:spPr>
      </p:pic>
    </p:spTree>
    <p:extLst>
      <p:ext uri="{BB962C8B-B14F-4D97-AF65-F5344CB8AC3E}">
        <p14:creationId xmlns:p14="http://schemas.microsoft.com/office/powerpoint/2010/main" val="93546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19200"/>
          </a:xfrm>
        </p:spPr>
        <p:txBody>
          <a:bodyPr/>
          <a:lstStyle/>
          <a:p>
            <a:pPr eaLnBrk="1" hangingPunct="1"/>
            <a:r>
              <a:rPr lang="en-US" altLang="en-US" dirty="0" smtClean="0"/>
              <a:t> Other Assets</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602D4FF-7F80-443D-94EA-08F13C5E05BC}" type="slidenum">
              <a:rPr lang="en-US" altLang="en-US" sz="1400"/>
              <a:pPr eaLnBrk="1" hangingPunct="1">
                <a:spcBef>
                  <a:spcPct val="0"/>
                </a:spcBef>
                <a:buFontTx/>
                <a:buNone/>
              </a:pPr>
              <a:t>19</a:t>
            </a:fld>
            <a:endParaRPr lang="en-US" altLang="en-US" sz="1400"/>
          </a:p>
        </p:txBody>
      </p:sp>
      <p:pic>
        <p:nvPicPr>
          <p:cNvPr id="2" name="Picture 1"/>
          <p:cNvPicPr>
            <a:picLocks noChangeAspect="1"/>
          </p:cNvPicPr>
          <p:nvPr/>
        </p:nvPicPr>
        <p:blipFill>
          <a:blip r:embed="rId3"/>
          <a:stretch>
            <a:fillRect/>
          </a:stretch>
        </p:blipFill>
        <p:spPr>
          <a:xfrm>
            <a:off x="990600" y="1464053"/>
            <a:ext cx="6972300" cy="54029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2209800"/>
            <a:ext cx="9144000" cy="1219200"/>
          </a:xfrm>
        </p:spPr>
        <p:txBody>
          <a:bodyPr/>
          <a:lstStyle/>
          <a:p>
            <a:r>
              <a:rPr lang="en-US" altLang="en-US" sz="4000" dirty="0" smtClean="0"/>
              <a:t>THE VALUE OF TIME</a:t>
            </a:r>
          </a:p>
        </p:txBody>
      </p:sp>
      <p:sp>
        <p:nvSpPr>
          <p:cNvPr id="5123" name="Subtitle 2"/>
          <p:cNvSpPr>
            <a:spLocks noGrp="1"/>
          </p:cNvSpPr>
          <p:nvPr>
            <p:ph type="subTitle" idx="1"/>
          </p:nvPr>
        </p:nvSpPr>
        <p:spPr/>
        <p:txBody>
          <a:bodyPr/>
          <a:lstStyle/>
          <a:p>
            <a:pPr algn="ctr"/>
            <a:r>
              <a:rPr lang="en-US" altLang="en-US" sz="4800" dirty="0" smtClean="0"/>
              <a:t> </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2</a:t>
            </a:fld>
            <a:endParaRPr lang="en-US" altLang="en-US" sz="1400"/>
          </a:p>
        </p:txBody>
      </p:sp>
    </p:spTree>
    <p:extLst>
      <p:ext uri="{BB962C8B-B14F-4D97-AF65-F5344CB8AC3E}">
        <p14:creationId xmlns:p14="http://schemas.microsoft.com/office/powerpoint/2010/main" val="1239039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19200"/>
          </a:xfrm>
        </p:spPr>
        <p:txBody>
          <a:bodyPr/>
          <a:lstStyle/>
          <a:p>
            <a:pPr eaLnBrk="1" hangingPunct="1"/>
            <a:r>
              <a:rPr lang="en-US" dirty="0" smtClean="0"/>
              <a:t> Risk and Return</a:t>
            </a:r>
            <a:endParaRPr lang="en-US" altLang="en-US" dirty="0" smtClean="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602D4FF-7F80-443D-94EA-08F13C5E05BC}" type="slidenum">
              <a:rPr lang="en-US" altLang="en-US" sz="1400"/>
              <a:pPr eaLnBrk="1" hangingPunct="1">
                <a:spcBef>
                  <a:spcPct val="0"/>
                </a:spcBef>
                <a:buFontTx/>
                <a:buNone/>
              </a:pPr>
              <a:t>20</a:t>
            </a:fld>
            <a:endParaRPr lang="en-US" altLang="en-US" sz="1400"/>
          </a:p>
        </p:txBody>
      </p:sp>
      <p:sp>
        <p:nvSpPr>
          <p:cNvPr id="2" name="Rectangle 1"/>
          <p:cNvSpPr/>
          <p:nvPr/>
        </p:nvSpPr>
        <p:spPr>
          <a:xfrm>
            <a:off x="2286000" y="3105835"/>
            <a:ext cx="4572000" cy="646331"/>
          </a:xfrm>
          <a:prstGeom prst="rect">
            <a:avLst/>
          </a:prstGeom>
        </p:spPr>
        <p:txBody>
          <a:bodyPr>
            <a:spAutoFit/>
          </a:bodyPr>
          <a:lstStyle/>
          <a:p>
            <a:endParaRPr lang="en-US"/>
          </a:p>
          <a:p>
            <a:endParaRPr lang="en-US"/>
          </a:p>
        </p:txBody>
      </p:sp>
      <p:sp>
        <p:nvSpPr>
          <p:cNvPr id="9" name="Content Placeholder 2"/>
          <p:cNvSpPr txBox="1">
            <a:spLocks/>
          </p:cNvSpPr>
          <p:nvPr/>
        </p:nvSpPr>
        <p:spPr bwMode="auto">
          <a:xfrm>
            <a:off x="381000" y="1722437"/>
            <a:ext cx="8382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800">
                <a:solidFill>
                  <a:schemeClr val="tx1"/>
                </a:solidFill>
                <a:latin typeface="Garamond" pitchFamily="18" charset="0"/>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n-US" altLang="en-US" sz="3200" kern="0" dirty="0"/>
              <a:t> </a:t>
            </a:r>
            <a:r>
              <a:rPr lang="en-US" altLang="en-US" sz="3200" kern="0" dirty="0" smtClean="0"/>
              <a:t>  Expected return rises with risk. </a:t>
            </a:r>
          </a:p>
          <a:p>
            <a:pPr eaLnBrk="1" hangingPunct="1"/>
            <a:r>
              <a:rPr lang="en-US" altLang="en-US" sz="3200" kern="0" dirty="0" smtClean="0"/>
              <a:t>   The CAPM model says it rises only with systematic risk--- that stocks more correlated with other stocks have higher return. </a:t>
            </a:r>
          </a:p>
          <a:p>
            <a:pPr eaLnBrk="1" hangingPunct="1"/>
            <a:r>
              <a:rPr lang="en-US" altLang="en-US" sz="3200" kern="0" dirty="0" smtClean="0"/>
              <a:t>    The </a:t>
            </a:r>
            <a:r>
              <a:rPr lang="en-US" altLang="en-US" sz="3200" kern="0" dirty="0" err="1" smtClean="0"/>
              <a:t>Fama</a:t>
            </a:r>
            <a:r>
              <a:rPr lang="en-US" altLang="en-US" sz="3200" kern="0" dirty="0" smtClean="0"/>
              <a:t>-French model adds two other factors that increase return: being a smaller firm, and having “value”--- a high Book/Market ratio, where Book is the accounting value (original cost of assets) and Market is the value at the current market price of the stocks and debt.</a:t>
            </a:r>
          </a:p>
          <a:p>
            <a:pPr eaLnBrk="1" hangingPunct="1"/>
            <a:endParaRPr lang="en-US" altLang="en-US" sz="3200" kern="0" dirty="0" smtClean="0"/>
          </a:p>
          <a:p>
            <a:pPr eaLnBrk="1" hangingPunct="1"/>
            <a:r>
              <a:rPr lang="en-US" altLang="en-US" sz="3200" kern="0" dirty="0" smtClean="0"/>
              <a:t>     </a:t>
            </a:r>
          </a:p>
          <a:p>
            <a:pPr eaLnBrk="1" hangingPunct="1"/>
            <a:endParaRPr lang="en-US" altLang="en-US" kern="0" dirty="0" smtClean="0"/>
          </a:p>
          <a:p>
            <a:pPr eaLnBrk="1" hangingPunct="1"/>
            <a:r>
              <a:rPr lang="en-US" altLang="en-US" kern="0" dirty="0" smtClean="0"/>
              <a:t>  </a:t>
            </a:r>
          </a:p>
          <a:p>
            <a:pPr eaLnBrk="1" hangingPunct="1"/>
            <a:endParaRPr lang="en-US" altLang="en-US" kern="0" dirty="0" smtClean="0"/>
          </a:p>
        </p:txBody>
      </p:sp>
    </p:spTree>
    <p:extLst>
      <p:ext uri="{BB962C8B-B14F-4D97-AF65-F5344CB8AC3E}">
        <p14:creationId xmlns:p14="http://schemas.microsoft.com/office/powerpoint/2010/main" val="3394490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Numbers to Know: </a:t>
            </a:r>
          </a:p>
        </p:txBody>
      </p:sp>
      <p:sp>
        <p:nvSpPr>
          <p:cNvPr id="3" name="Subtitle 2"/>
          <p:cNvSpPr>
            <a:spLocks noGrp="1"/>
          </p:cNvSpPr>
          <p:nvPr>
            <p:ph type="subTitle" idx="1"/>
          </p:nvPr>
        </p:nvSpPr>
        <p:spPr>
          <a:xfrm>
            <a:off x="76200" y="1292225"/>
            <a:ext cx="9144000" cy="4953000"/>
          </a:xfrm>
        </p:spPr>
        <p:txBody>
          <a:bodyPr/>
          <a:lstStyle/>
          <a:p>
            <a:pPr algn="l"/>
            <a:r>
              <a:rPr lang="en-US" sz="2800" dirty="0" smtClean="0"/>
              <a:t> </a:t>
            </a:r>
            <a:endParaRPr lang="en-US" sz="2800" dirty="0"/>
          </a:p>
          <a:p>
            <a:pPr algn="l"/>
            <a:r>
              <a:rPr lang="en-US" sz="2800" dirty="0"/>
              <a:t>Marginal deadweight loss from taxes is 25%.</a:t>
            </a:r>
          </a:p>
          <a:p>
            <a:pPr algn="l"/>
            <a:r>
              <a:rPr lang="en-US" sz="2800" dirty="0"/>
              <a:t>Government discount rate is 7%.</a:t>
            </a:r>
          </a:p>
          <a:p>
            <a:pPr algn="l"/>
            <a:r>
              <a:rPr lang="en-US" sz="2800" dirty="0"/>
              <a:t>Real yield on </a:t>
            </a:r>
            <a:r>
              <a:rPr lang="en-US" sz="2800" dirty="0" smtClean="0"/>
              <a:t>S&amp;P </a:t>
            </a:r>
            <a:r>
              <a:rPr lang="en-US" sz="2800" dirty="0"/>
              <a:t>500 1928-2018  was 8.4%.</a:t>
            </a:r>
          </a:p>
          <a:p>
            <a:pPr algn="l"/>
            <a:r>
              <a:rPr lang="en-US" sz="2800" dirty="0"/>
              <a:t>Real yield on 10-year Treasuries 1928-2018 was 2.1%.</a:t>
            </a:r>
          </a:p>
          <a:p>
            <a:pPr algn="l"/>
            <a:r>
              <a:rPr lang="en-US" sz="2800" dirty="0"/>
              <a:t>Real yield on 3 month Treasuries 1928-2018 was  .4%</a:t>
            </a:r>
          </a:p>
          <a:p>
            <a:pPr algn="l"/>
            <a:r>
              <a:rPr lang="en-US" sz="2800" dirty="0"/>
              <a:t>Real yield on currency (inflation) 1928-2018 was -3.0%.</a:t>
            </a:r>
          </a:p>
          <a:p>
            <a:pPr algn="l"/>
            <a:r>
              <a:rPr lang="en-US" sz="2800" dirty="0"/>
              <a:t>Value of a statistical life is $10 million (my estimate, since I can't find precise current numbers government uses).</a:t>
            </a:r>
          </a:p>
        </p:txBody>
      </p:sp>
      <p:sp>
        <p:nvSpPr>
          <p:cNvPr id="4" name="Slide Number Placeholder 3"/>
          <p:cNvSpPr>
            <a:spLocks noGrp="1"/>
          </p:cNvSpPr>
          <p:nvPr>
            <p:ph type="sldNum" sz="quarter" idx="12"/>
          </p:nvPr>
        </p:nvSpPr>
        <p:spPr/>
        <p:txBody>
          <a:bodyPr/>
          <a:lstStyle/>
          <a:p>
            <a:fld id="{9E072C34-F93A-4890-B744-6692FCE6B269}" type="slidenum">
              <a:rPr lang="en-US" altLang="en-US" smtClean="0"/>
              <a:pPr/>
              <a:t>21</a:t>
            </a:fld>
            <a:endParaRPr lang="en-US" altLang="en-US"/>
          </a:p>
        </p:txBody>
      </p:sp>
    </p:spTree>
    <p:extLst>
      <p:ext uri="{BB962C8B-B14F-4D97-AF65-F5344CB8AC3E}">
        <p14:creationId xmlns:p14="http://schemas.microsoft.com/office/powerpoint/2010/main" val="275663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
            </a:r>
            <a:br>
              <a:rPr lang="en-US" altLang="en-US" dirty="0" smtClean="0"/>
            </a:br>
            <a:r>
              <a:rPr lang="en-US" altLang="en-US" dirty="0" smtClean="0"/>
              <a:t> Circular No. A-94– The Government Discount Rate</a:t>
            </a:r>
            <a:br>
              <a:rPr lang="en-US" altLang="en-US" dirty="0" smtClean="0"/>
            </a:br>
            <a:endParaRPr lang="en-US" altLang="en-US" dirty="0" smtClean="0"/>
          </a:p>
        </p:txBody>
      </p:sp>
      <p:sp>
        <p:nvSpPr>
          <p:cNvPr id="17411" name="Content Placeholder 2"/>
          <p:cNvSpPr>
            <a:spLocks noGrp="1"/>
          </p:cNvSpPr>
          <p:nvPr>
            <p:ph idx="1"/>
          </p:nvPr>
        </p:nvSpPr>
        <p:spPr>
          <a:xfrm>
            <a:off x="381000" y="1722437"/>
            <a:ext cx="8382000" cy="4830763"/>
          </a:xfrm>
        </p:spPr>
        <p:txBody>
          <a:bodyPr/>
          <a:lstStyle/>
          <a:p>
            <a:pPr eaLnBrk="1" hangingPunct="1"/>
            <a:r>
              <a:rPr lang="en-US" altLang="en-US" sz="3200" dirty="0" smtClean="0"/>
              <a:t>1.  Base-Case Analysis. Constant-dollar benefit-cost analyses of proposed investments and regulations should report net present value and other outcomes determined using a real discount rate of 7 percent.</a:t>
            </a:r>
          </a:p>
          <a:p>
            <a:pPr eaLnBrk="1" hangingPunct="1"/>
            <a:endParaRPr lang="en-US" altLang="en-US" sz="3200" dirty="0"/>
          </a:p>
          <a:p>
            <a:pPr eaLnBrk="1" hangingPunct="1"/>
            <a:r>
              <a:rPr lang="en-US" altLang="en-US" sz="3200" dirty="0" smtClean="0"/>
              <a:t>    This rate approximates </a:t>
            </a:r>
            <a:r>
              <a:rPr lang="en-US" altLang="en-US" sz="3200" b="1" dirty="0" smtClean="0"/>
              <a:t>the marginal pretax rate of return on an average investment </a:t>
            </a:r>
            <a:r>
              <a:rPr lang="en-US" altLang="en-US" sz="3200" dirty="0" smtClean="0"/>
              <a:t>in the private sector in recent years. </a:t>
            </a:r>
          </a:p>
          <a:p>
            <a:pPr eaLnBrk="1" hangingPunct="1"/>
            <a:endParaRPr lang="en-US" altLang="en-US" dirty="0" smtClean="0"/>
          </a:p>
          <a:p>
            <a:pPr eaLnBrk="1" hangingPunct="1"/>
            <a:r>
              <a:rPr lang="en-US" altLang="en-US" dirty="0" smtClean="0"/>
              <a:t>  </a:t>
            </a:r>
          </a:p>
          <a:p>
            <a:pPr eaLnBrk="1" hangingPunct="1"/>
            <a:endParaRPr lang="en-US" altLang="en-US"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B78B774-8FBE-49EE-AFB2-990B13B6F70F}" type="slidenum">
              <a:rPr lang="en-US" altLang="en-US" sz="1400"/>
              <a:pPr eaLnBrk="1" hangingPunct="1">
                <a:spcBef>
                  <a:spcPct val="0"/>
                </a:spcBef>
                <a:buFontTx/>
                <a:buNone/>
              </a:pPr>
              <a:t>22</a:t>
            </a:fld>
            <a:endParaRPr lang="en-US" altLang="en-US" sz="1400"/>
          </a:p>
        </p:txBody>
      </p:sp>
    </p:spTree>
    <p:extLst>
      <p:ext uri="{BB962C8B-B14F-4D97-AF65-F5344CB8AC3E}">
        <p14:creationId xmlns:p14="http://schemas.microsoft.com/office/powerpoint/2010/main" val="1666712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r>
              <a:rPr lang="en-US" altLang="en-US" dirty="0" smtClean="0"/>
              <a:t>Circular No. A-94: Leases, etc. </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7C3751-35F2-401C-9CB7-BD8B00B7A8DF}" type="slidenum">
              <a:rPr lang="en-US" altLang="en-US" sz="1400"/>
              <a:pPr eaLnBrk="1" hangingPunct="1">
                <a:spcBef>
                  <a:spcPct val="0"/>
                </a:spcBef>
                <a:buFontTx/>
                <a:buNone/>
              </a:pPr>
              <a:t>23</a:t>
            </a:fld>
            <a:endParaRPr lang="en-US" altLang="en-US" sz="1400"/>
          </a:p>
        </p:txBody>
      </p:sp>
      <p:sp>
        <p:nvSpPr>
          <p:cNvPr id="19460" name="Rectangle 4"/>
          <p:cNvSpPr>
            <a:spLocks noChangeArrowheads="1"/>
          </p:cNvSpPr>
          <p:nvPr/>
        </p:nvSpPr>
        <p:spPr bwMode="auto">
          <a:xfrm>
            <a:off x="304800" y="1619250"/>
            <a:ext cx="8458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t>    When </a:t>
            </a:r>
            <a:r>
              <a:rPr lang="en-US" altLang="en-US" sz="2800" dirty="0"/>
              <a:t>the government will reduce govt. expenditure later by an investment </a:t>
            </a:r>
            <a:r>
              <a:rPr lang="en-US" altLang="en-US" sz="2800" dirty="0" smtClean="0"/>
              <a:t>now, don’t use 7%: </a:t>
            </a:r>
            <a:endParaRPr lang="en-US" altLang="en-US" sz="2800" dirty="0"/>
          </a:p>
          <a:p>
            <a:pPr eaLnBrk="1" hangingPunct="1">
              <a:spcBef>
                <a:spcPct val="0"/>
              </a:spcBef>
              <a:buFontTx/>
              <a:buNone/>
            </a:pPr>
            <a:endParaRPr lang="en-US" altLang="en-US" sz="2800" dirty="0" smtClean="0"/>
          </a:p>
          <a:p>
            <a:pPr eaLnBrk="1" hangingPunct="1">
              <a:spcBef>
                <a:spcPct val="0"/>
              </a:spcBef>
              <a:buFontTx/>
              <a:buNone/>
            </a:pPr>
            <a:r>
              <a:rPr lang="en-US" altLang="en-US" sz="2800" dirty="0"/>
              <a:t> </a:t>
            </a:r>
            <a:r>
              <a:rPr lang="en-US" altLang="en-US" sz="2800" dirty="0" smtClean="0"/>
              <a:t>   “</a:t>
            </a:r>
            <a:r>
              <a:rPr lang="en-US" altLang="en-US" sz="2800" dirty="0"/>
              <a:t>The Treasury’s borrowing rates should be used as discount rates …</a:t>
            </a:r>
          </a:p>
          <a:p>
            <a:pPr eaLnBrk="1" hangingPunct="1">
              <a:spcBef>
                <a:spcPct val="0"/>
              </a:spcBef>
              <a:buFontTx/>
              <a:buNone/>
            </a:pPr>
            <a:endParaRPr lang="en-US" altLang="en-US" sz="2800" dirty="0" smtClean="0"/>
          </a:p>
          <a:p>
            <a:pPr eaLnBrk="1" hangingPunct="1">
              <a:spcBef>
                <a:spcPct val="0"/>
              </a:spcBef>
              <a:buFontTx/>
              <a:buNone/>
            </a:pPr>
            <a:r>
              <a:rPr lang="en-US" altLang="en-US" sz="2800" dirty="0"/>
              <a:t> </a:t>
            </a:r>
            <a:r>
              <a:rPr lang="en-US" altLang="en-US" sz="2800" dirty="0" smtClean="0"/>
              <a:t>   Cost-</a:t>
            </a:r>
            <a:r>
              <a:rPr lang="en-US" altLang="en-US" sz="2800" b="1" dirty="0" smtClean="0"/>
              <a:t>Effectiveness</a:t>
            </a:r>
            <a:r>
              <a:rPr lang="en-US" altLang="en-US" sz="2800" dirty="0" smtClean="0"/>
              <a:t> </a:t>
            </a:r>
            <a:r>
              <a:rPr lang="en-US" altLang="en-US" sz="2800" dirty="0"/>
              <a:t>Analysis. Analyses that involve constant-dollar costs should use the real Treasury borrowing rate on marketable securities of comparable maturity to the period of analysis. .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219200"/>
          </a:xfrm>
        </p:spPr>
        <p:txBody>
          <a:bodyPr/>
          <a:lstStyle/>
          <a:p>
            <a:r>
              <a:rPr lang="en-US" altLang="en-US" dirty="0" smtClean="0"/>
              <a:t>The Social Discount Rate</a:t>
            </a:r>
          </a:p>
        </p:txBody>
      </p:sp>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D7C3751-35F2-401C-9CB7-BD8B00B7A8DF}" type="slidenum">
              <a:rPr lang="en-US" altLang="en-US" sz="1400"/>
              <a:pPr eaLnBrk="1" hangingPunct="1">
                <a:spcBef>
                  <a:spcPct val="0"/>
                </a:spcBef>
                <a:buFontTx/>
                <a:buNone/>
              </a:pPr>
              <a:t>24</a:t>
            </a:fld>
            <a:endParaRPr lang="en-US" altLang="en-US" sz="1400"/>
          </a:p>
        </p:txBody>
      </p:sp>
      <p:sp>
        <p:nvSpPr>
          <p:cNvPr id="19460" name="Rectangle 4"/>
          <p:cNvSpPr>
            <a:spLocks noChangeArrowheads="1"/>
          </p:cNvSpPr>
          <p:nvPr/>
        </p:nvSpPr>
        <p:spPr bwMode="auto">
          <a:xfrm>
            <a:off x="304800" y="1619250"/>
            <a:ext cx="8458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t>    Some philosophers say that the discount rate should be 0%, because why should we discriminate between generations? </a:t>
            </a:r>
          </a:p>
          <a:p>
            <a:pPr eaLnBrk="1" hangingPunct="1">
              <a:spcBef>
                <a:spcPct val="0"/>
              </a:spcBef>
              <a:buFontTx/>
              <a:buNone/>
            </a:pPr>
            <a:r>
              <a:rPr lang="en-US" altLang="en-US" sz="2800" dirty="0"/>
              <a:t> </a:t>
            </a:r>
            <a:r>
              <a:rPr lang="en-US" altLang="en-US" sz="2800" dirty="0" smtClean="0"/>
              <a:t>   The standard answer economists give is that this ignores opportunity cost. If we spend $1 million now to give a benefit of $1.1 million to someone 100 years from now, that is not the best way to maximize surplus. </a:t>
            </a:r>
          </a:p>
          <a:p>
            <a:pPr eaLnBrk="1" hangingPunct="1">
              <a:spcBef>
                <a:spcPct val="0"/>
              </a:spcBef>
              <a:buFontTx/>
              <a:buNone/>
            </a:pPr>
            <a:r>
              <a:rPr lang="en-US" altLang="en-US" sz="2800" dirty="0"/>
              <a:t> </a:t>
            </a:r>
            <a:r>
              <a:rPr lang="en-US" altLang="en-US" sz="2800" dirty="0" smtClean="0"/>
              <a:t>   Instead if we invested that $1 million, we could get, say, a safe 2% return, and (1.02)^100 is about $7.24 million. So we should do that instead. </a:t>
            </a:r>
            <a:endParaRPr lang="en-US" altLang="en-US" sz="2800" dirty="0"/>
          </a:p>
        </p:txBody>
      </p:sp>
    </p:spTree>
    <p:extLst>
      <p:ext uri="{BB962C8B-B14F-4D97-AF65-F5344CB8AC3E}">
        <p14:creationId xmlns:p14="http://schemas.microsoft.com/office/powerpoint/2010/main" val="3960719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97180" y="2286000"/>
            <a:ext cx="9144000" cy="1219200"/>
          </a:xfrm>
        </p:spPr>
        <p:txBody>
          <a:bodyPr/>
          <a:lstStyle/>
          <a:p>
            <a:r>
              <a:rPr lang="en-US" altLang="en-US" sz="6000" dirty="0" smtClean="0"/>
              <a:t>The Value of Life</a:t>
            </a:r>
            <a:endParaRPr lang="en-US" altLang="en-US" sz="4000" dirty="0" smtClean="0"/>
          </a:p>
        </p:txBody>
      </p:sp>
      <p:sp>
        <p:nvSpPr>
          <p:cNvPr id="5123" name="Subtitle 2"/>
          <p:cNvSpPr>
            <a:spLocks noGrp="1"/>
          </p:cNvSpPr>
          <p:nvPr>
            <p:ph type="subTitle" idx="1"/>
          </p:nvPr>
        </p:nvSpPr>
        <p:spPr>
          <a:xfrm>
            <a:off x="2438400" y="486218"/>
            <a:ext cx="9144000" cy="3962400"/>
          </a:xfrm>
        </p:spPr>
        <p:txBody>
          <a:bodyPr/>
          <a:lstStyle/>
          <a:p>
            <a:pPr algn="ctr"/>
            <a:r>
              <a:rPr lang="en-US" altLang="en-US" sz="4800" dirty="0" smtClean="0"/>
              <a:t> </a:t>
            </a:r>
          </a:p>
          <a:p>
            <a:endParaRPr lang="en-US" altLang="en-US" sz="4000" dirty="0" smtClean="0"/>
          </a:p>
          <a:p>
            <a:endParaRPr lang="en-US" altLang="en-US" sz="4000"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25</a:t>
            </a:fld>
            <a:endParaRPr lang="en-US" altLang="en-US" sz="1400"/>
          </a:p>
        </p:txBody>
      </p:sp>
    </p:spTree>
    <p:extLst>
      <p:ext uri="{BB962C8B-B14F-4D97-AF65-F5344CB8AC3E}">
        <p14:creationId xmlns:p14="http://schemas.microsoft.com/office/powerpoint/2010/main" val="3354282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BIG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26</a:t>
            </a:fld>
            <a:endParaRPr lang="en-US" altLang="en-US" sz="1400"/>
          </a:p>
        </p:txBody>
      </p:sp>
      <p:sp>
        <p:nvSpPr>
          <p:cNvPr id="3" name="Rectangle 2"/>
          <p:cNvSpPr/>
          <p:nvPr/>
        </p:nvSpPr>
        <p:spPr>
          <a:xfrm>
            <a:off x="533400" y="1981200"/>
            <a:ext cx="8610600" cy="2308324"/>
          </a:xfrm>
          <a:prstGeom prst="rect">
            <a:avLst/>
          </a:prstGeom>
        </p:spPr>
        <p:txBody>
          <a:bodyPr wrap="square">
            <a:spAutoFit/>
          </a:bodyPr>
          <a:lstStyle/>
          <a:p>
            <a:r>
              <a:rPr lang="en-US" sz="4800"/>
              <a:t>Anybody who makes safety decisions is essentially trading off life against money.</a:t>
            </a:r>
          </a:p>
        </p:txBody>
      </p:sp>
    </p:spTree>
    <p:extLst>
      <p:ext uri="{BB962C8B-B14F-4D97-AF65-F5344CB8AC3E}">
        <p14:creationId xmlns:p14="http://schemas.microsoft.com/office/powerpoint/2010/main" val="2632579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219200"/>
          </a:xfrm>
        </p:spPr>
        <p:txBody>
          <a:bodyPr/>
          <a:lstStyle/>
          <a:p>
            <a:pPr eaLnBrk="1" hangingPunct="1"/>
            <a:r>
              <a:rPr lang="en-US" altLang="en-US" dirty="0" smtClean="0"/>
              <a:t> </a:t>
            </a:r>
            <a:br>
              <a:rPr lang="en-US" altLang="en-US" dirty="0" smtClean="0"/>
            </a:br>
            <a:r>
              <a:rPr lang="en-US" altLang="en-US" dirty="0" smtClean="0"/>
              <a:t>The Cost of Risk-Reducing Regulations per Life Saved</a:t>
            </a:r>
            <a:br>
              <a:rPr lang="en-US" altLang="en-US" dirty="0" smtClean="0"/>
            </a:br>
            <a:endParaRPr lang="en-US" altLang="en-US" dirty="0" smtClean="0"/>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9DCE178-23CA-4D44-AEAC-630D77B3510D}" type="slidenum">
              <a:rPr lang="en-US" altLang="en-US" sz="1400"/>
              <a:pPr eaLnBrk="1" hangingPunct="1">
                <a:spcBef>
                  <a:spcPct val="0"/>
                </a:spcBef>
                <a:buFontTx/>
                <a:buNone/>
              </a:pPr>
              <a:t>27</a:t>
            </a:fld>
            <a:endParaRPr lang="en-US" altLang="en-US" sz="140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200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endParaRPr>
          </a:p>
        </p:txBody>
      </p:sp>
      <p:sp>
        <p:nvSpPr>
          <p:cNvPr id="20486" name="Rectangle 5"/>
          <p:cNvSpPr>
            <a:spLocks noChangeArrowheads="1"/>
          </p:cNvSpPr>
          <p:nvPr/>
        </p:nvSpPr>
        <p:spPr bwMode="auto">
          <a:xfrm>
            <a:off x="76200" y="1377077"/>
            <a:ext cx="88392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a:p>
            <a:pPr eaLnBrk="1" hangingPunct="1">
              <a:spcBef>
                <a:spcPct val="0"/>
              </a:spcBef>
              <a:buFontTx/>
              <a:buNone/>
            </a:pPr>
            <a:r>
              <a:rPr lang="en-US" altLang="en-US" sz="1800" dirty="0" smtClean="0"/>
              <a:t>    </a:t>
            </a:r>
            <a:r>
              <a:rPr lang="en-US" altLang="en-US" sz="2000" dirty="0" smtClean="0"/>
              <a:t>Surplus </a:t>
            </a:r>
            <a:r>
              <a:rPr lang="en-US" altLang="en-US" sz="2000" dirty="0"/>
              <a:t>would rise if we made Steering Column Protections Standards more strict and Atrazine in Drinking Water standards </a:t>
            </a:r>
            <a:r>
              <a:rPr lang="en-US" altLang="en-US" sz="2000"/>
              <a:t>looser</a:t>
            </a:r>
            <a:r>
              <a:rPr lang="en-US" altLang="en-US" sz="2000" smtClean="0"/>
              <a:t>. MARGINALISM.</a:t>
            </a:r>
            <a:endParaRPr lang="en-US" altLang="en-US" sz="2000" dirty="0"/>
          </a:p>
          <a:p>
            <a:pPr eaLnBrk="1" hangingPunct="1">
              <a:spcBef>
                <a:spcPct val="0"/>
              </a:spcBef>
              <a:buFontTx/>
              <a:buNone/>
            </a:pPr>
            <a:endParaRPr lang="en-US" altLang="en-US" sz="1200" dirty="0" smtClean="0"/>
          </a:p>
          <a:p>
            <a:pPr eaLnBrk="1" hangingPunct="1">
              <a:spcBef>
                <a:spcPct val="0"/>
              </a:spcBef>
              <a:buFontTx/>
              <a:buNone/>
            </a:pPr>
            <a:r>
              <a:rPr lang="en-US" altLang="en-US" sz="2000" dirty="0"/>
              <a:t> </a:t>
            </a:r>
            <a:r>
              <a:rPr lang="en-US" altLang="en-US" sz="2000" dirty="0" smtClean="0"/>
              <a:t>   Think </a:t>
            </a:r>
            <a:r>
              <a:rPr lang="en-US" altLang="en-US" sz="2000" dirty="0"/>
              <a:t>of each regulation as a way to “buy human lives</a:t>
            </a:r>
            <a:r>
              <a:rPr lang="en-US" altLang="en-US" sz="2000" dirty="0" smtClean="0"/>
              <a:t>”. </a:t>
            </a:r>
          </a:p>
          <a:p>
            <a:pPr eaLnBrk="1" hangingPunct="1">
              <a:spcBef>
                <a:spcPct val="0"/>
              </a:spcBef>
              <a:buFontTx/>
              <a:buNone/>
            </a:pPr>
            <a:r>
              <a:rPr lang="en-US" altLang="en-US" sz="2000" dirty="0" smtClean="0"/>
              <a:t>Remember MRS=MRT from price theory. MRS is 1 here. </a:t>
            </a:r>
            <a:endParaRPr lang="en-US" altLang="en-US" sz="2000" dirty="0"/>
          </a:p>
          <a:p>
            <a:pPr eaLnBrk="1" hangingPunct="1">
              <a:spcBef>
                <a:spcPct val="0"/>
              </a:spcBef>
              <a:buFontTx/>
              <a:buNone/>
            </a:pPr>
            <a:endParaRPr lang="en-US" altLang="en-US" sz="1200" dirty="0"/>
          </a:p>
          <a:p>
            <a:pPr eaLnBrk="1" hangingPunct="1">
              <a:spcBef>
                <a:spcPct val="0"/>
              </a:spcBef>
              <a:buFontTx/>
              <a:buNone/>
            </a:pPr>
            <a:r>
              <a:rPr lang="en-US" altLang="en-US" sz="1800" dirty="0" smtClean="0"/>
              <a:t> </a:t>
            </a:r>
            <a:r>
              <a:rPr lang="en-US" altLang="en-US" sz="1800" dirty="0"/>
              <a:t>The Space Heater Ban is a cheap way to buy a life, and the Atrazine regulation is an expensive way.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473" y="-304800"/>
            <a:ext cx="9144000" cy="1219200"/>
          </a:xfrm>
        </p:spPr>
        <p:txBody>
          <a:bodyPr/>
          <a:lstStyle/>
          <a:p>
            <a:pPr eaLnBrk="1" hangingPunct="1"/>
            <a:r>
              <a:rPr lang="en-US" altLang="en-US" dirty="0" smtClean="0"/>
              <a:t> </a:t>
            </a:r>
            <a:r>
              <a:rPr lang="en-US" altLang="en-US" smtClean="0"/>
              <a:t/>
            </a:r>
            <a:br>
              <a:rPr lang="en-US" altLang="en-US" smtClean="0"/>
            </a:br>
            <a:r>
              <a:rPr lang="en-US" altLang="en-US" smtClean="0"/>
              <a:t>Pick the Number of Lives, Minimize Costs</a:t>
            </a:r>
            <a:endParaRPr lang="en-US" altLang="en-US" dirty="0" smtClean="0"/>
          </a:p>
        </p:txBody>
      </p:sp>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9DCE178-23CA-4D44-AEAC-630D77B3510D}" type="slidenum">
              <a:rPr lang="en-US" altLang="en-US" sz="1400"/>
              <a:pPr eaLnBrk="1" hangingPunct="1">
                <a:spcBef>
                  <a:spcPct val="0"/>
                </a:spcBef>
                <a:buFontTx/>
                <a:buNone/>
              </a:pPr>
              <a:t>28</a:t>
            </a:fld>
            <a:endParaRPr lang="en-US" altLang="en-US" sz="140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3200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FFFF"/>
              </a:solidFill>
            </a:endParaRPr>
          </a:p>
        </p:txBody>
      </p:sp>
      <p:sp>
        <p:nvSpPr>
          <p:cNvPr id="20486" name="Rectangle 5"/>
          <p:cNvSpPr>
            <a:spLocks noChangeArrowheads="1"/>
          </p:cNvSpPr>
          <p:nvPr/>
        </p:nvSpPr>
        <p:spPr bwMode="auto">
          <a:xfrm>
            <a:off x="480291" y="1377077"/>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Make steering columns even safer than they are now--- at a cost of .1M, we save one life. </a:t>
            </a:r>
          </a:p>
          <a:p>
            <a:pPr eaLnBrk="1" hangingPunct="1">
              <a:spcBef>
                <a:spcPct val="0"/>
              </a:spcBef>
              <a:buFontTx/>
              <a:buNone/>
            </a:pPr>
            <a:r>
              <a:rPr lang="en-US" altLang="en-US" sz="1800" dirty="0"/>
              <a:t> </a:t>
            </a:r>
            <a:r>
              <a:rPr lang="en-US" altLang="en-US" sz="1800" dirty="0" smtClean="0"/>
              <a:t> Relax benzene standards enough to lose one extra life--- and save 10.6M. </a:t>
            </a:r>
          </a:p>
          <a:p>
            <a:pPr eaLnBrk="1" hangingPunct="1">
              <a:spcBef>
                <a:spcPct val="0"/>
              </a:spcBef>
              <a:buFontTx/>
              <a:buNone/>
            </a:pPr>
            <a:endParaRPr lang="en-US" altLang="en-US" sz="1800" dirty="0" smtClean="0"/>
          </a:p>
          <a:p>
            <a:pPr eaLnBrk="1" hangingPunct="1">
              <a:spcBef>
                <a:spcPct val="0"/>
              </a:spcBef>
              <a:buFontTx/>
              <a:buNone/>
            </a:pPr>
            <a:r>
              <a:rPr lang="en-US" altLang="en-US" sz="1800" dirty="0"/>
              <a:t> </a:t>
            </a:r>
            <a:r>
              <a:rPr lang="en-US" altLang="en-US" sz="1800" dirty="0" smtClean="0"/>
              <a:t> Net result: same number of lives saved, but more cheaply. For new data, see the very good report at:  http://www.ncpa.org/pdfs/st204.pdf</a:t>
            </a:r>
            <a:endParaRPr lang="en-US" altLang="en-US" sz="1800" dirty="0"/>
          </a:p>
        </p:txBody>
      </p:sp>
    </p:spTree>
    <p:extLst>
      <p:ext uri="{BB962C8B-B14F-4D97-AF65-F5344CB8AC3E}">
        <p14:creationId xmlns:p14="http://schemas.microsoft.com/office/powerpoint/2010/main" val="3353846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219200"/>
          </a:xfrm>
        </p:spPr>
        <p:txBody>
          <a:bodyPr/>
          <a:lstStyle/>
          <a:p>
            <a:r>
              <a:rPr lang="en-US" altLang="en-US" dirty="0" smtClean="0"/>
              <a:t>The Great Queen </a:t>
            </a:r>
            <a:r>
              <a:rPr lang="en-US" altLang="en-US" dirty="0" err="1" smtClean="0"/>
              <a:t>Seondeok</a:t>
            </a:r>
            <a:r>
              <a:rPr lang="en-US" altLang="en-US" dirty="0" smtClean="0"/>
              <a:t> </a:t>
            </a:r>
            <a:r>
              <a:rPr lang="en-US" altLang="en-US" sz="1400" dirty="0" smtClean="0"/>
              <a:t>(Netflix)</a:t>
            </a:r>
          </a:p>
        </p:txBody>
      </p:sp>
      <p:sp>
        <p:nvSpPr>
          <p:cNvPr id="21507" name="Subtitle 2"/>
          <p:cNvSpPr>
            <a:spLocks noGrp="1"/>
          </p:cNvSpPr>
          <p:nvPr>
            <p:ph type="subTitle" idx="1"/>
          </p:nvPr>
        </p:nvSpPr>
        <p:spPr>
          <a:xfrm>
            <a:off x="5715000" y="1733550"/>
            <a:ext cx="3429000" cy="3434567"/>
          </a:xfrm>
        </p:spPr>
        <p:txBody>
          <a:bodyPr/>
          <a:lstStyle/>
          <a:p>
            <a:r>
              <a:rPr lang="en-US" altLang="en-US" sz="2400" dirty="0" smtClean="0"/>
              <a:t>  Should the disciple sell </a:t>
            </a:r>
            <a:r>
              <a:rPr lang="en-US" altLang="en-US" sz="2400" dirty="0" err="1" smtClean="0"/>
              <a:t>Deokman</a:t>
            </a:r>
            <a:r>
              <a:rPr lang="en-US" altLang="en-US" sz="2400" dirty="0" smtClean="0"/>
              <a:t> to the evil lord in exchange for rare herbs that will save 200 dying villagers? He does.</a:t>
            </a:r>
          </a:p>
          <a:p>
            <a:r>
              <a:rPr lang="en-US" altLang="en-US" sz="2400" dirty="0"/>
              <a:t> </a:t>
            </a:r>
            <a:r>
              <a:rPr lang="en-US" altLang="en-US" sz="2400" dirty="0" smtClean="0"/>
              <a:t> His master hits</a:t>
            </a:r>
          </a:p>
          <a:p>
            <a:r>
              <a:rPr lang="en-US" altLang="en-US" sz="2400" dirty="0" smtClean="0"/>
              <a:t>him with a stick and </a:t>
            </a:r>
          </a:p>
          <a:p>
            <a:r>
              <a:rPr lang="en-US" altLang="en-US" sz="2400" dirty="0" smtClean="0"/>
              <a:t>says:</a:t>
            </a:r>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431815A-4641-452E-86C2-AB64E2102664}" type="slidenum">
              <a:rPr lang="en-US" altLang="en-US" sz="1400"/>
              <a:pPr eaLnBrk="1" hangingPunct="1">
                <a:spcBef>
                  <a:spcPct val="0"/>
                </a:spcBef>
                <a:buFontTx/>
                <a:buNone/>
              </a:pPr>
              <a:t>29</a:t>
            </a:fld>
            <a:endParaRPr lang="en-US" altLang="en-US" sz="1400"/>
          </a:p>
        </p:txBody>
      </p:sp>
      <p:pic>
        <p:nvPicPr>
          <p:cNvPr id="21509" name="Picture 2" descr="C:\Users\erasmuse\Dropbox\_g406-part-rest-at-office\chapters\04-life-and-time\deok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1600200"/>
            <a:ext cx="2133600" cy="336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descr="C:\Users\erasmuse\Dropbox\_g406-part-rest-at-office\chapters\04-life-and-time\Queen_Seondeok-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 y="1600200"/>
            <a:ext cx="2279650" cy="34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Box 4"/>
          <p:cNvSpPr txBox="1">
            <a:spLocks noChangeArrowheads="1"/>
          </p:cNvSpPr>
          <p:nvPr/>
        </p:nvSpPr>
        <p:spPr bwMode="auto">
          <a:xfrm>
            <a:off x="-76199" y="5168117"/>
            <a:ext cx="10820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a:t>“</a:t>
            </a:r>
            <a:r>
              <a:rPr lang="en-US" altLang="en-US" sz="2800" i="1"/>
              <a:t>You should not play number games with people’s lives</a:t>
            </a:r>
            <a:r>
              <a:rPr lang="en-US" altLang="en-US" sz="2800" i="1" smtClean="0"/>
              <a:t>!”</a:t>
            </a:r>
          </a:p>
          <a:p>
            <a:pPr eaLnBrk="1" hangingPunct="1">
              <a:spcBef>
                <a:spcPct val="0"/>
              </a:spcBef>
              <a:buFontTx/>
              <a:buNone/>
            </a:pPr>
            <a:endParaRPr lang="en-US" altLang="en-US" sz="2800" i="1" smtClean="0"/>
          </a:p>
          <a:p>
            <a:pPr eaLnBrk="1" hangingPunct="1">
              <a:spcBef>
                <a:spcPct val="0"/>
              </a:spcBef>
              <a:buFontTx/>
              <a:buNone/>
            </a:pPr>
            <a:r>
              <a:rPr lang="en-US" sz="2400" smtClean="0"/>
              <a:t>Note also John 11:50, where Caiphas says, “It is </a:t>
            </a:r>
            <a:r>
              <a:rPr lang="en-US" sz="2400"/>
              <a:t>better for </a:t>
            </a:r>
            <a:r>
              <a:rPr lang="en-US" sz="2400" smtClean="0"/>
              <a:t>you</a:t>
            </a:r>
          </a:p>
          <a:p>
            <a:pPr eaLnBrk="1" hangingPunct="1">
              <a:spcBef>
                <a:spcPct val="0"/>
              </a:spcBef>
              <a:buFontTx/>
              <a:buNone/>
            </a:pPr>
            <a:r>
              <a:rPr lang="en-US" sz="2400" smtClean="0"/>
              <a:t> </a:t>
            </a:r>
            <a:r>
              <a:rPr lang="en-US" sz="2400"/>
              <a:t>that one man die for the people than that the whole nation perish."</a:t>
            </a:r>
            <a:endParaRPr lang="en-US" altLang="en-US" sz="2400"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t>BIG IDEA OF THE DAY</a:t>
            </a:r>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3</a:t>
            </a:fld>
            <a:endParaRPr lang="en-US" altLang="en-US" sz="1400"/>
          </a:p>
        </p:txBody>
      </p:sp>
      <p:sp>
        <p:nvSpPr>
          <p:cNvPr id="3" name="Rectangle 2"/>
          <p:cNvSpPr/>
          <p:nvPr/>
        </p:nvSpPr>
        <p:spPr>
          <a:xfrm>
            <a:off x="533400" y="1981200"/>
            <a:ext cx="8077200" cy="1569660"/>
          </a:xfrm>
          <a:prstGeom prst="rect">
            <a:avLst/>
          </a:prstGeom>
        </p:spPr>
        <p:txBody>
          <a:bodyPr wrap="square">
            <a:spAutoFit/>
          </a:bodyPr>
          <a:lstStyle/>
          <a:p>
            <a:r>
              <a:rPr lang="en-US" sz="4800"/>
              <a:t>Far-off costs </a:t>
            </a:r>
            <a:r>
              <a:rPr lang="en-US" sz="4800" smtClean="0"/>
              <a:t>don’t matter much.</a:t>
            </a:r>
            <a:endParaRPr lang="en-US" sz="4800"/>
          </a:p>
        </p:txBody>
      </p:sp>
    </p:spTree>
    <p:extLst>
      <p:ext uri="{BB962C8B-B14F-4D97-AF65-F5344CB8AC3E}">
        <p14:creationId xmlns:p14="http://schemas.microsoft.com/office/powerpoint/2010/main" val="10052919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060" y="0"/>
            <a:ext cx="9161060" cy="1219200"/>
          </a:xfrm>
        </p:spPr>
        <p:txBody>
          <a:bodyPr/>
          <a:lstStyle/>
          <a:p>
            <a:pPr eaLnBrk="1" hangingPunct="1"/>
            <a:r>
              <a:rPr lang="en-US" altLang="en-US" smtClean="0"/>
              <a:t>When Do We Have to Value Life?</a:t>
            </a:r>
            <a:endParaRPr lang="en-US" altLang="en-US" dirty="0" smtClean="0"/>
          </a:p>
        </p:txBody>
      </p:sp>
      <p:sp>
        <p:nvSpPr>
          <p:cNvPr id="23555" name="Content Placeholder 2"/>
          <p:cNvSpPr>
            <a:spLocks noGrp="1"/>
          </p:cNvSpPr>
          <p:nvPr>
            <p:ph idx="1"/>
          </p:nvPr>
        </p:nvSpPr>
        <p:spPr>
          <a:xfrm>
            <a:off x="228600" y="1600200"/>
            <a:ext cx="8686800" cy="4525963"/>
          </a:xfrm>
        </p:spPr>
        <p:txBody>
          <a:bodyPr/>
          <a:lstStyle/>
          <a:p>
            <a:pPr marL="457200" lvl="0" indent="-457200" eaLnBrk="1" hangingPunct="1">
              <a:spcBef>
                <a:spcPct val="0"/>
              </a:spcBef>
              <a:buAutoNum type="arabicPeriod"/>
            </a:pPr>
            <a:r>
              <a:rPr lang="en-US" altLang="en-US" sz="2000" b="1" kern="1200" dirty="0" smtClean="0">
                <a:solidFill>
                  <a:srgbClr val="000000"/>
                </a:solidFill>
                <a:latin typeface="Arial" charset="0"/>
              </a:rPr>
              <a:t>Smith killed Jones by his negligent driving. How much should the court make Smith pay to the heirs of Jones?  (exclude the idea of punishing Smith)</a:t>
            </a:r>
          </a:p>
          <a:p>
            <a:pPr marL="457200" lvl="0" indent="-457200" eaLnBrk="1" hangingPunct="1">
              <a:spcBef>
                <a:spcPct val="0"/>
              </a:spcBef>
              <a:buAutoNum type="arabicPeriod"/>
            </a:pPr>
            <a:endParaRPr lang="en-US" altLang="en-US" sz="2000" b="1" kern="1200" dirty="0" smtClean="0">
              <a:solidFill>
                <a:srgbClr val="000000"/>
              </a:solidFill>
              <a:latin typeface="Arial" charset="0"/>
            </a:endParaRPr>
          </a:p>
          <a:p>
            <a:pPr marL="457200" lvl="0" indent="-457200" eaLnBrk="1" hangingPunct="1">
              <a:spcBef>
                <a:spcPct val="0"/>
              </a:spcBef>
              <a:buAutoNum type="arabicPeriod" startAt="2"/>
            </a:pPr>
            <a:r>
              <a:rPr lang="en-US" altLang="en-US" sz="2000" b="1" kern="1200" dirty="0" smtClean="0">
                <a:solidFill>
                  <a:srgbClr val="000000"/>
                </a:solidFill>
                <a:latin typeface="Arial" charset="0"/>
              </a:rPr>
              <a:t>The EPA is considering a regulation which  will cost the public X dollars and which </a:t>
            </a:r>
            <a:r>
              <a:rPr lang="en-US" altLang="en-US" sz="2000" b="1" kern="1200" smtClean="0">
                <a:solidFill>
                  <a:srgbClr val="000000"/>
                </a:solidFill>
                <a:latin typeface="Arial" charset="0"/>
              </a:rPr>
              <a:t>will  save 10 </a:t>
            </a:r>
            <a:r>
              <a:rPr lang="en-US" altLang="en-US" sz="2000" b="1" kern="1200" dirty="0" smtClean="0">
                <a:solidFill>
                  <a:srgbClr val="000000"/>
                </a:solidFill>
                <a:latin typeface="Arial" charset="0"/>
              </a:rPr>
              <a:t>lives per year. </a:t>
            </a:r>
          </a:p>
          <a:p>
            <a:pPr marL="457200" lvl="0" indent="-457200" eaLnBrk="1" hangingPunct="1">
              <a:spcBef>
                <a:spcPct val="0"/>
              </a:spcBef>
              <a:buAutoNum type="arabicPeriod" startAt="2"/>
            </a:pPr>
            <a:endParaRPr lang="en-US" altLang="en-US" sz="2000" b="1" kern="1200" dirty="0">
              <a:solidFill>
                <a:srgbClr val="000000"/>
              </a:solidFill>
              <a:latin typeface="Arial" charset="0"/>
            </a:endParaRPr>
          </a:p>
          <a:p>
            <a:pPr marL="457200" lvl="0" indent="-457200" eaLnBrk="1" hangingPunct="1">
              <a:spcBef>
                <a:spcPct val="0"/>
              </a:spcBef>
              <a:buAutoNum type="arabicPeriod" startAt="2"/>
            </a:pPr>
            <a:r>
              <a:rPr lang="en-US" altLang="en-US" sz="2000" b="1" kern="1200" dirty="0">
                <a:solidFill>
                  <a:srgbClr val="000000"/>
                </a:solidFill>
                <a:latin typeface="Arial" charset="0"/>
              </a:rPr>
              <a:t> </a:t>
            </a:r>
            <a:r>
              <a:rPr lang="en-US" altLang="en-US" sz="2000" b="1" kern="1200" dirty="0" smtClean="0">
                <a:solidFill>
                  <a:srgbClr val="000000"/>
                </a:solidFill>
                <a:latin typeface="Arial" charset="0"/>
              </a:rPr>
              <a:t>Acme Inc. is considering selling a safety product which would cost X dollars and reduce a customer’s chance of death by .001 this year before the product wears out. </a:t>
            </a:r>
          </a:p>
          <a:p>
            <a:pPr marL="457200" lvl="0" indent="-457200" eaLnBrk="1" hangingPunct="1">
              <a:spcBef>
                <a:spcPct val="0"/>
              </a:spcBef>
              <a:buAutoNum type="arabicPeriod" startAt="2"/>
            </a:pPr>
            <a:endParaRPr lang="en-US" altLang="en-US" sz="2000" b="1" kern="1200" dirty="0" smtClean="0">
              <a:solidFill>
                <a:srgbClr val="000000"/>
              </a:solidFill>
              <a:latin typeface="Arial" charset="0"/>
            </a:endParaRPr>
          </a:p>
          <a:p>
            <a:pPr marL="457200" lvl="0" indent="-457200" eaLnBrk="1" hangingPunct="1">
              <a:spcBef>
                <a:spcPct val="0"/>
              </a:spcBef>
              <a:buAutoNum type="arabicPeriod" startAt="2"/>
            </a:pPr>
            <a:r>
              <a:rPr lang="en-US" altLang="en-US" sz="2000" b="1" kern="1200" dirty="0" smtClean="0">
                <a:solidFill>
                  <a:srgbClr val="000000"/>
                </a:solidFill>
                <a:latin typeface="Arial" charset="0"/>
              </a:rPr>
              <a:t> You are stuck in a cave. It will cost X dollars to save your life. Should taxpayers authorize the operation?   </a:t>
            </a:r>
          </a:p>
          <a:p>
            <a:pPr marL="457200" lvl="0" indent="-457200" eaLnBrk="1" hangingPunct="1">
              <a:spcBef>
                <a:spcPct val="0"/>
              </a:spcBef>
              <a:buAutoNum type="arabicPeriod" startAt="2"/>
            </a:pPr>
            <a:endParaRPr lang="en-US" altLang="en-US" sz="2400" b="1" kern="1200" dirty="0" smtClean="0">
              <a:solidFill>
                <a:srgbClr val="000000"/>
              </a:solidFill>
              <a:latin typeface="Arial" charset="0"/>
            </a:endParaRP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2D97E-369C-4A31-AFF0-DDB2E2AADEE6}" type="slidenum">
              <a:rPr lang="en-US" altLang="en-US" sz="1400">
                <a:solidFill>
                  <a:srgbClr val="000000"/>
                </a:solidFill>
              </a:rPr>
              <a:pPr eaLnBrk="1" hangingPunct="1">
                <a:spcBef>
                  <a:spcPct val="0"/>
                </a:spcBef>
                <a:buFontTx/>
                <a:buNone/>
              </a:pPr>
              <a:t>30</a:t>
            </a:fld>
            <a:endParaRPr lang="en-US" altLang="en-US" sz="1400">
              <a:solidFill>
                <a:srgbClr val="000000"/>
              </a:solidFill>
            </a:endParaRPr>
          </a:p>
        </p:txBody>
      </p:sp>
    </p:spTree>
    <p:extLst>
      <p:ext uri="{BB962C8B-B14F-4D97-AF65-F5344CB8AC3E}">
        <p14:creationId xmlns:p14="http://schemas.microsoft.com/office/powerpoint/2010/main" val="1020928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060" y="0"/>
            <a:ext cx="9161060" cy="1219200"/>
          </a:xfrm>
        </p:spPr>
        <p:txBody>
          <a:bodyPr/>
          <a:lstStyle/>
          <a:p>
            <a:pPr eaLnBrk="1" hangingPunct="1"/>
            <a:r>
              <a:rPr lang="en-US" altLang="en-US" dirty="0"/>
              <a:t>Two </a:t>
            </a:r>
            <a:r>
              <a:rPr lang="en-US" altLang="en-US" dirty="0" smtClean="0"/>
              <a:t>Methods</a:t>
            </a:r>
          </a:p>
        </p:txBody>
      </p:sp>
      <p:sp>
        <p:nvSpPr>
          <p:cNvPr id="23555" name="Content Placeholder 2"/>
          <p:cNvSpPr>
            <a:spLocks noGrp="1"/>
          </p:cNvSpPr>
          <p:nvPr>
            <p:ph idx="1"/>
          </p:nvPr>
        </p:nvSpPr>
        <p:spPr>
          <a:xfrm>
            <a:off x="228600" y="1600200"/>
            <a:ext cx="8686800" cy="4525963"/>
          </a:xfrm>
        </p:spPr>
        <p:txBody>
          <a:bodyPr/>
          <a:lstStyle/>
          <a:p>
            <a:pPr lvl="0" eaLnBrk="1" hangingPunct="1">
              <a:spcBef>
                <a:spcPct val="0"/>
              </a:spcBef>
            </a:pPr>
            <a:r>
              <a:rPr lang="en-US" altLang="en-US" sz="2400" b="1" kern="1200" dirty="0" smtClean="0">
                <a:solidFill>
                  <a:srgbClr val="000000"/>
                </a:solidFill>
                <a:latin typeface="Arial" charset="0"/>
              </a:rPr>
              <a:t>1. The </a:t>
            </a:r>
            <a:r>
              <a:rPr lang="en-US" altLang="en-US" sz="2400" b="1" kern="1200" dirty="0">
                <a:solidFill>
                  <a:srgbClr val="000000"/>
                </a:solidFill>
                <a:latin typeface="Arial" charset="0"/>
              </a:rPr>
              <a:t>Forensic </a:t>
            </a:r>
            <a:r>
              <a:rPr lang="en-US" altLang="en-US" sz="2400" b="1" kern="1200" dirty="0" smtClean="0">
                <a:solidFill>
                  <a:srgbClr val="000000"/>
                </a:solidFill>
                <a:latin typeface="Arial" charset="0"/>
              </a:rPr>
              <a:t>Approach</a:t>
            </a:r>
          </a:p>
          <a:p>
            <a:pPr lvl="0" eaLnBrk="1" hangingPunct="1">
              <a:spcBef>
                <a:spcPct val="0"/>
              </a:spcBef>
            </a:pPr>
            <a:r>
              <a:rPr lang="en-US" altLang="en-US" sz="2400" kern="1200" dirty="0" smtClean="0">
                <a:solidFill>
                  <a:srgbClr val="000000"/>
                </a:solidFill>
                <a:latin typeface="Arial" charset="0"/>
              </a:rPr>
              <a:t>    Look </a:t>
            </a:r>
            <a:r>
              <a:rPr lang="en-US" altLang="en-US" sz="2400" kern="1200" dirty="0">
                <a:solidFill>
                  <a:srgbClr val="000000"/>
                </a:solidFill>
                <a:latin typeface="Arial" charset="0"/>
              </a:rPr>
              <a:t>at the value of earnings and services that could be bought for dollar amounts,</a:t>
            </a:r>
          </a:p>
          <a:p>
            <a:pPr lvl="0" eaLnBrk="1" hangingPunct="1">
              <a:spcBef>
                <a:spcPct val="0"/>
              </a:spcBef>
            </a:pPr>
            <a:r>
              <a:rPr lang="en-US" altLang="en-US" sz="2400" kern="1200" smtClean="0">
                <a:solidFill>
                  <a:srgbClr val="000000"/>
                </a:solidFill>
                <a:latin typeface="Arial" charset="0"/>
              </a:rPr>
              <a:t>      </a:t>
            </a:r>
            <a:r>
              <a:rPr lang="en-US" altLang="en-US" sz="2400" kern="1200" smtClean="0">
                <a:solidFill>
                  <a:srgbClr val="FF0000"/>
                </a:solidFill>
                <a:latin typeface="Arial" charset="0"/>
              </a:rPr>
              <a:t>A man </a:t>
            </a:r>
            <a:r>
              <a:rPr lang="en-US" altLang="en-US" sz="2400" kern="1200" dirty="0">
                <a:solidFill>
                  <a:srgbClr val="FF0000"/>
                </a:solidFill>
                <a:latin typeface="Arial" charset="0"/>
              </a:rPr>
              <a:t>has 10 years of working life left, he earns $50,000/year, and interest rates are zero, so his life is worth $500,000. </a:t>
            </a:r>
          </a:p>
          <a:p>
            <a:pPr lvl="0" eaLnBrk="1" hangingPunct="1">
              <a:spcBef>
                <a:spcPct val="0"/>
              </a:spcBef>
            </a:pPr>
            <a:endParaRPr lang="en-US" altLang="en-US" sz="1600" kern="1200" dirty="0">
              <a:solidFill>
                <a:srgbClr val="000000"/>
              </a:solidFill>
              <a:latin typeface="Arial" charset="0"/>
            </a:endParaRPr>
          </a:p>
          <a:p>
            <a:pPr lvl="0" eaLnBrk="1" hangingPunct="1">
              <a:spcBef>
                <a:spcPct val="0"/>
              </a:spcBef>
            </a:pPr>
            <a:r>
              <a:rPr lang="en-US" altLang="en-US" sz="2400" b="1" kern="1200" dirty="0">
                <a:solidFill>
                  <a:srgbClr val="000000"/>
                </a:solidFill>
                <a:latin typeface="Arial" charset="0"/>
              </a:rPr>
              <a:t>2. The Statistical Life </a:t>
            </a:r>
            <a:r>
              <a:rPr lang="en-US" altLang="en-US" sz="2400" b="1" kern="1200" dirty="0" smtClean="0">
                <a:solidFill>
                  <a:srgbClr val="000000"/>
                </a:solidFill>
                <a:latin typeface="Arial" charset="0"/>
              </a:rPr>
              <a:t>Approach</a:t>
            </a:r>
          </a:p>
          <a:p>
            <a:pPr lvl="0" eaLnBrk="1" hangingPunct="1">
              <a:spcBef>
                <a:spcPct val="0"/>
              </a:spcBef>
            </a:pPr>
            <a:r>
              <a:rPr lang="en-US" altLang="en-US" sz="2400" b="1" kern="1200" dirty="0">
                <a:solidFill>
                  <a:srgbClr val="000000"/>
                </a:solidFill>
                <a:latin typeface="Arial" charset="0"/>
              </a:rPr>
              <a:t> </a:t>
            </a:r>
            <a:r>
              <a:rPr lang="en-US" altLang="en-US" sz="2400" b="1" kern="1200" dirty="0" smtClean="0">
                <a:solidFill>
                  <a:srgbClr val="000000"/>
                </a:solidFill>
                <a:latin typeface="Arial" charset="0"/>
              </a:rPr>
              <a:t>   </a:t>
            </a:r>
            <a:r>
              <a:rPr lang="en-US" altLang="en-US" sz="2400" kern="1200" dirty="0" smtClean="0">
                <a:solidFill>
                  <a:srgbClr val="000000"/>
                </a:solidFill>
                <a:latin typeface="Arial" charset="0"/>
              </a:rPr>
              <a:t>Look </a:t>
            </a:r>
            <a:r>
              <a:rPr lang="en-US" altLang="en-US" sz="2400" kern="1200" dirty="0">
                <a:solidFill>
                  <a:srgbClr val="000000"/>
                </a:solidFill>
                <a:latin typeface="Arial" charset="0"/>
              </a:rPr>
              <a:t>at how much people accept to bear small risks of death and scale that </a:t>
            </a:r>
            <a:r>
              <a:rPr lang="en-US" altLang="en-US" sz="2400" kern="1200" dirty="0" smtClean="0">
                <a:solidFill>
                  <a:srgbClr val="000000"/>
                </a:solidFill>
                <a:latin typeface="Arial" charset="0"/>
              </a:rPr>
              <a:t>up,</a:t>
            </a:r>
          </a:p>
          <a:p>
            <a:pPr lvl="0" eaLnBrk="1" hangingPunct="1">
              <a:spcBef>
                <a:spcPct val="0"/>
              </a:spcBef>
            </a:pPr>
            <a:r>
              <a:rPr lang="en-US" altLang="en-US" sz="2400" kern="1200">
                <a:solidFill>
                  <a:srgbClr val="000000"/>
                </a:solidFill>
                <a:latin typeface="Arial" charset="0"/>
              </a:rPr>
              <a:t> </a:t>
            </a:r>
            <a:r>
              <a:rPr lang="en-US" altLang="en-US" sz="2400" kern="1200" smtClean="0">
                <a:solidFill>
                  <a:srgbClr val="000000"/>
                </a:solidFill>
                <a:latin typeface="Arial" charset="0"/>
              </a:rPr>
              <a:t>     </a:t>
            </a:r>
            <a:r>
              <a:rPr lang="en-US" altLang="en-US" sz="2400" kern="1200" smtClean="0">
                <a:solidFill>
                  <a:srgbClr val="FF0000"/>
                </a:solidFill>
                <a:latin typeface="Arial" charset="0"/>
              </a:rPr>
              <a:t> We </a:t>
            </a:r>
            <a:r>
              <a:rPr lang="en-US" altLang="en-US" sz="2400" kern="1200" dirty="0">
                <a:solidFill>
                  <a:srgbClr val="FF0000"/>
                </a:solidFill>
                <a:latin typeface="Arial" charset="0"/>
              </a:rPr>
              <a:t>would each pay $20 to avoid a 1/1,000 chance of death this year, so as a group, 1,000 of us would pay $20,000 to avoid the certainty of one of us dying this year. </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2D97E-369C-4A31-AFF0-DDB2E2AADEE6}" type="slidenum">
              <a:rPr lang="en-US" altLang="en-US" sz="1400">
                <a:solidFill>
                  <a:srgbClr val="000000"/>
                </a:solidFill>
              </a:rPr>
              <a:pPr eaLnBrk="1" hangingPunct="1">
                <a:spcBef>
                  <a:spcPct val="0"/>
                </a:spcBef>
                <a:buFontTx/>
                <a:buNone/>
              </a:pPr>
              <a:t>31</a:t>
            </a:fld>
            <a:endParaRPr lang="en-US" altLang="en-US" sz="1400">
              <a:solidFill>
                <a:srgbClr val="000000"/>
              </a:solidFill>
            </a:endParaRPr>
          </a:p>
        </p:txBody>
      </p:sp>
    </p:spTree>
    <p:extLst>
      <p:ext uri="{BB962C8B-B14F-4D97-AF65-F5344CB8AC3E}">
        <p14:creationId xmlns:p14="http://schemas.microsoft.com/office/powerpoint/2010/main" val="2383782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685800"/>
            <a:ext cx="8229600" cy="1143000"/>
          </a:xfrm>
        </p:spPr>
        <p:txBody>
          <a:bodyPr/>
          <a:lstStyle/>
          <a:p>
            <a:pPr eaLnBrk="1" hangingPunct="1"/>
            <a:r>
              <a:rPr lang="en-US" altLang="en-US" smtClean="0"/>
              <a:t>The Forensic Approach to Valuing a Human Life</a:t>
            </a:r>
            <a:br>
              <a:rPr lang="en-US" altLang="en-US" smtClean="0"/>
            </a:br>
            <a:r>
              <a:rPr lang="en-US" altLang="en-US" smtClean="0"/>
              <a:t/>
            </a:r>
            <a:br>
              <a:rPr lang="en-US" altLang="en-US" smtClean="0"/>
            </a:br>
            <a:endParaRPr lang="en-US" altLang="en-US" smtClean="0"/>
          </a:p>
        </p:txBody>
      </p:sp>
      <p:sp>
        <p:nvSpPr>
          <p:cNvPr id="23555" name="Content Placeholder 2"/>
          <p:cNvSpPr>
            <a:spLocks noGrp="1"/>
          </p:cNvSpPr>
          <p:nvPr>
            <p:ph idx="1"/>
          </p:nvPr>
        </p:nvSpPr>
        <p:spPr>
          <a:xfrm>
            <a:off x="457200" y="1676400"/>
            <a:ext cx="8534400" cy="4525963"/>
          </a:xfrm>
        </p:spPr>
        <p:txBody>
          <a:bodyPr/>
          <a:lstStyle/>
          <a:p>
            <a:pPr eaLnBrk="1" hangingPunct="1"/>
            <a:r>
              <a:rPr lang="en-US" altLang="en-US" sz="3600" dirty="0" smtClean="0"/>
              <a:t>    Suppose we take a single man aged 40 who will earn $80,000 per year for 25 years. </a:t>
            </a:r>
          </a:p>
          <a:p>
            <a:pPr eaLnBrk="1" hangingPunct="1"/>
            <a:endParaRPr lang="en-US" altLang="en-US" sz="2000" dirty="0"/>
          </a:p>
          <a:p>
            <a:pPr eaLnBrk="1" hangingPunct="1"/>
            <a:r>
              <a:rPr lang="en-US" altLang="en-US" sz="3600" dirty="0" smtClean="0"/>
              <a:t>    The present value would be, if we use a discount rate of 10%:</a:t>
            </a:r>
          </a:p>
          <a:p>
            <a:pPr eaLnBrk="1" hangingPunct="1"/>
            <a:endParaRPr lang="en-US" altLang="en-US" dirty="0" smtClean="0"/>
          </a:p>
          <a:p>
            <a:pPr eaLnBrk="1" hangingPunct="1"/>
            <a:r>
              <a:rPr lang="en-US" altLang="en-US" dirty="0" smtClean="0"/>
              <a:t> </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2D97E-369C-4A31-AFF0-DDB2E2AADEE6}" type="slidenum">
              <a:rPr lang="en-US" altLang="en-US" sz="1400"/>
              <a:pPr eaLnBrk="1" hangingPunct="1">
                <a:spcBef>
                  <a:spcPct val="0"/>
                </a:spcBef>
                <a:buFontTx/>
                <a:buNone/>
              </a:pPr>
              <a:t>32</a:t>
            </a:fld>
            <a:endParaRPr lang="en-US" altLang="en-US" sz="1400"/>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60" y="5029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2209800"/>
            <a:ext cx="8229600" cy="1143000"/>
          </a:xfrm>
        </p:spPr>
        <p:txBody>
          <a:bodyPr/>
          <a:lstStyle/>
          <a:p>
            <a:pPr eaLnBrk="1" hangingPunct="1"/>
            <a:r>
              <a:rPr lang="en-US" altLang="en-US" dirty="0" smtClean="0"/>
              <a:t>What about Children </a:t>
            </a:r>
            <a:br>
              <a:rPr lang="en-US" altLang="en-US" dirty="0" smtClean="0"/>
            </a:br>
            <a:r>
              <a:rPr lang="en-US" altLang="en-US" dirty="0" smtClean="0"/>
              <a:t>and the Elderly? </a:t>
            </a:r>
          </a:p>
        </p:txBody>
      </p:sp>
      <p:sp>
        <p:nvSpPr>
          <p:cNvPr id="23555" name="Content Placeholder 2"/>
          <p:cNvSpPr>
            <a:spLocks noGrp="1"/>
          </p:cNvSpPr>
          <p:nvPr>
            <p:ph idx="1"/>
          </p:nvPr>
        </p:nvSpPr>
        <p:spPr>
          <a:xfrm>
            <a:off x="457200" y="1676400"/>
            <a:ext cx="8534400" cy="4525963"/>
          </a:xfrm>
        </p:spPr>
        <p:txBody>
          <a:bodyPr/>
          <a:lstStyle/>
          <a:p>
            <a:pPr eaLnBrk="1" hangingPunct="1"/>
            <a:r>
              <a:rPr lang="en-US" altLang="en-US" sz="3600" smtClean="0"/>
              <a:t>     </a:t>
            </a:r>
            <a:endParaRPr lang="en-US" altLang="en-US" dirty="0" smtClean="0"/>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42D97E-369C-4A31-AFF0-DDB2E2AADEE6}" type="slidenum">
              <a:rPr lang="en-US" altLang="en-US" sz="1400"/>
              <a:pPr eaLnBrk="1" hangingPunct="1">
                <a:spcBef>
                  <a:spcPct val="0"/>
                </a:spcBef>
                <a:buFontTx/>
                <a:buNone/>
              </a:pPr>
              <a:t>33</a:t>
            </a:fld>
            <a:endParaRPr lang="en-US" altLang="en-US" sz="1400"/>
          </a:p>
        </p:txBody>
      </p:sp>
    </p:spTree>
    <p:extLst>
      <p:ext uri="{BB962C8B-B14F-4D97-AF65-F5344CB8AC3E}">
        <p14:creationId xmlns:p14="http://schemas.microsoft.com/office/powerpoint/2010/main" val="461275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1219200"/>
          </a:xfrm>
        </p:spPr>
        <p:txBody>
          <a:bodyPr/>
          <a:lstStyle/>
          <a:p>
            <a:pPr eaLnBrk="1" hangingPunct="1"/>
            <a:r>
              <a:rPr lang="en-US" altLang="en-US" dirty="0" smtClean="0"/>
              <a:t>The Human Life Value Calculator</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1ACCD59-361B-49BE-9E2D-680138FCDCA9}" type="slidenum">
              <a:rPr lang="en-US" altLang="en-US" sz="1400"/>
              <a:pPr eaLnBrk="1" hangingPunct="1">
                <a:spcBef>
                  <a:spcPct val="0"/>
                </a:spcBef>
                <a:buFontTx/>
                <a:buNone/>
              </a:pPr>
              <a:t>34</a:t>
            </a:fld>
            <a:endParaRPr lang="en-US" altLang="en-US" sz="1400"/>
          </a:p>
        </p:txBody>
      </p:sp>
      <p:sp>
        <p:nvSpPr>
          <p:cNvPr id="24580" name="TextBox 3"/>
          <p:cNvSpPr txBox="1">
            <a:spLocks noChangeArrowheads="1"/>
          </p:cNvSpPr>
          <p:nvPr/>
        </p:nvSpPr>
        <p:spPr bwMode="auto">
          <a:xfrm>
            <a:off x="1752600" y="2438400"/>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t>http://</a:t>
            </a:r>
            <a:r>
              <a:rPr lang="en-US" altLang="en-US" sz="2800" dirty="0" smtClean="0">
                <a:hlinkClick r:id="rId3"/>
              </a:rPr>
              <a:t>www.lifehappens.org/human-life-value-calcu</a:t>
            </a:r>
            <a:r>
              <a:rPr lang="en-US" altLang="en-US" sz="2800" dirty="0" smtClean="0"/>
              <a:t>lator/</a:t>
            </a:r>
            <a:endParaRPr lang="en-US" altLang="en-US" sz="2800" dirty="0"/>
          </a:p>
        </p:txBody>
      </p:sp>
      <p:sp>
        <p:nvSpPr>
          <p:cNvPr id="24581" name="TextBox 4"/>
          <p:cNvSpPr txBox="1">
            <a:spLocks noChangeArrowheads="1"/>
          </p:cNvSpPr>
          <p:nvPr/>
        </p:nvSpPr>
        <p:spPr bwMode="auto">
          <a:xfrm>
            <a:off x="685800" y="3733800"/>
            <a:ext cx="8305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smtClean="0"/>
              <a:t>    They </a:t>
            </a:r>
            <a:r>
              <a:rPr lang="en-US" altLang="en-US" dirty="0"/>
              <a:t>don’t say </a:t>
            </a:r>
            <a:r>
              <a:rPr lang="en-US" altLang="en-US" dirty="0" smtClean="0"/>
              <a:t>anything about their </a:t>
            </a:r>
            <a:r>
              <a:rPr lang="en-US" altLang="en-US" dirty="0"/>
              <a:t>calculation method, so don’t take this too seriously. </a:t>
            </a:r>
            <a:r>
              <a:rPr lang="en-US" altLang="en-US" dirty="0" smtClean="0"/>
              <a:t>It seems way too high to me. This is a way to see how much money your family would lose if you died--- appropriate for insurance decisions.  </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219200"/>
          </a:xfrm>
        </p:spPr>
        <p:txBody>
          <a:bodyPr/>
          <a:lstStyle/>
          <a:p>
            <a:pPr eaLnBrk="1" hangingPunct="1"/>
            <a:r>
              <a:rPr lang="en-US" altLang="en-US" smtClean="0"/>
              <a:t>The Value </a:t>
            </a:r>
            <a:r>
              <a:rPr lang="en-US" altLang="en-US" dirty="0" smtClean="0"/>
              <a:t>of a Statistical Life</a:t>
            </a:r>
          </a:p>
        </p:txBody>
      </p:sp>
      <p:sp>
        <p:nvSpPr>
          <p:cNvPr id="25603" name="Content Placeholder 2"/>
          <p:cNvSpPr>
            <a:spLocks noGrp="1"/>
          </p:cNvSpPr>
          <p:nvPr>
            <p:ph idx="1"/>
          </p:nvPr>
        </p:nvSpPr>
        <p:spPr>
          <a:xfrm>
            <a:off x="452438" y="1447800"/>
            <a:ext cx="8386762" cy="4525963"/>
          </a:xfrm>
        </p:spPr>
        <p:txBody>
          <a:bodyPr/>
          <a:lstStyle/>
          <a:p>
            <a:pPr eaLnBrk="1" hangingPunct="1"/>
            <a:endParaRPr lang="en-US" altLang="en-US" dirty="0" smtClean="0"/>
          </a:p>
          <a:p>
            <a:pPr eaLnBrk="1" hangingPunct="1"/>
            <a:r>
              <a:rPr lang="en-US" altLang="en-US" dirty="0"/>
              <a:t> </a:t>
            </a:r>
            <a:r>
              <a:rPr lang="en-US" altLang="en-US" dirty="0" smtClean="0"/>
              <a:t>   You will be crossing the street and you have one chance in 10,000 of being hit by a bus and killed instantly. You may buy out of this risk for a cash payment now</a:t>
            </a:r>
            <a:r>
              <a:rPr lang="en-US" altLang="en-US" smtClean="0"/>
              <a:t>.  This </a:t>
            </a:r>
            <a:r>
              <a:rPr lang="en-US" altLang="en-US" dirty="0" smtClean="0"/>
              <a:t>risk is about the same as the average yearly fatality rate for construction workers.</a:t>
            </a:r>
            <a:r>
              <a:rPr lang="en-US" altLang="en-US" dirty="0" smtClean="0">
                <a:solidFill>
                  <a:srgbClr val="FF0000"/>
                </a:solidFill>
              </a:rPr>
              <a:t> How much would you pay?</a:t>
            </a:r>
          </a:p>
          <a:p>
            <a:pPr eaLnBrk="1" hangingPunct="1"/>
            <a:endParaRPr lang="en-US" altLang="en-US" dirty="0"/>
          </a:p>
          <a:p>
            <a:pPr eaLnBrk="1" hangingPunct="1"/>
            <a:r>
              <a:rPr lang="en-US" altLang="en-US" dirty="0" smtClean="0"/>
              <a:t>    If you would pay X, your value of a statistical life is 10,000X.</a:t>
            </a:r>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82DBF8-0A48-4068-AE56-8C4266D08831}" type="slidenum">
              <a:rPr lang="en-US" altLang="en-US" sz="1400"/>
              <a:pPr eaLnBrk="1" hangingPunct="1">
                <a:spcBef>
                  <a:spcPct val="0"/>
                </a:spcBef>
                <a:buFontTx/>
                <a:buNone/>
              </a:pPr>
              <a:t>35</a:t>
            </a:fld>
            <a:endParaRPr lang="en-US" altLang="en-US" sz="1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19200"/>
          </a:xfrm>
        </p:spPr>
        <p:txBody>
          <a:bodyPr/>
          <a:lstStyle/>
          <a:p>
            <a:pPr eaLnBrk="1" hangingPunct="1"/>
            <a:r>
              <a:rPr lang="en-US" altLang="en-US" dirty="0" smtClean="0"/>
              <a:t/>
            </a:r>
            <a:br>
              <a:rPr lang="en-US" altLang="en-US" dirty="0" smtClean="0"/>
            </a:br>
            <a:r>
              <a:rPr lang="en-US" altLang="en-US" dirty="0" smtClean="0"/>
              <a:t>Statistical Life’s Rationale in Group Risks</a:t>
            </a:r>
            <a:r>
              <a:rPr lang="en-US" altLang="en-US" dirty="0"/>
              <a:t/>
            </a:r>
            <a:br>
              <a:rPr lang="en-US" altLang="en-US" dirty="0"/>
            </a:br>
            <a:endParaRPr lang="en-US" altLang="en-US" dirty="0" smtClean="0"/>
          </a:p>
        </p:txBody>
      </p:sp>
      <p:sp>
        <p:nvSpPr>
          <p:cNvPr id="26627" name="Content Placeholder 2"/>
          <p:cNvSpPr>
            <a:spLocks noGrp="1"/>
          </p:cNvSpPr>
          <p:nvPr>
            <p:ph idx="1"/>
          </p:nvPr>
        </p:nvSpPr>
        <p:spPr>
          <a:xfrm>
            <a:off x="381000" y="1570037"/>
            <a:ext cx="8382000" cy="4525963"/>
          </a:xfrm>
        </p:spPr>
        <p:txBody>
          <a:bodyPr/>
          <a:lstStyle/>
          <a:p>
            <a:pPr eaLnBrk="1" hangingPunct="1"/>
            <a:r>
              <a:rPr lang="en-US" altLang="en-US" sz="2400" dirty="0"/>
              <a:t> </a:t>
            </a:r>
            <a:r>
              <a:rPr lang="en-US" altLang="en-US" sz="2400" dirty="0" smtClean="0"/>
              <a:t>   A group of 10,000 people know that one of them, picked randomly, will die next year unless we each pay amount X now. What is the maximum X you would pay? If each person would pay  $1,000, the total payment is 10,000 times $1,000, which is 10 million dollars. We can say that is</a:t>
            </a:r>
            <a:r>
              <a:rPr lang="en-US" altLang="en-US" sz="2400" b="1" dirty="0" smtClean="0"/>
              <a:t> the statistical value of a life.</a:t>
            </a:r>
          </a:p>
          <a:p>
            <a:pPr eaLnBrk="1" hangingPunct="1"/>
            <a:endParaRPr lang="en-US" altLang="en-US" sz="1000" dirty="0" smtClean="0"/>
          </a:p>
          <a:p>
            <a:pPr eaLnBrk="1" hangingPunct="1"/>
            <a:r>
              <a:rPr lang="en-US" altLang="en-US" sz="2400" dirty="0" smtClean="0"/>
              <a:t>    How much would you be willing to *accept* to take on an extra risk of this </a:t>
            </a:r>
            <a:r>
              <a:rPr lang="en-US" altLang="en-US" sz="2400" smtClean="0"/>
              <a:t>size? Would it be the same as your willingness to pay? </a:t>
            </a:r>
            <a:endParaRPr lang="en-US" altLang="en-US" sz="2400" dirty="0" smtClean="0"/>
          </a:p>
          <a:p>
            <a:pPr eaLnBrk="1" hangingPunct="1"/>
            <a:endParaRPr lang="en-US" altLang="en-US" sz="1000" dirty="0" smtClean="0"/>
          </a:p>
          <a:p>
            <a:pPr eaLnBrk="1" hangingPunct="1"/>
            <a:r>
              <a:rPr lang="en-US" altLang="en-US" sz="2400" dirty="0"/>
              <a:t> </a:t>
            </a:r>
            <a:r>
              <a:rPr lang="en-US" altLang="en-US" sz="2400" dirty="0" smtClean="0"/>
              <a:t>   Suppose  Mr. Smith is only willing to pay $200 to eliminate the risk, not $1,000. Should we require him to pay more anyway?</a:t>
            </a:r>
          </a:p>
          <a:p>
            <a:pPr eaLnBrk="1" hangingPunct="1"/>
            <a:r>
              <a:rPr lang="en-US" altLang="en-US" sz="2400" dirty="0"/>
              <a:t> </a:t>
            </a:r>
            <a:r>
              <a:rPr lang="en-US" altLang="en-US" sz="2400" dirty="0" smtClean="0"/>
              <a:t>   On the other hand, is it fair for  other citizens to pay $1,000  on his behalf?</a:t>
            </a:r>
          </a:p>
          <a:p>
            <a:pPr eaLnBrk="1" hangingPunct="1"/>
            <a:endParaRPr lang="en-US" altLang="en-US" sz="2400" dirty="0" smtClean="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24A844-5626-47C7-93B4-B3381FF06974}" type="slidenum">
              <a:rPr lang="en-US" altLang="en-US" sz="1400"/>
              <a:pPr eaLnBrk="1" hangingPunct="1">
                <a:spcBef>
                  <a:spcPct val="0"/>
                </a:spcBef>
                <a:buFontTx/>
                <a:buNone/>
              </a:pPr>
              <a:t>36</a:t>
            </a:fld>
            <a:endParaRPr lang="en-US" altLang="en-US" sz="1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304800"/>
            <a:ext cx="9144000" cy="1524000"/>
          </a:xfrm>
        </p:spPr>
        <p:txBody>
          <a:bodyPr/>
          <a:lstStyle/>
          <a:p>
            <a:pPr eaLnBrk="1" hangingPunct="1"/>
            <a:r>
              <a:rPr lang="en-US" altLang="en-US" smtClean="0"/>
              <a:t/>
            </a:r>
            <a:br>
              <a:rPr lang="en-US" altLang="en-US" smtClean="0"/>
            </a:br>
            <a:r>
              <a:rPr lang="en-US" altLang="en-US" sz="4000" smtClean="0"/>
              <a:t>The EPA’s Terminology Suggestion</a:t>
            </a:r>
            <a:endParaRPr lang="en-US" altLang="en-US" sz="4000" dirty="0" smtClean="0"/>
          </a:p>
        </p:txBody>
      </p:sp>
      <p:sp>
        <p:nvSpPr>
          <p:cNvPr id="26627" name="Content Placeholder 2"/>
          <p:cNvSpPr>
            <a:spLocks noGrp="1"/>
          </p:cNvSpPr>
          <p:nvPr>
            <p:ph idx="1"/>
          </p:nvPr>
        </p:nvSpPr>
        <p:spPr>
          <a:xfrm>
            <a:off x="381000" y="1447800"/>
            <a:ext cx="8382000" cy="4525963"/>
          </a:xfrm>
        </p:spPr>
        <p:txBody>
          <a:bodyPr/>
          <a:lstStyle/>
          <a:p>
            <a:pPr eaLnBrk="1" hangingPunct="1"/>
            <a:r>
              <a:rPr lang="en-US" altLang="en-US" sz="3200" smtClean="0"/>
              <a:t>The EPA </a:t>
            </a:r>
            <a:r>
              <a:rPr lang="en-US" altLang="en-US" sz="3200" smtClean="0">
                <a:hlinkClick r:id="rId3"/>
              </a:rPr>
              <a:t>suggests</a:t>
            </a:r>
            <a:r>
              <a:rPr lang="en-US" altLang="en-US" sz="3200" smtClean="0"/>
              <a:t> replacing the term </a:t>
            </a:r>
          </a:p>
          <a:p>
            <a:pPr eaLnBrk="1" hangingPunct="1"/>
            <a:endParaRPr lang="en-US" altLang="en-US" sz="3200"/>
          </a:p>
          <a:p>
            <a:pPr eaLnBrk="1" hangingPunct="1"/>
            <a:r>
              <a:rPr lang="en-US" altLang="en-US" sz="3200" smtClean="0"/>
              <a:t>“value of a statistical life” </a:t>
            </a:r>
          </a:p>
          <a:p>
            <a:pPr eaLnBrk="1" hangingPunct="1"/>
            <a:endParaRPr lang="en-US" altLang="en-US" sz="3200"/>
          </a:p>
          <a:p>
            <a:pPr eaLnBrk="1" hangingPunct="1"/>
            <a:r>
              <a:rPr lang="en-US" altLang="en-US" sz="3200" smtClean="0"/>
              <a:t>with </a:t>
            </a:r>
          </a:p>
          <a:p>
            <a:pPr eaLnBrk="1" hangingPunct="1"/>
            <a:endParaRPr lang="en-US" altLang="en-US" sz="3200"/>
          </a:p>
          <a:p>
            <a:pPr eaLnBrk="1" hangingPunct="1"/>
            <a:r>
              <a:rPr lang="en-US" altLang="en-US" sz="3200" smtClean="0"/>
              <a:t>“value of mortality risk reduction”.</a:t>
            </a:r>
          </a:p>
          <a:p>
            <a:pPr eaLnBrk="1" hangingPunct="1"/>
            <a:endParaRPr lang="en-US" altLang="en-US" sz="3200"/>
          </a:p>
          <a:p>
            <a:pPr eaLnBrk="1" hangingPunct="1"/>
            <a:r>
              <a:rPr lang="en-US" altLang="en-US" sz="3200" smtClean="0"/>
              <a:t>  What do you think? </a:t>
            </a:r>
            <a:endParaRPr lang="en-US" altLang="en-US" sz="3200" dirty="0" smtClean="0"/>
          </a:p>
          <a:p>
            <a:pPr eaLnBrk="1" hangingPunct="1"/>
            <a:endParaRPr lang="en-US" altLang="en-US" sz="2400" dirty="0" smtClean="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24A844-5626-47C7-93B4-B3381FF06974}" type="slidenum">
              <a:rPr lang="en-US" altLang="en-US" sz="1400"/>
              <a:pPr eaLnBrk="1" hangingPunct="1">
                <a:spcBef>
                  <a:spcPct val="0"/>
                </a:spcBef>
                <a:buFontTx/>
                <a:buNone/>
              </a:pPr>
              <a:t>37</a:t>
            </a:fld>
            <a:endParaRPr lang="en-US" altLang="en-US" sz="1400"/>
          </a:p>
        </p:txBody>
      </p:sp>
    </p:spTree>
    <p:extLst>
      <p:ext uri="{BB962C8B-B14F-4D97-AF65-F5344CB8AC3E}">
        <p14:creationId xmlns:p14="http://schemas.microsoft.com/office/powerpoint/2010/main" val="2406626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219200"/>
          </a:xfrm>
        </p:spPr>
        <p:txBody>
          <a:bodyPr/>
          <a:lstStyle/>
          <a:p>
            <a:pPr eaLnBrk="1" hangingPunct="1"/>
            <a:r>
              <a:rPr lang="en-US" altLang="en-US" dirty="0" smtClean="0"/>
              <a:t>Occupational Hazards</a:t>
            </a: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DFA404F-30D2-4DCC-91C0-880133660DE3}" type="slidenum">
              <a:rPr lang="en-US" altLang="en-US" sz="1400"/>
              <a:pPr eaLnBrk="1" hangingPunct="1">
                <a:spcBef>
                  <a:spcPct val="0"/>
                </a:spcBef>
                <a:buFontTx/>
                <a:buNone/>
              </a:pPr>
              <a:t>38</a:t>
            </a:fld>
            <a:endParaRPr lang="en-US" altLang="en-US" sz="1400"/>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7" y="1524000"/>
            <a:ext cx="7446963" cy="459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8837" y="6248400"/>
            <a:ext cx="7446963" cy="381000"/>
          </a:xfrm>
          <a:prstGeom prst="rect">
            <a:avLst/>
          </a:prstGeom>
          <a:noFill/>
        </p:spPr>
        <p:txBody>
          <a:bodyPr wrap="square" rtlCol="0">
            <a:spAutoFit/>
          </a:bodyPr>
          <a:lstStyle/>
          <a:p>
            <a:r>
              <a:rPr lang="en-US" dirty="0" smtClean="0">
                <a:hlinkClick r:id="rId4"/>
              </a:rPr>
              <a:t>http://www.bls.gov/iif/oshcfoi1.htm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3884"/>
            <a:ext cx="9144000" cy="1195316"/>
          </a:xfrm>
        </p:spPr>
        <p:txBody>
          <a:bodyPr/>
          <a:lstStyle/>
          <a:p>
            <a:pPr eaLnBrk="1" hangingPunct="1"/>
            <a:r>
              <a:rPr lang="en-US" altLang="en-US" dirty="0" smtClean="0"/>
              <a:t>Hedonic Regression</a:t>
            </a:r>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2332796-6537-465D-AF9F-6AFEF7BC474F}" type="slidenum">
              <a:rPr lang="en-US" altLang="en-US" sz="1400"/>
              <a:pPr eaLnBrk="1" hangingPunct="1">
                <a:spcBef>
                  <a:spcPct val="0"/>
                </a:spcBef>
                <a:buFontTx/>
                <a:buNone/>
              </a:pPr>
              <a:t>39</a:t>
            </a:fld>
            <a:endParaRPr lang="en-US" altLang="en-US" sz="140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894238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10000"/>
            <a:ext cx="89423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dirty="0" smtClean="0"/>
              <a:t>Tax advice</a:t>
            </a:r>
            <a:endParaRPr lang="en-US" altLang="en-US" dirty="0" smtClean="0"/>
          </a:p>
          <a:p>
            <a:endParaRPr lang="en-US" altLang="en-US" dirty="0" smtClean="0"/>
          </a:p>
          <a:p>
            <a:endParaRPr lang="en-US" altLang="en-US" dirty="0"/>
          </a:p>
          <a:p>
            <a:endParaRPr lang="en-US" altLang="en-US" dirty="0" smtClean="0"/>
          </a:p>
          <a:p>
            <a:endParaRPr lang="en-US" altLang="en-US" dirty="0" smtClean="0"/>
          </a:p>
          <a:p>
            <a:r>
              <a:rPr lang="en-US" altLang="en-US" dirty="0"/>
              <a:t> </a:t>
            </a:r>
            <a:r>
              <a:rPr lang="en-US" altLang="en-US" dirty="0" smtClean="0"/>
              <a:t> (Capital gains--- the price increase since you bought--- aren’t taxed if you don’t sell before you die.)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4</a:t>
            </a:fld>
            <a:endParaRPr lang="en-US" altLang="en-US" sz="1400"/>
          </a:p>
        </p:txBody>
      </p:sp>
      <p:sp>
        <p:nvSpPr>
          <p:cNvPr id="3" name="Rectangle 2"/>
          <p:cNvSpPr/>
          <p:nvPr/>
        </p:nvSpPr>
        <p:spPr>
          <a:xfrm>
            <a:off x="533400" y="1981200"/>
            <a:ext cx="8077200" cy="1200329"/>
          </a:xfrm>
          <a:prstGeom prst="rect">
            <a:avLst/>
          </a:prstGeom>
        </p:spPr>
        <p:txBody>
          <a:bodyPr wrap="square">
            <a:spAutoFit/>
          </a:bodyPr>
          <a:lstStyle/>
          <a:p>
            <a:r>
              <a:rPr lang="en-US" sz="3600" dirty="0"/>
              <a:t> </a:t>
            </a:r>
            <a:r>
              <a:rPr lang="en-US" sz="3600" dirty="0" smtClean="0"/>
              <a:t>           Buy, Borrow, Die.</a:t>
            </a:r>
          </a:p>
          <a:p>
            <a:endParaRPr lang="en-US" sz="3600" dirty="0" smtClean="0"/>
          </a:p>
        </p:txBody>
      </p:sp>
    </p:spTree>
    <p:extLst>
      <p:ext uri="{BB962C8B-B14F-4D97-AF65-F5344CB8AC3E}">
        <p14:creationId xmlns:p14="http://schemas.microsoft.com/office/powerpoint/2010/main" val="163506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219200"/>
          </a:xfrm>
        </p:spPr>
        <p:txBody>
          <a:bodyPr/>
          <a:lstStyle/>
          <a:p>
            <a:pPr eaLnBrk="1" hangingPunct="1"/>
            <a:r>
              <a:rPr lang="en-US" altLang="en-US" dirty="0" smtClean="0"/>
              <a:t>OMB’s Value of Life</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C54A6E-B49A-4B0B-8DE3-93F948F9189E}" type="slidenum">
              <a:rPr lang="en-US" altLang="en-US" sz="1400"/>
              <a:pPr eaLnBrk="1" hangingPunct="1">
                <a:spcBef>
                  <a:spcPct val="0"/>
                </a:spcBef>
                <a:buFontTx/>
                <a:buNone/>
              </a:pPr>
              <a:t>40</a:t>
            </a:fld>
            <a:endParaRPr lang="en-US" altLang="en-US" sz="1400"/>
          </a:p>
        </p:txBody>
      </p:sp>
      <p:sp>
        <p:nvSpPr>
          <p:cNvPr id="34820" name="Rectangle 3"/>
          <p:cNvSpPr>
            <a:spLocks noChangeArrowheads="1"/>
          </p:cNvSpPr>
          <p:nvPr/>
        </p:nvSpPr>
        <p:spPr bwMode="auto">
          <a:xfrm>
            <a:off x="685800" y="2070080"/>
            <a:ext cx="7848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dirty="0" smtClean="0"/>
              <a:t>    The </a:t>
            </a:r>
            <a:r>
              <a:rPr lang="en-US" altLang="en-US" sz="3600" dirty="0"/>
              <a:t>Office of Management and Budget told agencies in 2004 to pick a number between $1 and </a:t>
            </a:r>
            <a:r>
              <a:rPr lang="en-US" altLang="en-US" sz="3600" dirty="0" smtClean="0"/>
              <a:t>$</a:t>
            </a:r>
            <a:r>
              <a:rPr lang="en-US" altLang="en-US" sz="3600" smtClean="0"/>
              <a:t>10 million.</a:t>
            </a:r>
            <a:endParaRPr lang="en-US" altLang="en-US" sz="3600" dirty="0"/>
          </a:p>
        </p:txBody>
      </p:sp>
    </p:spTree>
    <p:extLst>
      <p:ext uri="{BB962C8B-B14F-4D97-AF65-F5344CB8AC3E}">
        <p14:creationId xmlns:p14="http://schemas.microsoft.com/office/powerpoint/2010/main" val="110256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219200"/>
          </a:xfrm>
        </p:spPr>
        <p:txBody>
          <a:bodyPr/>
          <a:lstStyle/>
          <a:p>
            <a:pPr eaLnBrk="1" hangingPunct="1"/>
            <a:r>
              <a:rPr lang="en-US" altLang="en-US" dirty="0" smtClean="0"/>
              <a:t>The Statistical Value of Life</a:t>
            </a:r>
          </a:p>
        </p:txBody>
      </p:sp>
      <p:sp>
        <p:nvSpPr>
          <p:cNvPr id="348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CC54A6E-B49A-4B0B-8DE3-93F948F9189E}" type="slidenum">
              <a:rPr lang="en-US" altLang="en-US" sz="1400"/>
              <a:pPr eaLnBrk="1" hangingPunct="1">
                <a:spcBef>
                  <a:spcPct val="0"/>
                </a:spcBef>
                <a:buFontTx/>
                <a:buNone/>
              </a:pPr>
              <a:t>41</a:t>
            </a:fld>
            <a:endParaRPr lang="en-US" altLang="en-US" sz="1400"/>
          </a:p>
        </p:txBody>
      </p:sp>
      <p:sp>
        <p:nvSpPr>
          <p:cNvPr id="34820" name="Rectangle 3"/>
          <p:cNvSpPr>
            <a:spLocks noChangeArrowheads="1"/>
          </p:cNvSpPr>
          <p:nvPr/>
        </p:nvSpPr>
        <p:spPr bwMode="auto">
          <a:xfrm>
            <a:off x="685800" y="2070079"/>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smtClean="0"/>
              <a:t>     </a:t>
            </a:r>
            <a:endParaRPr lang="en-US" altLang="en-US" sz="3600" dirty="0"/>
          </a:p>
        </p:txBody>
      </p:sp>
      <p:sp>
        <p:nvSpPr>
          <p:cNvPr id="5" name="Rectangle 3"/>
          <p:cNvSpPr>
            <a:spLocks noChangeArrowheads="1"/>
          </p:cNvSpPr>
          <p:nvPr/>
        </p:nvSpPr>
        <p:spPr bwMode="auto">
          <a:xfrm>
            <a:off x="685800" y="207008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smtClean="0"/>
              <a:t>     </a:t>
            </a:r>
            <a:endParaRPr lang="en-US" altLang="en-US" sz="3600" dirty="0"/>
          </a:p>
        </p:txBody>
      </p:sp>
      <p:sp>
        <p:nvSpPr>
          <p:cNvPr id="6" name="Rectangle 3"/>
          <p:cNvSpPr>
            <a:spLocks noChangeArrowheads="1"/>
          </p:cNvSpPr>
          <p:nvPr/>
        </p:nvSpPr>
        <p:spPr bwMode="auto">
          <a:xfrm>
            <a:off x="357188" y="1752600"/>
            <a:ext cx="82534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dirty="0" smtClean="0"/>
              <a:t>    The Dept. of Transportation used $9.6 million </a:t>
            </a:r>
            <a:r>
              <a:rPr lang="en-US" altLang="en-US" sz="2800" dirty="0" err="1" smtClean="0"/>
              <a:t>ijn</a:t>
            </a:r>
            <a:r>
              <a:rPr lang="en-US" altLang="en-US" sz="2800" dirty="0" smtClean="0"/>
              <a:t> 2016 as the value of a statistical life. It assumes an income elasticity of 1, so the value will grow proportionally with income as the country grows richer. If we increase that by 3%/year for 4 years, we get 9.6(1.03)^4 = $10.8 million for 2020. </a:t>
            </a:r>
          </a:p>
          <a:p>
            <a:pPr eaLnBrk="1" hangingPunct="1">
              <a:spcBef>
                <a:spcPct val="0"/>
              </a:spcBef>
              <a:buFontTx/>
              <a:buNone/>
            </a:pPr>
            <a:r>
              <a:rPr lang="en-US" altLang="en-US" sz="2800" dirty="0"/>
              <a:t/>
            </a:r>
            <a:br>
              <a:rPr lang="en-US" altLang="en-US" sz="2800" dirty="0"/>
            </a:br>
            <a:r>
              <a:rPr lang="en-US" altLang="en-US" sz="2800" dirty="0" smtClean="0"/>
              <a:t>See: </a:t>
            </a:r>
            <a:r>
              <a:rPr lang="en-US" altLang="en-US" sz="2800" dirty="0" smtClean="0">
                <a:hlinkClick r:id="rId3"/>
              </a:rPr>
              <a:t>https</a:t>
            </a:r>
            <a:r>
              <a:rPr lang="en-US" altLang="en-US" sz="2800" dirty="0">
                <a:hlinkClick r:id="rId3"/>
              </a:rPr>
              <a:t>://</a:t>
            </a:r>
            <a:r>
              <a:rPr lang="en-US" altLang="en-US" sz="2800" dirty="0" smtClean="0">
                <a:hlinkClick r:id="rId3"/>
              </a:rPr>
              <a:t>www.transportation.gov/regulations/economic-values-used-in-analysis</a:t>
            </a:r>
            <a:r>
              <a:rPr lang="en-US" altLang="en-US" sz="2800" dirty="0" smtClean="0"/>
              <a:t> (2016-- not changed as of 2020). This has a table of research studies. </a:t>
            </a:r>
          </a:p>
          <a:p>
            <a:pPr eaLnBrk="1" hangingPunct="1">
              <a:spcBef>
                <a:spcPct val="0"/>
              </a:spcBef>
              <a:buFontTx/>
              <a:buNone/>
            </a:pPr>
            <a:r>
              <a:rPr lang="en-US" altLang="en-US" sz="2800" dirty="0" smtClean="0">
                <a:hlinkClick r:id="rId4"/>
              </a:rPr>
              <a:t>The EPA used </a:t>
            </a:r>
            <a:r>
              <a:rPr lang="en-US" altLang="en-US" sz="2800" dirty="0" smtClean="0"/>
              <a:t>$6.9 million  in 2019. </a:t>
            </a:r>
            <a:endParaRPr lang="en-US" altLang="en-US" sz="2800" dirty="0"/>
          </a:p>
        </p:txBody>
      </p:sp>
    </p:spTree>
    <p:extLst>
      <p:ext uri="{BB962C8B-B14F-4D97-AF65-F5344CB8AC3E}">
        <p14:creationId xmlns:p14="http://schemas.microsoft.com/office/powerpoint/2010/main" val="370120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04800"/>
            <a:ext cx="8229600" cy="1143000"/>
          </a:xfrm>
        </p:spPr>
        <p:txBody>
          <a:bodyPr/>
          <a:lstStyle/>
          <a:p>
            <a:pPr eaLnBrk="1" hangingPunct="1"/>
            <a:r>
              <a:rPr lang="en-US" altLang="en-US" smtClean="0"/>
              <a:t/>
            </a:r>
            <a:br>
              <a:rPr lang="en-US" altLang="en-US" smtClean="0"/>
            </a:br>
            <a:r>
              <a:rPr lang="en-US" altLang="en-US" smtClean="0"/>
              <a:t>Viscusi Graph of Life Estimates</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9D32DC-B532-43AA-80C8-634C8C3764C7}" type="slidenum">
              <a:rPr lang="en-US" altLang="en-US" sz="1400"/>
              <a:pPr eaLnBrk="1" hangingPunct="1">
                <a:spcBef>
                  <a:spcPct val="0"/>
                </a:spcBef>
                <a:buFontTx/>
                <a:buNone/>
              </a:pPr>
              <a:t>42</a:t>
            </a:fld>
            <a:endParaRPr lang="en-US" altLang="en-US" sz="1400"/>
          </a:p>
        </p:txBody>
      </p:sp>
      <p:pic>
        <p:nvPicPr>
          <p:cNvPr id="36868" name="Picture 2" descr="C:\_G406_Regulation_Office\chapters\04-life-and-time\fig04-value-of-humli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009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04800"/>
            <a:ext cx="8229600" cy="1143000"/>
          </a:xfrm>
        </p:spPr>
        <p:txBody>
          <a:bodyPr/>
          <a:lstStyle/>
          <a:p>
            <a:pPr eaLnBrk="1" hangingPunct="1"/>
            <a:r>
              <a:rPr lang="en-US" altLang="en-US" dirty="0" smtClean="0"/>
              <a:t/>
            </a:r>
            <a:br>
              <a:rPr lang="en-US" altLang="en-US" dirty="0" smtClean="0"/>
            </a:br>
            <a:r>
              <a:rPr lang="en-US" altLang="en-US" dirty="0" smtClean="0"/>
              <a:t>Another Presentation</a:t>
            </a:r>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9D32DC-B532-43AA-80C8-634C8C3764C7}" type="slidenum">
              <a:rPr lang="en-US" altLang="en-US" sz="1400"/>
              <a:pPr eaLnBrk="1" hangingPunct="1">
                <a:spcBef>
                  <a:spcPct val="0"/>
                </a:spcBef>
                <a:buFontTx/>
                <a:buNone/>
              </a:pPr>
              <a:t>43</a:t>
            </a:fld>
            <a:endParaRPr lang="en-US" altLang="en-US" sz="1400"/>
          </a:p>
        </p:txBody>
      </p:sp>
      <p:pic>
        <p:nvPicPr>
          <p:cNvPr id="2" name="Picture 1"/>
          <p:cNvPicPr>
            <a:picLocks noChangeAspect="1"/>
          </p:cNvPicPr>
          <p:nvPr/>
        </p:nvPicPr>
        <p:blipFill>
          <a:blip r:embed="rId3"/>
          <a:stretch>
            <a:fillRect/>
          </a:stretch>
        </p:blipFill>
        <p:spPr>
          <a:xfrm>
            <a:off x="1066800" y="990600"/>
            <a:ext cx="6705600" cy="4949937"/>
          </a:xfrm>
          <a:prstGeom prst="rect">
            <a:avLst/>
          </a:prstGeom>
        </p:spPr>
      </p:pic>
      <p:sp>
        <p:nvSpPr>
          <p:cNvPr id="3" name="Rectangle 2"/>
          <p:cNvSpPr/>
          <p:nvPr/>
        </p:nvSpPr>
        <p:spPr>
          <a:xfrm>
            <a:off x="228600" y="6065228"/>
            <a:ext cx="7239000" cy="369332"/>
          </a:xfrm>
          <a:prstGeom prst="rect">
            <a:avLst/>
          </a:prstGeom>
        </p:spPr>
        <p:txBody>
          <a:bodyPr wrap="square">
            <a:spAutoFit/>
          </a:bodyPr>
          <a:lstStyle/>
          <a:p>
            <a:r>
              <a:rPr lang="en-US" dirty="0"/>
              <a:t>https://www.bloomberg.com/graphics/2017-value-of-life/</a:t>
            </a:r>
          </a:p>
        </p:txBody>
      </p:sp>
    </p:spTree>
    <p:extLst>
      <p:ext uri="{BB962C8B-B14F-4D97-AF65-F5344CB8AC3E}">
        <p14:creationId xmlns:p14="http://schemas.microsoft.com/office/powerpoint/2010/main" val="2694513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219200"/>
          </a:xfrm>
        </p:spPr>
        <p:txBody>
          <a:bodyPr/>
          <a:lstStyle/>
          <a:p>
            <a:pPr eaLnBrk="1" hangingPunct="1"/>
            <a:r>
              <a:rPr lang="en-US" altLang="en-US" smtClean="0"/>
              <a:t>Lost Workday </a:t>
            </a:r>
            <a:r>
              <a:rPr lang="en-US" altLang="en-US" dirty="0" smtClean="0"/>
              <a:t>Injuries</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F257C05-68AD-4D49-AA68-5AE4F6847B28}" type="slidenum">
              <a:rPr lang="en-US" altLang="en-US" sz="1400"/>
              <a:pPr eaLnBrk="1" hangingPunct="1">
                <a:spcBef>
                  <a:spcPct val="0"/>
                </a:spcBef>
                <a:buFontTx/>
                <a:buNone/>
              </a:pPr>
              <a:t>44</a:t>
            </a:fld>
            <a:endParaRPr lang="en-US" altLang="en-US" sz="1400"/>
          </a:p>
        </p:txBody>
      </p:sp>
      <p:sp>
        <p:nvSpPr>
          <p:cNvPr id="28676" name="Rectangle 3"/>
          <p:cNvSpPr>
            <a:spLocks noChangeArrowheads="1"/>
          </p:cNvSpPr>
          <p:nvPr/>
        </p:nvSpPr>
        <p:spPr bwMode="auto">
          <a:xfrm>
            <a:off x="914400" y="1811953"/>
            <a:ext cx="7467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err="1" smtClean="0"/>
              <a:t>Viscusi</a:t>
            </a:r>
            <a:r>
              <a:rPr lang="en-US" altLang="en-US" dirty="0" smtClean="0"/>
              <a:t> </a:t>
            </a:r>
            <a:r>
              <a:rPr lang="en-US" altLang="en-US" dirty="0"/>
              <a:t>and </a:t>
            </a:r>
            <a:r>
              <a:rPr lang="en-US" altLang="en-US" dirty="0" err="1"/>
              <a:t>Aldy</a:t>
            </a:r>
            <a:r>
              <a:rPr lang="en-US" altLang="en-US" dirty="0"/>
              <a:t> found that the average worker valued a typical lost-workday injury at $47,900. </a:t>
            </a:r>
          </a:p>
          <a:p>
            <a:pPr eaLnBrk="1" hangingPunct="1">
              <a:spcBef>
                <a:spcPct val="0"/>
              </a:spcBef>
              <a:buFontTx/>
              <a:buNone/>
            </a:pPr>
            <a:endParaRPr lang="en-US" altLang="en-US" dirty="0" smtClean="0"/>
          </a:p>
          <a:p>
            <a:pPr eaLnBrk="1" hangingPunct="1">
              <a:spcBef>
                <a:spcPct val="0"/>
              </a:spcBef>
              <a:buFontTx/>
              <a:buNone/>
            </a:pPr>
            <a:r>
              <a:rPr lang="en-US" altLang="en-US" dirty="0" smtClean="0"/>
              <a:t>Smokers </a:t>
            </a:r>
            <a:r>
              <a:rPr lang="en-US" altLang="en-US" dirty="0"/>
              <a:t>valued a lost day at $26,100.</a:t>
            </a:r>
          </a:p>
          <a:p>
            <a:pPr eaLnBrk="1" hangingPunct="1">
              <a:spcBef>
                <a:spcPct val="0"/>
              </a:spcBef>
              <a:buFontTx/>
              <a:buNone/>
            </a:pPr>
            <a:endParaRPr lang="en-US" altLang="en-US" dirty="0"/>
          </a:p>
          <a:p>
            <a:pPr eaLnBrk="1" hangingPunct="1">
              <a:spcBef>
                <a:spcPct val="0"/>
              </a:spcBef>
              <a:buFontTx/>
              <a:buNone/>
            </a:pPr>
            <a:r>
              <a:rPr lang="en-US" altLang="en-US" dirty="0" smtClean="0"/>
              <a:t>Workers </a:t>
            </a:r>
            <a:r>
              <a:rPr lang="en-US" altLang="en-US" dirty="0"/>
              <a:t>who used seat belts </a:t>
            </a:r>
            <a:r>
              <a:rPr lang="en-US" altLang="en-US" dirty="0" smtClean="0"/>
              <a:t>valued </a:t>
            </a:r>
            <a:r>
              <a:rPr lang="en-US" altLang="en-US" dirty="0"/>
              <a:t>a lost day at $78,200. </a:t>
            </a:r>
          </a:p>
          <a:p>
            <a:pPr eaLnBrk="1" hangingPunct="1">
              <a:spcBef>
                <a:spcPct val="0"/>
              </a:spcBef>
              <a:buFontTx/>
              <a:buNone/>
            </a:pPr>
            <a:endParaRPr lang="en-US" altLang="en-US" sz="2800" dirty="0"/>
          </a:p>
          <a:p>
            <a:pPr eaLnBrk="1" hangingPunct="1">
              <a:spcBef>
                <a:spcPct val="0"/>
              </a:spcBef>
              <a:buFontTx/>
              <a:buNone/>
            </a:pPr>
            <a:r>
              <a:rPr lang="en-US" altLang="en-US" sz="28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ubtitle 2"/>
          <p:cNvSpPr>
            <a:spLocks noGrp="1"/>
          </p:cNvSpPr>
          <p:nvPr>
            <p:ph type="subTitle" idx="1"/>
          </p:nvPr>
        </p:nvSpPr>
        <p:spPr>
          <a:xfrm>
            <a:off x="152400" y="252761"/>
            <a:ext cx="9144000" cy="3962400"/>
          </a:xfrm>
        </p:spPr>
        <p:txBody>
          <a:bodyPr/>
          <a:lstStyle/>
          <a:p>
            <a:pPr algn="ctr"/>
            <a:r>
              <a:rPr lang="en-US" altLang="en-US" sz="4800" smtClean="0">
                <a:hlinkClick r:id="rId3"/>
              </a:rPr>
              <a:t>John Graham</a:t>
            </a:r>
            <a:endParaRPr lang="en-US" altLang="en-US"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45</a:t>
            </a:fld>
            <a:endParaRPr lang="en-US" altLang="en-US" sz="1400"/>
          </a:p>
        </p:txBody>
      </p:sp>
      <p:pic>
        <p:nvPicPr>
          <p:cNvPr id="1026" name="Picture 2" descr="https://spea.indiana.edu/images/faculty-research/faculty/graham_joh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67629"/>
            <a:ext cx="2551771" cy="25517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2862146"/>
            <a:ext cx="9146246" cy="2308324"/>
          </a:xfrm>
          <a:prstGeom prst="rect">
            <a:avLst/>
          </a:prstGeom>
        </p:spPr>
        <p:txBody>
          <a:bodyPr wrap="square">
            <a:spAutoFit/>
          </a:bodyPr>
          <a:lstStyle/>
          <a:p>
            <a:pPr algn="just"/>
            <a:r>
              <a:rPr lang="en-US" sz="1600" b="1" dirty="0" smtClean="0">
                <a:latin typeface="Century Gothic" panose="020B0502020202020204" pitchFamily="34" charset="0"/>
              </a:rPr>
              <a:t>    In </a:t>
            </a:r>
            <a:r>
              <a:rPr lang="en-US" sz="1600" b="1" dirty="0">
                <a:latin typeface="Century Gothic" panose="020B0502020202020204" pitchFamily="34" charset="0"/>
              </a:rPr>
              <a:t>March 2001, </a:t>
            </a:r>
            <a:r>
              <a:rPr lang="en-US" sz="1600" dirty="0">
                <a:latin typeface="Century Gothic" panose="020B0502020202020204" pitchFamily="34" charset="0"/>
              </a:rPr>
              <a:t>President George W. Bush nominated Graham to serve as Administrator, Office of Information and Regulatory Affairs, </a:t>
            </a:r>
            <a:r>
              <a:rPr lang="en-US" sz="1600" b="1" dirty="0">
                <a:latin typeface="Century Gothic" panose="020B0502020202020204" pitchFamily="34" charset="0"/>
              </a:rPr>
              <a:t>Office of Management and Budget. </a:t>
            </a:r>
            <a:r>
              <a:rPr lang="en-US" sz="1600" dirty="0">
                <a:latin typeface="Century Gothic" panose="020B0502020202020204" pitchFamily="34" charset="0"/>
              </a:rPr>
              <a:t>He was </a:t>
            </a:r>
            <a:r>
              <a:rPr lang="en-US" sz="1600" b="1" dirty="0">
                <a:latin typeface="Century Gothic" panose="020B0502020202020204" pitchFamily="34" charset="0"/>
              </a:rPr>
              <a:t>confirmed by the Senate in July 2001. </a:t>
            </a:r>
            <a:r>
              <a:rPr lang="en-US" sz="1600" dirty="0">
                <a:latin typeface="Century Gothic" panose="020B0502020202020204" pitchFamily="34" charset="0"/>
              </a:rPr>
              <a:t>Located in the </a:t>
            </a:r>
            <a:r>
              <a:rPr lang="en-US" sz="1600" b="1" dirty="0">
                <a:latin typeface="Century Gothic" panose="020B0502020202020204" pitchFamily="34" charset="0"/>
              </a:rPr>
              <a:t>Executive Office of the President</a:t>
            </a:r>
            <a:r>
              <a:rPr lang="en-US" sz="1600" dirty="0">
                <a:latin typeface="Century Gothic" panose="020B0502020202020204" pitchFamily="34" charset="0"/>
              </a:rPr>
              <a:t>, this </a:t>
            </a:r>
            <a:r>
              <a:rPr lang="en-US" sz="1600" b="1" dirty="0">
                <a:latin typeface="Century Gothic" panose="020B0502020202020204" pitchFamily="34" charset="0"/>
              </a:rPr>
              <a:t>small office of 50 career policy analysts </a:t>
            </a:r>
            <a:r>
              <a:rPr lang="en-US" sz="1600" dirty="0">
                <a:latin typeface="Century Gothic" panose="020B0502020202020204" pitchFamily="34" charset="0"/>
              </a:rPr>
              <a:t>oversees the regulatory, information, and statistical activities of the federal government. </a:t>
            </a:r>
            <a:endParaRPr lang="en-US" sz="1600" dirty="0" smtClean="0">
              <a:solidFill>
                <a:srgbClr val="45382B"/>
              </a:solidFill>
              <a:latin typeface="Century Gothic" panose="020B0502020202020204" pitchFamily="34" charset="0"/>
            </a:endParaRPr>
          </a:p>
          <a:p>
            <a:pPr algn="just"/>
            <a:endParaRPr lang="en-US" sz="1600" dirty="0">
              <a:solidFill>
                <a:srgbClr val="45382B"/>
              </a:solidFill>
              <a:latin typeface="Century Gothic" panose="020B0502020202020204" pitchFamily="34" charset="0"/>
            </a:endParaRPr>
          </a:p>
          <a:p>
            <a:pPr algn="just"/>
            <a:r>
              <a:rPr lang="en-US" sz="1600" dirty="0" smtClean="0">
                <a:solidFill>
                  <a:srgbClr val="45382B"/>
                </a:solidFill>
                <a:latin typeface="Century Gothic" panose="020B0502020202020204" pitchFamily="34" charset="0"/>
              </a:rPr>
              <a:t>On </a:t>
            </a:r>
            <a:r>
              <a:rPr lang="en-US" sz="1600" dirty="0">
                <a:solidFill>
                  <a:srgbClr val="45382B"/>
                </a:solidFill>
                <a:latin typeface="Century Gothic" panose="020B0502020202020204" pitchFamily="34" charset="0"/>
              </a:rPr>
              <a:t>July 28, 2008, Graham became the dean of the unique two-campus, $50 million professional school, the Indiana University School of Public and Environmental Affairs (SPEA). </a:t>
            </a:r>
            <a:r>
              <a:rPr lang="en-US" sz="1600" dirty="0" smtClean="0">
                <a:solidFill>
                  <a:srgbClr val="45382B"/>
                </a:solidFill>
                <a:latin typeface="Century Gothic" panose="020B0502020202020204" pitchFamily="34" charset="0"/>
              </a:rPr>
              <a:t> (Stepped down, Fall 2019)</a:t>
            </a:r>
            <a:endParaRPr lang="en-US" sz="1600" dirty="0">
              <a:latin typeface="Century Gothic" panose="020B0502020202020204" pitchFamily="34" charset="0"/>
            </a:endParaRPr>
          </a:p>
        </p:txBody>
      </p:sp>
    </p:spTree>
    <p:extLst>
      <p:ext uri="{BB962C8B-B14F-4D97-AF65-F5344CB8AC3E}">
        <p14:creationId xmlns:p14="http://schemas.microsoft.com/office/powerpoint/2010/main" val="595793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0" y="1"/>
            <a:ext cx="9144000" cy="1219200"/>
          </a:xfrm>
        </p:spPr>
        <p:txBody>
          <a:bodyPr/>
          <a:lstStyle/>
          <a:p>
            <a:pPr>
              <a:defRPr/>
            </a:pPr>
            <a:r>
              <a:rPr lang="en-US" dirty="0" smtClean="0"/>
              <a:t>Fishermen</a:t>
            </a:r>
          </a:p>
        </p:txBody>
      </p:sp>
      <p:sp>
        <p:nvSpPr>
          <p:cNvPr id="30723" name="Subtitle 2"/>
          <p:cNvSpPr>
            <a:spLocks noGrp="1"/>
          </p:cNvSpPr>
          <p:nvPr>
            <p:ph type="subTitle" idx="1"/>
          </p:nvPr>
        </p:nvSpPr>
        <p:spPr>
          <a:xfrm>
            <a:off x="152400" y="1524000"/>
            <a:ext cx="8839200" cy="5181600"/>
          </a:xfrm>
        </p:spPr>
        <p:txBody>
          <a:bodyPr/>
          <a:lstStyle/>
          <a:p>
            <a:pPr algn="l"/>
            <a:r>
              <a:rPr lang="en-US" altLang="en-US" sz="2000" dirty="0"/>
              <a:t> </a:t>
            </a:r>
            <a:r>
              <a:rPr lang="en-US" altLang="en-US" sz="2000" dirty="0" smtClean="0"/>
              <a:t>   "</a:t>
            </a:r>
            <a:r>
              <a:rPr lang="en-US" altLang="en-US" sz="2000" dirty="0" smtClean="0">
                <a:solidFill>
                  <a:srgbClr val="FF0000"/>
                </a:solidFill>
              </a:rPr>
              <a:t>Fishermen are brought to the safety table kicking and screaming,</a:t>
            </a:r>
            <a:r>
              <a:rPr lang="en-US" altLang="en-US" sz="2000" dirty="0" smtClean="0"/>
              <a:t>" says Jim Herbert, an Alaskan  fisherman and chairman of an industry- dominated safety committee that advises the Coast Guard..</a:t>
            </a:r>
          </a:p>
          <a:p>
            <a:pPr algn="l"/>
            <a:endParaRPr lang="en-US" altLang="en-US" sz="800" dirty="0" smtClean="0"/>
          </a:p>
          <a:p>
            <a:pPr algn="l"/>
            <a:r>
              <a:rPr lang="en-US" altLang="en-US" sz="2000" dirty="0" smtClean="0"/>
              <a:t>     "Prevention of casualties will occur when we decide to require design, construction and maintenance standards for all fishing vessels and licensing standards for operators and crewmembers," says Richard </a:t>
            </a:r>
            <a:r>
              <a:rPr lang="en-US" altLang="en-US" sz="2000" dirty="0" err="1" smtClean="0"/>
              <a:t>Hiscock</a:t>
            </a:r>
            <a:r>
              <a:rPr lang="en-US" altLang="en-US" sz="2000" dirty="0" smtClean="0"/>
              <a:t>, a marine safety expert …</a:t>
            </a:r>
          </a:p>
          <a:p>
            <a:pPr algn="l"/>
            <a:endParaRPr lang="en-US" altLang="en-US" sz="800" dirty="0" smtClean="0"/>
          </a:p>
          <a:p>
            <a:pPr algn="l"/>
            <a:r>
              <a:rPr lang="en-US" altLang="en-US" sz="2000" dirty="0"/>
              <a:t> </a:t>
            </a:r>
            <a:r>
              <a:rPr lang="en-US" altLang="en-US" sz="2000" dirty="0" smtClean="0"/>
              <a:t>   Today, most  fishing boat operators aren't required to have a license or safety training.</a:t>
            </a:r>
            <a:r>
              <a:rPr lang="en-US" altLang="en-US" sz="2000" dirty="0" smtClean="0">
                <a:solidFill>
                  <a:srgbClr val="FF0000"/>
                </a:solidFill>
              </a:rPr>
              <a:t> Yet, recreational boating operators in at least 33 states are required to have such training</a:t>
            </a:r>
            <a:r>
              <a:rPr lang="en-US" altLang="en-US" sz="2000" dirty="0" smtClean="0"/>
              <a:t>…</a:t>
            </a:r>
          </a:p>
          <a:p>
            <a:pPr algn="l"/>
            <a:endParaRPr lang="en-US" altLang="en-US" sz="800" dirty="0" smtClean="0"/>
          </a:p>
          <a:p>
            <a:pPr algn="l"/>
            <a:r>
              <a:rPr lang="en-US" altLang="en-US" sz="2000" dirty="0" smtClean="0"/>
              <a:t>    Fishing boat crewmembers also aren't certified, and most have little or no training, safety experts say. As for the boat itself, nearly all operate without safety standards for design, construction and maintenance.</a:t>
            </a:r>
          </a:p>
          <a:p>
            <a:pPr algn="l"/>
            <a:endParaRPr lang="en-US" altLang="en-US" sz="800" dirty="0" smtClean="0"/>
          </a:p>
          <a:p>
            <a:pPr algn="l"/>
            <a:r>
              <a:rPr lang="en-US" altLang="en-US" sz="2000" dirty="0"/>
              <a:t> </a:t>
            </a:r>
            <a:r>
              <a:rPr lang="en-US" altLang="en-US" sz="2000" dirty="0" smtClean="0"/>
              <a:t>   Yet  many fishermen have strongly opposed standards that might save their own lives,"  …</a:t>
            </a:r>
          </a:p>
        </p:txBody>
      </p:sp>
      <p:sp>
        <p:nvSpPr>
          <p:cNvPr id="30724" name="Slide Number Placeholder 3"/>
          <p:cNvSpPr>
            <a:spLocks noGrp="1"/>
          </p:cNvSpPr>
          <p:nvPr>
            <p:ph type="sldNum" sz="quarter" idx="12"/>
          </p:nvPr>
        </p:nvSpPr>
        <p:spPr>
          <a:xfrm>
            <a:off x="7010400" y="2095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9A655A6-1A7D-4499-B6BC-CE1885EEC2F8}" type="slidenum">
              <a:rPr lang="en-US" altLang="en-US" sz="1400"/>
              <a:pPr eaLnBrk="1" hangingPunct="1">
                <a:spcBef>
                  <a:spcPct val="0"/>
                </a:spcBef>
                <a:buFontTx/>
                <a:buNone/>
              </a:pPr>
              <a:t>46</a:t>
            </a:fld>
            <a:endParaRPr lang="en-US" alt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38" y="0"/>
            <a:ext cx="9145137" cy="1219200"/>
          </a:xfrm>
        </p:spPr>
        <p:txBody>
          <a:bodyPr/>
          <a:lstStyle/>
          <a:p>
            <a:pPr eaLnBrk="1" hangingPunct="1"/>
            <a:r>
              <a:rPr lang="en-US" altLang="en-US" dirty="0" smtClean="0"/>
              <a:t>Iraq</a:t>
            </a:r>
          </a:p>
        </p:txBody>
      </p:sp>
      <p:sp>
        <p:nvSpPr>
          <p:cNvPr id="31747" name="Content Placeholder 2"/>
          <p:cNvSpPr>
            <a:spLocks noGrp="1"/>
          </p:cNvSpPr>
          <p:nvPr>
            <p:ph idx="1"/>
          </p:nvPr>
        </p:nvSpPr>
        <p:spPr>
          <a:xfrm>
            <a:off x="381000" y="1570037"/>
            <a:ext cx="8458200" cy="4525963"/>
          </a:xfrm>
        </p:spPr>
        <p:txBody>
          <a:bodyPr/>
          <a:lstStyle/>
          <a:p>
            <a:pPr eaLnBrk="1" hangingPunct="1"/>
            <a:r>
              <a:rPr lang="en-US" altLang="en-US" dirty="0" smtClean="0"/>
              <a:t>    Some workers are more risk-averse than others, or more danger-averse, and they prefer safer but less remunerative jobs. A few years ago a young college graduate who wanted a high income would have done better as truck driver in Iraq than as an investment banker, though with </a:t>
            </a:r>
            <a:r>
              <a:rPr lang="en-US" altLang="en-US" smtClean="0"/>
              <a:t>less chance for </a:t>
            </a:r>
            <a:r>
              <a:rPr lang="en-US" altLang="en-US" dirty="0" smtClean="0"/>
              <a:t>advancement.</a:t>
            </a:r>
          </a:p>
          <a:p>
            <a:pPr eaLnBrk="1" hangingPunct="1"/>
            <a:endParaRPr lang="en-US" altLang="en-US" sz="1200" dirty="0"/>
          </a:p>
          <a:p>
            <a:pPr eaLnBrk="1" hangingPunct="1"/>
            <a:r>
              <a:rPr lang="en-US" altLang="en-US" dirty="0" smtClean="0"/>
              <a:t>    “When National Guardsman Gerald Harris was offered $120,000 in July to work as a truck driver in Iraq for Kellogg Brown &amp; Root, it didn’t take him long to make up his mind….</a:t>
            </a:r>
          </a:p>
          <a:p>
            <a:pPr eaLnBrk="1" hangingPunct="1"/>
            <a:endParaRPr lang="en-US" altLang="en-US" dirty="0" smtClean="0"/>
          </a:p>
          <a:p>
            <a:pPr eaLnBrk="1" hangingPunct="1"/>
            <a:r>
              <a:rPr lang="en-US" altLang="en-US" dirty="0" smtClean="0"/>
              <a:t>    </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3B1621-08DF-422B-AE73-521AF7F86903}" type="slidenum">
              <a:rPr lang="en-US" altLang="en-US" sz="1400"/>
              <a:pPr eaLnBrk="1" hangingPunct="1">
                <a:spcBef>
                  <a:spcPct val="0"/>
                </a:spcBef>
                <a:buFontTx/>
                <a:buNone/>
              </a:pPr>
              <a:t>47</a:t>
            </a:fld>
            <a:endParaRPr lang="en-US" altLang="en-US"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6824"/>
            <a:ext cx="9144000" cy="1212376"/>
          </a:xfrm>
        </p:spPr>
        <p:txBody>
          <a:bodyPr/>
          <a:lstStyle/>
          <a:p>
            <a:pPr eaLnBrk="1" hangingPunct="1"/>
            <a:r>
              <a:rPr lang="en-US" altLang="en-US" dirty="0" smtClean="0"/>
              <a:t> Some Iraq Calculations</a:t>
            </a:r>
          </a:p>
        </p:txBody>
      </p:sp>
      <p:sp>
        <p:nvSpPr>
          <p:cNvPr id="32771" name="Content Placeholder 2"/>
          <p:cNvSpPr>
            <a:spLocks noGrp="1"/>
          </p:cNvSpPr>
          <p:nvPr>
            <p:ph idx="1"/>
          </p:nvPr>
        </p:nvSpPr>
        <p:spPr>
          <a:xfrm>
            <a:off x="304800" y="1600200"/>
            <a:ext cx="8686800" cy="4525963"/>
          </a:xfrm>
        </p:spPr>
        <p:txBody>
          <a:bodyPr/>
          <a:lstStyle/>
          <a:p>
            <a:pPr eaLnBrk="1" hangingPunct="1"/>
            <a:r>
              <a:rPr lang="en-US" altLang="en-US" dirty="0"/>
              <a:t> </a:t>
            </a:r>
            <a:r>
              <a:rPr lang="en-US" altLang="en-US" dirty="0" smtClean="0"/>
              <a:t>   Harris was ending a six-month tour hauling battle tanks to the front line, and had spent his share of sleepless nights listening to the echo of weapons fire from the sweltering sand floor of his Army tent.</a:t>
            </a:r>
          </a:p>
          <a:p>
            <a:pPr eaLnBrk="1" hangingPunct="1"/>
            <a:r>
              <a:rPr lang="en-US" altLang="en-US" dirty="0"/>
              <a:t> </a:t>
            </a:r>
            <a:r>
              <a:rPr lang="en-US" altLang="en-US" dirty="0" smtClean="0"/>
              <a:t>   `I don’t care how much money you offer me, I won’t do it,’ </a:t>
            </a:r>
          </a:p>
          <a:p>
            <a:pPr eaLnBrk="1" hangingPunct="1"/>
            <a:r>
              <a:rPr lang="en-US" altLang="en-US" dirty="0"/>
              <a:t> </a:t>
            </a:r>
            <a:r>
              <a:rPr lang="en-US" altLang="en-US" dirty="0" smtClean="0"/>
              <a:t>   I did some calculations based on the newspaper article:</a:t>
            </a:r>
          </a:p>
          <a:p>
            <a:pPr eaLnBrk="1" hangingPunct="1"/>
            <a:r>
              <a:rPr lang="en-US" altLang="en-US" dirty="0" smtClean="0"/>
              <a:t>30 killed plus 7 missing divided by 24,000 employees equals 0.00154, = 154 per 100,000.</a:t>
            </a:r>
          </a:p>
          <a:p>
            <a:pPr eaLnBrk="1" hangingPunct="1"/>
            <a:endParaRPr lang="en-US" altLang="en-US" sz="1000" dirty="0" smtClean="0"/>
          </a:p>
          <a:p>
            <a:pPr eaLnBrk="1" hangingPunct="1"/>
            <a:r>
              <a:rPr lang="en-US" altLang="en-US" dirty="0"/>
              <a:t> </a:t>
            </a:r>
            <a:r>
              <a:rPr lang="en-US" altLang="en-US" dirty="0" smtClean="0"/>
              <a:t>   The fatal injury rate for fishermen was 152 in 2010.  </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8416603-90C1-4ADB-A139-0345FF9C0CB9}" type="slidenum">
              <a:rPr lang="en-US" altLang="en-US" sz="1400"/>
              <a:pPr eaLnBrk="1" hangingPunct="1">
                <a:spcBef>
                  <a:spcPct val="0"/>
                </a:spcBef>
                <a:buFontTx/>
                <a:buNone/>
              </a:pPr>
              <a:t>48</a:t>
            </a:fld>
            <a:endParaRPr lang="en-US" altLang="en-US" sz="14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219200"/>
          </a:xfrm>
        </p:spPr>
        <p:txBody>
          <a:bodyPr/>
          <a:lstStyle/>
          <a:p>
            <a:r>
              <a:rPr lang="en-US" altLang="en-US" dirty="0" smtClean="0"/>
              <a:t>Risks Taken Voluntarily</a:t>
            </a:r>
          </a:p>
        </p:txBody>
      </p:sp>
      <p:sp>
        <p:nvSpPr>
          <p:cNvPr id="33795" name="Content Placeholder 2"/>
          <p:cNvSpPr>
            <a:spLocks noGrp="1"/>
          </p:cNvSpPr>
          <p:nvPr>
            <p:ph idx="1"/>
          </p:nvPr>
        </p:nvSpPr>
        <p:spPr>
          <a:xfrm>
            <a:off x="304800" y="1524000"/>
            <a:ext cx="8458200" cy="5181600"/>
          </a:xfrm>
        </p:spPr>
        <p:txBody>
          <a:bodyPr/>
          <a:lstStyle/>
          <a:p>
            <a:r>
              <a:rPr lang="en-US" altLang="en-US" sz="2600" smtClean="0"/>
              <a:t>    “</a:t>
            </a:r>
            <a:r>
              <a:rPr lang="en-US" altLang="en-US" sz="2600" smtClean="0">
                <a:solidFill>
                  <a:srgbClr val="FF0000"/>
                </a:solidFill>
              </a:rPr>
              <a:t>To </a:t>
            </a:r>
            <a:r>
              <a:rPr lang="en-US" altLang="en-US" sz="2600" dirty="0" smtClean="0">
                <a:solidFill>
                  <a:srgbClr val="FF0000"/>
                </a:solidFill>
              </a:rPr>
              <a:t>value reductions in more voluntarily incurred risks </a:t>
            </a:r>
            <a:r>
              <a:rPr lang="en-US" altLang="en-US" sz="2600" dirty="0" smtClean="0"/>
              <a:t>(e.g., those related to motorcycling without a helmet) that are “high", agencies should consider using lower values than those applied to reductions in involuntary risk.</a:t>
            </a:r>
          </a:p>
          <a:p>
            <a:endParaRPr lang="en-US" altLang="en-US" sz="1200" dirty="0" smtClean="0"/>
          </a:p>
          <a:p>
            <a:r>
              <a:rPr lang="en-US" altLang="en-US" sz="2600" dirty="0"/>
              <a:t> </a:t>
            </a:r>
            <a:r>
              <a:rPr lang="en-US" altLang="en-US" sz="2600" dirty="0" smtClean="0"/>
              <a:t>   When a higher-risk option is chosen voluntarily, those who assume the risk may be more risk-tolerant, i.e., they may place a relatively lower value on avoiding risks.</a:t>
            </a:r>
          </a:p>
          <a:p>
            <a:endParaRPr lang="en-US" altLang="en-US" sz="1200" dirty="0" smtClean="0"/>
          </a:p>
          <a:p>
            <a:r>
              <a:rPr lang="en-US" altLang="en-US" sz="2600" dirty="0"/>
              <a:t> </a:t>
            </a:r>
            <a:r>
              <a:rPr lang="en-US" altLang="en-US" sz="2600" dirty="0" smtClean="0"/>
              <a:t>   Empirical studies of risk premiums in higher-risk occupations suggest that reductions in risks for voluntarily assumed high risk jobs . . . are valued less than equal risk reductions for lower-risk </a:t>
            </a:r>
            <a:r>
              <a:rPr lang="en-US" altLang="en-US" sz="2600" smtClean="0"/>
              <a:t>jobs.”</a:t>
            </a:r>
            <a:endParaRPr lang="en-US" altLang="en-US" sz="2600" dirty="0" smtClean="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929EB29-EB79-425E-9B92-B9331691CEE3}" type="slidenum">
              <a:rPr lang="en-US" altLang="en-US" sz="1400"/>
              <a:pPr eaLnBrk="1" hangingPunct="1">
                <a:spcBef>
                  <a:spcPct val="0"/>
                </a:spcBef>
                <a:buFontTx/>
                <a:buNone/>
              </a:pPr>
              <a:t>49</a:t>
            </a:fld>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219200"/>
          </a:xfrm>
        </p:spPr>
        <p:txBody>
          <a:bodyPr/>
          <a:lstStyle/>
          <a:p>
            <a:r>
              <a:rPr lang="en-US" altLang="en-US" dirty="0" smtClean="0"/>
              <a:t>Business Addition</a:t>
            </a:r>
          </a:p>
        </p:txBody>
      </p:sp>
      <p:sp>
        <p:nvSpPr>
          <p:cNvPr id="5123" name="Subtitle 2"/>
          <p:cNvSpPr>
            <a:spLocks noGrp="1"/>
          </p:cNvSpPr>
          <p:nvPr>
            <p:ph type="subTitle" idx="1"/>
          </p:nvPr>
        </p:nvSpPr>
        <p:spPr/>
        <p:txBody>
          <a:bodyPr/>
          <a:lstStyle/>
          <a:p>
            <a:pPr algn="ctr"/>
            <a:r>
              <a:rPr lang="en-US" altLang="en-US" sz="4800" dirty="0" smtClean="0"/>
              <a:t>One dollar plus one dollar does</a:t>
            </a:r>
          </a:p>
          <a:p>
            <a:pPr algn="ctr"/>
            <a:r>
              <a:rPr lang="en-US" altLang="en-US" sz="4800" dirty="0" smtClean="0"/>
              <a:t>not always equal two dollars. </a:t>
            </a:r>
          </a:p>
          <a:p>
            <a:endParaRPr lang="en-US" altLang="en-US" dirty="0" smtClean="0"/>
          </a:p>
          <a:p>
            <a:endParaRPr lang="en-US" altLang="en-US" dirty="0" smtClean="0"/>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F2E3C0D-749C-423F-B110-8FE713F259A7}" type="slidenum">
              <a:rPr lang="en-US" altLang="en-US" sz="1400"/>
              <a:pPr eaLnBrk="1" hangingPunct="1">
                <a:spcBef>
                  <a:spcPct val="0"/>
                </a:spcBef>
                <a:buFontTx/>
                <a:buNone/>
              </a:pPr>
              <a:t>5</a:t>
            </a:fld>
            <a:endParaRPr lang="en-US" altLang="en-US" sz="1400"/>
          </a:p>
        </p:txBody>
      </p:sp>
    </p:spTree>
    <p:extLst>
      <p:ext uri="{BB962C8B-B14F-4D97-AF65-F5344CB8AC3E}">
        <p14:creationId xmlns:p14="http://schemas.microsoft.com/office/powerpoint/2010/main" val="1976160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1"/>
            <a:ext cx="9144000" cy="1255713"/>
          </a:xfrm>
        </p:spPr>
        <p:txBody>
          <a:bodyPr/>
          <a:lstStyle/>
          <a:p>
            <a:pPr eaLnBrk="1" hangingPunct="1"/>
            <a:r>
              <a:rPr lang="en-US" altLang="en-US" smtClean="0"/>
              <a:t/>
            </a:r>
            <a:br>
              <a:rPr lang="en-US" altLang="en-US" smtClean="0"/>
            </a:br>
            <a:r>
              <a:rPr lang="en-US" altLang="en-US" smtClean="0"/>
              <a:t>The Value Affects Policy</a:t>
            </a:r>
            <a:r>
              <a:rPr lang="en-US" altLang="en-US" dirty="0" smtClean="0"/>
              <a:t/>
            </a:r>
            <a:br>
              <a:rPr lang="en-US" altLang="en-US" dirty="0" smtClean="0"/>
            </a:br>
            <a:endParaRPr lang="en-US" altLang="en-US" dirty="0" smtClean="0"/>
          </a:p>
        </p:txBody>
      </p:sp>
      <p:sp>
        <p:nvSpPr>
          <p:cNvPr id="37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73D543D-088B-4D14-9417-958574ED2709}" type="slidenum">
              <a:rPr lang="en-US" altLang="en-US" sz="1400"/>
              <a:pPr eaLnBrk="1" hangingPunct="1">
                <a:spcBef>
                  <a:spcPct val="0"/>
                </a:spcBef>
                <a:buFontTx/>
                <a:buNone/>
              </a:pPr>
              <a:t>50</a:t>
            </a:fld>
            <a:endParaRPr lang="en-US" altLang="en-US" sz="1400"/>
          </a:p>
        </p:txBody>
      </p:sp>
      <p:sp>
        <p:nvSpPr>
          <p:cNvPr id="37892" name="Rectangle 3"/>
          <p:cNvSpPr>
            <a:spLocks noChangeArrowheads="1"/>
          </p:cNvSpPr>
          <p:nvPr/>
        </p:nvSpPr>
        <p:spPr bwMode="auto">
          <a:xfrm>
            <a:off x="609600" y="1659553"/>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    The </a:t>
            </a:r>
            <a:r>
              <a:rPr lang="en-US" altLang="en-US" sz="2400" dirty="0"/>
              <a:t>Bush Administration rejected regulation in 2005 to require car roofs to double in strength.</a:t>
            </a:r>
          </a:p>
          <a:p>
            <a:pPr eaLnBrk="1" hangingPunct="1">
              <a:spcBef>
                <a:spcPct val="0"/>
              </a:spcBef>
              <a:buFontTx/>
              <a:buNone/>
            </a:pPr>
            <a:endParaRPr lang="en-US" altLang="en-US" sz="1600" dirty="0" smtClean="0"/>
          </a:p>
          <a:p>
            <a:pPr eaLnBrk="1" hangingPunct="1">
              <a:spcBef>
                <a:spcPct val="0"/>
              </a:spcBef>
              <a:buFontTx/>
              <a:buNone/>
            </a:pPr>
            <a:r>
              <a:rPr lang="en-US" altLang="en-US" sz="2400" dirty="0"/>
              <a:t> </a:t>
            </a:r>
            <a:r>
              <a:rPr lang="en-US" altLang="en-US" sz="2400" dirty="0" smtClean="0"/>
              <a:t>   It </a:t>
            </a:r>
            <a:r>
              <a:rPr lang="en-US" altLang="en-US" sz="2400" dirty="0"/>
              <a:t>estimated that this would prevent 135 deaths in rollover accidents each year, but at a value of a life of $3.5 million the extra cost would exceed the extra value (which also included averted injuries) by $800 million. </a:t>
            </a:r>
          </a:p>
          <a:p>
            <a:pPr eaLnBrk="1" hangingPunct="1">
              <a:spcBef>
                <a:spcPct val="0"/>
              </a:spcBef>
              <a:buFontTx/>
              <a:buNone/>
            </a:pPr>
            <a:endParaRPr lang="en-US" altLang="en-US" sz="1600" dirty="0" smtClean="0"/>
          </a:p>
          <a:p>
            <a:pPr eaLnBrk="1" hangingPunct="1">
              <a:spcBef>
                <a:spcPct val="0"/>
              </a:spcBef>
              <a:buFontTx/>
              <a:buNone/>
            </a:pPr>
            <a:r>
              <a:rPr lang="en-US" altLang="en-US" sz="2400" dirty="0"/>
              <a:t> </a:t>
            </a:r>
            <a:r>
              <a:rPr lang="en-US" altLang="en-US" sz="2400" dirty="0" smtClean="0"/>
              <a:t>   The </a:t>
            </a:r>
            <a:r>
              <a:rPr lang="en-US" altLang="en-US" sz="2400" dirty="0"/>
              <a:t>agency therefore proposed a smaller increase in roof strength that was estimated to save 44 lives per </a:t>
            </a:r>
            <a:r>
              <a:rPr lang="en-US" altLang="en-US" sz="2400" dirty="0" smtClean="0"/>
              <a:t>year.</a:t>
            </a:r>
          </a:p>
          <a:p>
            <a:pPr eaLnBrk="1" hangingPunct="1">
              <a:spcBef>
                <a:spcPct val="0"/>
              </a:spcBef>
              <a:buFontTx/>
              <a:buNone/>
            </a:pPr>
            <a:endParaRPr lang="en-US" altLang="en-US" sz="1600" dirty="0" smtClean="0"/>
          </a:p>
          <a:p>
            <a:pPr eaLnBrk="1" hangingPunct="1">
              <a:spcBef>
                <a:spcPct val="0"/>
              </a:spcBef>
              <a:buFontTx/>
              <a:buNone/>
            </a:pPr>
            <a:r>
              <a:rPr lang="en-US" altLang="en-US" sz="2400" dirty="0"/>
              <a:t> </a:t>
            </a:r>
            <a:r>
              <a:rPr lang="en-US" altLang="en-US" sz="2400" dirty="0" smtClean="0"/>
              <a:t>   In </a:t>
            </a:r>
            <a:r>
              <a:rPr lang="en-US" altLang="en-US" sz="2400" dirty="0"/>
              <a:t>2010 the Obama Administration imposed the stricter and more expensive standard, using a value of life of $6.1 million.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0" y="1"/>
            <a:ext cx="9144000" cy="1219200"/>
          </a:xfrm>
        </p:spPr>
        <p:txBody>
          <a:bodyPr/>
          <a:lstStyle/>
          <a:p>
            <a:pPr>
              <a:defRPr/>
            </a:pPr>
            <a:r>
              <a:rPr lang="en-US" sz="4400" dirty="0" smtClean="0"/>
              <a:t> Consumption Data</a:t>
            </a:r>
          </a:p>
        </p:txBody>
      </p:sp>
      <p:sp>
        <p:nvSpPr>
          <p:cNvPr id="39939" name="Subtitle 2"/>
          <p:cNvSpPr>
            <a:spLocks noGrp="1"/>
          </p:cNvSpPr>
          <p:nvPr>
            <p:ph type="subTitle" idx="1"/>
          </p:nvPr>
        </p:nvSpPr>
        <p:spPr>
          <a:xfrm>
            <a:off x="762000" y="1828800"/>
            <a:ext cx="7924800" cy="4800600"/>
          </a:xfrm>
        </p:spPr>
        <p:txBody>
          <a:bodyPr/>
          <a:lstStyle/>
          <a:p>
            <a:pPr algn="l"/>
            <a:r>
              <a:rPr lang="en-US" altLang="en-US" dirty="0" smtClean="0"/>
              <a:t>	So far we’ve talked about using employment risks. One could also use consumption risks. </a:t>
            </a:r>
          </a:p>
          <a:p>
            <a:pPr algn="l"/>
            <a:endParaRPr lang="en-US" altLang="en-US" sz="2000" dirty="0" smtClean="0"/>
          </a:p>
          <a:p>
            <a:pPr algn="l"/>
            <a:r>
              <a:rPr lang="en-US" altLang="en-US" dirty="0" smtClean="0"/>
              <a:t>	Example: If someone is paying $200 extra to buy a car with a strong roof, eliminating a 1/1,000 risk, that person has a value of a statistical life of $200,000.</a:t>
            </a:r>
          </a:p>
        </p:txBody>
      </p:sp>
      <p:sp>
        <p:nvSpPr>
          <p:cNvPr id="39940" name="Slide Number Placeholder 3"/>
          <p:cNvSpPr>
            <a:spLocks noGrp="1"/>
          </p:cNvSpPr>
          <p:nvPr>
            <p:ph type="sldNum" sz="quarter" idx="12"/>
          </p:nvPr>
        </p:nvSpPr>
        <p:spPr>
          <a:xfrm>
            <a:off x="6999027" y="22860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1B5A2DD-E912-4CFC-978C-7AD7E7B6C28F}" type="slidenum">
              <a:rPr lang="en-US" altLang="en-US" sz="1400" smtClean="0"/>
              <a:pPr eaLnBrk="1" hangingPunct="1">
                <a:spcBef>
                  <a:spcPct val="0"/>
                </a:spcBef>
                <a:buFontTx/>
                <a:buNone/>
              </a:pPr>
              <a:t>51</a:t>
            </a:fld>
            <a:endParaRPr lang="en-US" altLang="en-US"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0"/>
            <a:ext cx="9144000" cy="1219200"/>
          </a:xfrm>
        </p:spPr>
        <p:txBody>
          <a:bodyPr/>
          <a:lstStyle/>
          <a:p>
            <a:pPr eaLnBrk="1" hangingPunct="1"/>
            <a:r>
              <a:rPr lang="en-US" altLang="en-US" dirty="0" smtClean="0"/>
              <a:t>Paragliding – The Up Side</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E33FEE5-6C32-4FF2-9413-C376EE5498A6}" type="slidenum">
              <a:rPr lang="en-US" altLang="en-US" sz="1400"/>
              <a:pPr eaLnBrk="1" hangingPunct="1">
                <a:spcBef>
                  <a:spcPct val="0"/>
                </a:spcBef>
                <a:buFontTx/>
                <a:buNone/>
              </a:pPr>
              <a:t>52</a:t>
            </a:fld>
            <a:endParaRPr lang="en-US" altLang="en-US" sz="1400"/>
          </a:p>
        </p:txBody>
      </p:sp>
      <p:pic>
        <p:nvPicPr>
          <p:cNvPr id="40964" name="Picture 2" descr="C:\_G406_Regulation_Office\chapters\04-life-and-time\fig04-05-photoparagli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1638"/>
            <a:ext cx="71628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0"/>
            <a:ext cx="9144000" cy="1219200"/>
          </a:xfrm>
        </p:spPr>
        <p:txBody>
          <a:bodyPr/>
          <a:lstStyle/>
          <a:p>
            <a:pPr eaLnBrk="1" hangingPunct="1"/>
            <a:r>
              <a:rPr lang="en-US" altLang="en-US" dirty="0" smtClean="0"/>
              <a:t> Paragliding – The Down Side</a:t>
            </a:r>
          </a:p>
        </p:txBody>
      </p:sp>
      <p:sp>
        <p:nvSpPr>
          <p:cNvPr id="41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EDF189D-801C-4580-87F6-53F7FEFAD835}" type="slidenum">
              <a:rPr lang="en-US" altLang="en-US" sz="1400"/>
              <a:pPr eaLnBrk="1" hangingPunct="1">
                <a:spcBef>
                  <a:spcPct val="0"/>
                </a:spcBef>
                <a:buFontTx/>
                <a:buNone/>
              </a:pPr>
              <a:t>53</a:t>
            </a:fld>
            <a:endParaRPr lang="en-US" altLang="en-US" sz="1400"/>
          </a:p>
        </p:txBody>
      </p:sp>
      <p:pic>
        <p:nvPicPr>
          <p:cNvPr id="41988" name="Picture 2" descr="C:\_G406_Regulation_Office\chapters\04-life-and-time\fig04-04-hangli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p:cNvSpPr txBox="1">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The moral: People differ in their values of life and their value of paragliding. (Most people would pay NOT to paraglide.)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37C83A1-C68A-4888-8F16-ABD1B865F25D}" type="slidenum">
              <a:rPr lang="en-US" altLang="en-US" sz="1400"/>
              <a:pPr eaLnBrk="1" hangingPunct="1">
                <a:spcBef>
                  <a:spcPct val="0"/>
                </a:spcBef>
                <a:buFontTx/>
                <a:buNone/>
              </a:pPr>
              <a:t>54</a:t>
            </a:fld>
            <a:endParaRPr lang="en-US" altLang="en-US" sz="1400"/>
          </a:p>
        </p:txBody>
      </p:sp>
      <p:sp>
        <p:nvSpPr>
          <p:cNvPr id="43012" name="Rectangle 3"/>
          <p:cNvSpPr>
            <a:spLocks noChangeArrowheads="1"/>
          </p:cNvSpPr>
          <p:nvPr/>
        </p:nvSpPr>
        <p:spPr bwMode="auto">
          <a:xfrm>
            <a:off x="838200" y="1219200"/>
            <a:ext cx="8001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smtClean="0"/>
          </a:p>
          <a:p>
            <a:pPr eaLnBrk="1" hangingPunct="1">
              <a:spcBef>
                <a:spcPct val="0"/>
              </a:spcBef>
              <a:buFontTx/>
              <a:buNone/>
            </a:pPr>
            <a:r>
              <a:rPr lang="en-US" altLang="en-US" sz="1800" dirty="0"/>
              <a:t> </a:t>
            </a:r>
            <a:r>
              <a:rPr lang="en-US" altLang="en-US" sz="1800" dirty="0" smtClean="0"/>
              <a:t>   </a:t>
            </a:r>
            <a:r>
              <a:rPr lang="en-US" altLang="en-US" sz="2400" dirty="0" smtClean="0"/>
              <a:t>“To </a:t>
            </a:r>
            <a:r>
              <a:rPr lang="en-US" altLang="en-US" sz="2400" dirty="0"/>
              <a:t>value reductions in more voluntarily incurred risks (e.g., those related to motor- cycling without a helmet) that are ”high,” agencies should consider using lower values than those applied to reductions in involuntary risk. </a:t>
            </a:r>
            <a:r>
              <a:rPr lang="en-US" altLang="en-US" sz="2400" b="1" dirty="0"/>
              <a:t>When a higher-risk option is chosen voluntarily, those who assume the risk may be more risk-tolerant,</a:t>
            </a:r>
            <a:r>
              <a:rPr lang="en-US" altLang="en-US" sz="2400" dirty="0"/>
              <a:t> i.e., they may place a relatively lower value on avoiding risks. Empirical studies of risk premiums in higher-risk occupations suggest that reductions in risks for voluntarily assumed high risk jobs (e.g., above 104 annually) are valued less than equal risk reductions for lower-risk jobs.” Office of Management and the Budget,</a:t>
            </a:r>
            <a:r>
              <a:rPr lang="en-US" altLang="en-US" sz="2400" dirty="0">
                <a:hlinkClick r:id="rId3"/>
              </a:rPr>
              <a:t> “Economic Analysis of Federal Regulations Under Executive Order 12866</a:t>
            </a:r>
            <a:r>
              <a:rPr lang="en-US" altLang="en-US" sz="2400" dirty="0"/>
              <a:t>,” January 11, 1996,                                                     . </a:t>
            </a:r>
          </a:p>
        </p:txBody>
      </p:sp>
      <p:sp>
        <p:nvSpPr>
          <p:cNvPr id="43013" name="Rectangle 4"/>
          <p:cNvSpPr>
            <a:spLocks noChangeArrowheads="1"/>
          </p:cNvSpPr>
          <p:nvPr/>
        </p:nvSpPr>
        <p:spPr bwMode="auto">
          <a:xfrm>
            <a:off x="0" y="2286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dirty="0">
                <a:latin typeface="Century Gothic" panose="020B0502020202020204" pitchFamily="34" charset="0"/>
              </a:rPr>
              <a:t>Voluntary </a:t>
            </a:r>
            <a:r>
              <a:rPr lang="en-US" altLang="en-US" sz="4400" dirty="0" smtClean="0">
                <a:latin typeface="Century Gothic" panose="020B0502020202020204" pitchFamily="34" charset="0"/>
              </a:rPr>
              <a:t>Choice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381000"/>
            <a:ext cx="9144000" cy="1143000"/>
          </a:xfrm>
        </p:spPr>
        <p:txBody>
          <a:bodyPr/>
          <a:lstStyle/>
          <a:p>
            <a:pPr eaLnBrk="1" hangingPunct="1"/>
            <a:r>
              <a:rPr lang="en-US" altLang="en-US" dirty="0" smtClean="0"/>
              <a:t/>
            </a:r>
            <a:br>
              <a:rPr lang="en-US" altLang="en-US" dirty="0" smtClean="0"/>
            </a:br>
            <a:r>
              <a:rPr lang="en-US" altLang="en-US" dirty="0" smtClean="0"/>
              <a:t>Nub </a:t>
            </a:r>
            <a:r>
              <a:rPr lang="en-US" altLang="en-US" dirty="0" smtClean="0"/>
              <a:t>City </a:t>
            </a:r>
            <a:r>
              <a:rPr lang="en-US" altLang="en-US" sz="1000" dirty="0" smtClean="0"/>
              <a:t>(</a:t>
            </a:r>
            <a:r>
              <a:rPr lang="en-US" sz="1000" dirty="0">
                <a:hlinkClick r:id="rId3"/>
              </a:rPr>
              <a:t>https://</a:t>
            </a:r>
            <a:r>
              <a:rPr lang="en-US" sz="1000" dirty="0" smtClean="0">
                <a:hlinkClick r:id="rId3"/>
              </a:rPr>
              <a:t>allthatsinteresting.com/nub-city-vernon-florida</a:t>
            </a:r>
            <a:r>
              <a:rPr lang="en-US" sz="1000" dirty="0" smtClean="0"/>
              <a:t>)</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44035" name="Content Placeholder 2"/>
          <p:cNvSpPr>
            <a:spLocks noGrp="1"/>
          </p:cNvSpPr>
          <p:nvPr>
            <p:ph idx="1"/>
          </p:nvPr>
        </p:nvSpPr>
        <p:spPr>
          <a:xfrm>
            <a:off x="457200" y="1447800"/>
            <a:ext cx="8305800" cy="5211762"/>
          </a:xfrm>
        </p:spPr>
        <p:txBody>
          <a:bodyPr/>
          <a:lstStyle/>
          <a:p>
            <a:pPr eaLnBrk="1" hangingPunct="1"/>
            <a:r>
              <a:rPr lang="en-US" altLang="en-US" sz="2400" dirty="0">
                <a:latin typeface="Franklin Gothic Book" pitchFamily="34" charset="0"/>
              </a:rPr>
              <a:t> </a:t>
            </a:r>
            <a:r>
              <a:rPr lang="en-US" altLang="en-US" sz="2400" dirty="0" smtClean="0">
                <a:latin typeface="Franklin Gothic Book" pitchFamily="34" charset="0"/>
              </a:rPr>
              <a:t>   “There was another man who took out insurance with 28 or 38 companies,” said Murray Armstrong, an insurance official for Liberty National. “He was a farmer and ordinarily drove around the farm in his stick shift pickup. This day -- the day of the accident -- he drove his wife’s automatic transmission car and he lost his left foot. If he’d been driving his pickup, he’d have had to use that foot for the clutch. He also had a tourniquet in his pocket. We asked why he had it and he said, ’</a:t>
            </a:r>
            <a:r>
              <a:rPr lang="en-US" altLang="en-US" sz="2400" b="1" dirty="0" smtClean="0">
                <a:latin typeface="Franklin Gothic Book" pitchFamily="34" charset="0"/>
              </a:rPr>
              <a:t>Snakes. In case of snake bite</a:t>
            </a:r>
            <a:r>
              <a:rPr lang="en-US" altLang="en-US" sz="2400" dirty="0" smtClean="0">
                <a:latin typeface="Franklin Gothic Book" pitchFamily="34" charset="0"/>
              </a:rPr>
              <a:t>.’</a:t>
            </a:r>
          </a:p>
          <a:p>
            <a:pPr eaLnBrk="1" hangingPunct="1"/>
            <a:r>
              <a:rPr lang="en-US" altLang="en-US" sz="2400" dirty="0">
                <a:latin typeface="Franklin Gothic Book" pitchFamily="34" charset="0"/>
              </a:rPr>
              <a:t> </a:t>
            </a:r>
            <a:r>
              <a:rPr lang="en-US" altLang="en-US" sz="2400" dirty="0" smtClean="0">
                <a:latin typeface="Franklin Gothic Book" pitchFamily="34" charset="0"/>
              </a:rPr>
              <a:t>   He’d taken out so much insurance he was paying premiums that cost more than his income. He wasn’t poor, either. Middle class. He collected more than $1-million from all the companies. It was hard to make a jury believe a man would shoot off his foot.”</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013137A-08D2-4AE1-8A5E-91FAC3FC00C3}" type="slidenum">
              <a:rPr lang="en-US" altLang="en-US" sz="1400"/>
              <a:pPr eaLnBrk="1" hangingPunct="1">
                <a:spcBef>
                  <a:spcPct val="0"/>
                </a:spcBef>
                <a:buFontTx/>
                <a:buNone/>
              </a:pPr>
              <a:t>55</a:t>
            </a:fld>
            <a:endParaRPr lang="en-US" altLang="en-U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219200"/>
          </a:xfrm>
        </p:spPr>
        <p:txBody>
          <a:bodyPr/>
          <a:lstStyle/>
          <a:p>
            <a:pPr eaLnBrk="1" hangingPunct="1"/>
            <a:r>
              <a:rPr lang="en-US" altLang="en-US" dirty="0" smtClean="0"/>
              <a:t>Three Bonds</a:t>
            </a:r>
          </a:p>
        </p:txBody>
      </p:sp>
      <p:sp>
        <p:nvSpPr>
          <p:cNvPr id="7171" name="Content Placeholder 2"/>
          <p:cNvSpPr>
            <a:spLocks noGrp="1"/>
          </p:cNvSpPr>
          <p:nvPr>
            <p:ph idx="1"/>
          </p:nvPr>
        </p:nvSpPr>
        <p:spPr>
          <a:xfrm>
            <a:off x="304800" y="1570037"/>
            <a:ext cx="8686800" cy="4525963"/>
          </a:xfrm>
        </p:spPr>
        <p:txBody>
          <a:bodyPr/>
          <a:lstStyle/>
          <a:p>
            <a:pPr eaLnBrk="1" hangingPunct="1"/>
            <a:r>
              <a:rPr lang="en-US" altLang="en-US" dirty="0" smtClean="0"/>
              <a:t> • Bond A pays out $10,000 adjusted for inflation to be received 1 year from today.</a:t>
            </a:r>
          </a:p>
          <a:p>
            <a:pPr eaLnBrk="1" hangingPunct="1"/>
            <a:endParaRPr lang="en-US" altLang="en-US" sz="1200" dirty="0" smtClean="0"/>
          </a:p>
          <a:p>
            <a:pPr eaLnBrk="1" hangingPunct="1"/>
            <a:r>
              <a:rPr lang="en-US" altLang="en-US" dirty="0" smtClean="0"/>
              <a:t> • Bond B pays out $10,000 adjusted for inflation to be received 50 years from today.</a:t>
            </a:r>
          </a:p>
          <a:p>
            <a:pPr eaLnBrk="1" hangingPunct="1"/>
            <a:endParaRPr lang="en-US" altLang="en-US" sz="1200" dirty="0" smtClean="0"/>
          </a:p>
          <a:p>
            <a:pPr eaLnBrk="1" hangingPunct="1"/>
            <a:r>
              <a:rPr lang="en-US" altLang="en-US" dirty="0" smtClean="0"/>
              <a:t> • Bond C pays out $1,000 adjusted for inflation each year forever, with the first payment one year from today.</a:t>
            </a:r>
          </a:p>
          <a:p>
            <a:pPr eaLnBrk="1" hangingPunct="1"/>
            <a:endParaRPr lang="en-US" altLang="en-US" sz="1200" dirty="0" smtClean="0"/>
          </a:p>
          <a:p>
            <a:pPr eaLnBrk="1" hangingPunct="1"/>
            <a:r>
              <a:rPr lang="en-US" altLang="en-US" dirty="0" smtClean="0"/>
              <a:t>     If I gave each bond to you right now, how much would you sell it to me for?</a:t>
            </a:r>
          </a:p>
          <a:p>
            <a:pPr eaLnBrk="1" hangingPunct="1"/>
            <a:endParaRPr lang="en-US" altLang="en-US"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A8112F1-EDAD-4D35-A3D5-949988278938}" type="slidenum">
              <a:rPr lang="en-US" altLang="en-US" sz="1400"/>
              <a:pPr eaLnBrk="1" hangingPunct="1">
                <a:spcBef>
                  <a:spcPct val="0"/>
                </a:spcBef>
                <a:buFontTx/>
                <a:buNone/>
              </a:pPr>
              <a:t>6</a:t>
            </a:fld>
            <a:endParaRPr lang="en-US" altLang="en-U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219200"/>
          </a:xfrm>
        </p:spPr>
        <p:txBody>
          <a:bodyPr/>
          <a:lstStyle/>
          <a:p>
            <a:pPr eaLnBrk="1" hangingPunct="1"/>
            <a:r>
              <a:rPr lang="en-US" altLang="en-US" dirty="0" smtClean="0"/>
              <a:t/>
            </a:r>
            <a:br>
              <a:rPr lang="en-US" altLang="en-US" dirty="0" smtClean="0"/>
            </a:br>
            <a:r>
              <a:rPr lang="en-US" altLang="en-US" dirty="0" smtClean="0"/>
              <a:t>Present discounted value</a:t>
            </a:r>
            <a:br>
              <a:rPr lang="en-US" altLang="en-US" dirty="0" smtClean="0"/>
            </a:br>
            <a:endParaRPr lang="en-US" altLang="en-US" dirty="0" smtClean="0"/>
          </a:p>
        </p:txBody>
      </p:sp>
      <p:sp>
        <p:nvSpPr>
          <p:cNvPr id="81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C6729EB-4DF2-4F4B-BB26-B4F4EABCF2C9}" type="slidenum">
              <a:rPr lang="en-US" altLang="en-US" sz="1400"/>
              <a:pPr eaLnBrk="1" hangingPunct="1">
                <a:spcBef>
                  <a:spcPct val="0"/>
                </a:spcBef>
                <a:buFontTx/>
                <a:buNone/>
              </a:pPr>
              <a:t>7</a:t>
            </a:fld>
            <a:endParaRPr lang="en-US" altLang="en-US" sz="1400"/>
          </a:p>
        </p:txBody>
      </p:sp>
      <p:sp>
        <p:nvSpPr>
          <p:cNvPr id="8196" name="Rectangle 4"/>
          <p:cNvSpPr>
            <a:spLocks noChangeArrowheads="1"/>
          </p:cNvSpPr>
          <p:nvPr/>
        </p:nvSpPr>
        <p:spPr bwMode="auto">
          <a:xfrm>
            <a:off x="152400" y="871538"/>
            <a:ext cx="548640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dirty="0"/>
          </a:p>
          <a:p>
            <a:pPr eaLnBrk="1" hangingPunct="1">
              <a:spcBef>
                <a:spcPct val="0"/>
              </a:spcBef>
              <a:buFontTx/>
              <a:buNone/>
            </a:pPr>
            <a:endParaRPr lang="en-US" altLang="en-US" sz="2000" dirty="0" smtClean="0"/>
          </a:p>
          <a:p>
            <a:pPr eaLnBrk="1" hangingPunct="1">
              <a:spcBef>
                <a:spcPct val="0"/>
              </a:spcBef>
              <a:buFontTx/>
              <a:buNone/>
            </a:pPr>
            <a:r>
              <a:rPr lang="en-US" altLang="en-US" sz="2000" dirty="0" smtClean="0"/>
              <a:t>The </a:t>
            </a:r>
            <a:r>
              <a:rPr lang="en-US" altLang="en-US" sz="2000" dirty="0"/>
              <a:t>present discounted value or present value of X dollars received t years from today is, if the discount rate is constant at r:</a:t>
            </a:r>
          </a:p>
          <a:p>
            <a:pPr eaLnBrk="1" hangingPunct="1">
              <a:spcBef>
                <a:spcPct val="0"/>
              </a:spcBef>
              <a:buFontTx/>
              <a:buNone/>
            </a:pPr>
            <a:r>
              <a:rPr lang="en-US" altLang="en-US" sz="2000" dirty="0"/>
              <a:t> </a:t>
            </a:r>
          </a:p>
          <a:p>
            <a:pPr eaLnBrk="1" hangingPunct="1">
              <a:spcBef>
                <a:spcPct val="0"/>
              </a:spcBef>
              <a:buFontTx/>
              <a:buNone/>
            </a:pPr>
            <a:endParaRPr lang="en-US" altLang="en-US" sz="2000" dirty="0" smtClean="0"/>
          </a:p>
          <a:p>
            <a:pPr eaLnBrk="1" hangingPunct="1">
              <a:spcBef>
                <a:spcPct val="0"/>
              </a:spcBef>
              <a:buFontTx/>
              <a:buNone/>
            </a:pPr>
            <a:endParaRPr lang="en-US" altLang="en-US" sz="2000" dirty="0"/>
          </a:p>
          <a:p>
            <a:pPr eaLnBrk="1" hangingPunct="1">
              <a:spcBef>
                <a:spcPct val="0"/>
              </a:spcBef>
              <a:buFontTx/>
              <a:buNone/>
            </a:pPr>
            <a:r>
              <a:rPr lang="en-US" altLang="en-US" sz="2000" dirty="0" smtClean="0"/>
              <a:t>The  </a:t>
            </a:r>
            <a:r>
              <a:rPr lang="en-US" altLang="en-US" sz="2000" dirty="0"/>
              <a:t>value </a:t>
            </a:r>
            <a:r>
              <a:rPr lang="en-US" altLang="en-US" sz="2000" dirty="0" smtClean="0"/>
              <a:t>of </a:t>
            </a:r>
            <a:r>
              <a:rPr lang="en-US" altLang="en-US" sz="2000" dirty="0"/>
              <a:t>X dollars </a:t>
            </a:r>
            <a:endParaRPr lang="en-US" altLang="en-US" sz="2000" dirty="0" smtClean="0"/>
          </a:p>
          <a:p>
            <a:pPr eaLnBrk="1" hangingPunct="1">
              <a:spcBef>
                <a:spcPct val="0"/>
              </a:spcBef>
              <a:buFontTx/>
              <a:buNone/>
            </a:pPr>
            <a:r>
              <a:rPr lang="en-US" altLang="en-US" sz="2000" dirty="0" smtClean="0"/>
              <a:t>received </a:t>
            </a:r>
            <a:r>
              <a:rPr lang="en-US" altLang="en-US" sz="2000" dirty="0"/>
              <a:t>t years from today </a:t>
            </a:r>
            <a:r>
              <a:rPr lang="en-US" altLang="en-US" sz="2000" dirty="0" smtClean="0"/>
              <a:t>is,</a:t>
            </a:r>
          </a:p>
          <a:p>
            <a:pPr eaLnBrk="1" hangingPunct="1">
              <a:spcBef>
                <a:spcPct val="0"/>
              </a:spcBef>
              <a:buFontTx/>
              <a:buNone/>
            </a:pPr>
            <a:r>
              <a:rPr lang="en-US" altLang="en-US" sz="2000" dirty="0" smtClean="0"/>
              <a:t>if </a:t>
            </a:r>
            <a:r>
              <a:rPr lang="en-US" altLang="en-US" sz="2000" dirty="0"/>
              <a:t>the discount rate </a:t>
            </a:r>
            <a:r>
              <a:rPr lang="en-US" altLang="en-US" sz="2000" dirty="0" smtClean="0"/>
              <a:t>varies</a:t>
            </a:r>
          </a:p>
          <a:p>
            <a:pPr eaLnBrk="1" hangingPunct="1">
              <a:spcBef>
                <a:spcPct val="0"/>
              </a:spcBef>
              <a:buFontTx/>
              <a:buNone/>
            </a:pPr>
            <a:r>
              <a:rPr lang="en-US" altLang="en-US" sz="2000" dirty="0" smtClean="0"/>
              <a:t>each year</a:t>
            </a:r>
            <a:r>
              <a:rPr lang="en-US" altLang="en-US" sz="2000" dirty="0"/>
              <a:t>: </a:t>
            </a:r>
          </a:p>
          <a:p>
            <a:pPr eaLnBrk="1" hangingPunct="1">
              <a:spcBef>
                <a:spcPct val="0"/>
              </a:spcBef>
              <a:buFontTx/>
              <a:buNone/>
            </a:pPr>
            <a:r>
              <a:rPr lang="en-US" altLang="en-US" sz="2000" dirty="0"/>
              <a:t> </a:t>
            </a:r>
            <a:endParaRPr lang="en-US" altLang="en-US" sz="2000" dirty="0" smtClean="0"/>
          </a:p>
          <a:p>
            <a:pPr eaLnBrk="1" hangingPunct="1">
              <a:spcBef>
                <a:spcPct val="0"/>
              </a:spcBef>
              <a:buFontTx/>
              <a:buNone/>
            </a:pPr>
            <a:endParaRPr lang="en-US" altLang="en-US" sz="2000" dirty="0"/>
          </a:p>
          <a:p>
            <a:pPr eaLnBrk="1" hangingPunct="1">
              <a:spcBef>
                <a:spcPct val="0"/>
              </a:spcBef>
              <a:buFontTx/>
              <a:buNone/>
            </a:pPr>
            <a:r>
              <a:rPr lang="en-US" altLang="en-US" sz="2000" dirty="0" smtClean="0"/>
              <a:t>The </a:t>
            </a:r>
            <a:r>
              <a:rPr lang="en-US" altLang="en-US" sz="2000" dirty="0"/>
              <a:t>present value of X dollars at the </a:t>
            </a:r>
            <a:r>
              <a:rPr lang="en-US" altLang="en-US" sz="2000" dirty="0" smtClean="0"/>
              <a:t>end</a:t>
            </a:r>
          </a:p>
          <a:p>
            <a:pPr eaLnBrk="1" hangingPunct="1">
              <a:spcBef>
                <a:spcPct val="0"/>
              </a:spcBef>
              <a:buFontTx/>
              <a:buNone/>
            </a:pPr>
            <a:r>
              <a:rPr lang="en-US" altLang="en-US" sz="2000" dirty="0" smtClean="0"/>
              <a:t>of </a:t>
            </a:r>
            <a:r>
              <a:rPr lang="en-US" altLang="en-US" sz="2000" dirty="0"/>
              <a:t>each year forever, the bond known </a:t>
            </a:r>
            <a:r>
              <a:rPr lang="en-US" altLang="en-US" sz="2000" dirty="0" smtClean="0"/>
              <a:t>as</a:t>
            </a:r>
          </a:p>
          <a:p>
            <a:pPr eaLnBrk="1" hangingPunct="1">
              <a:spcBef>
                <a:spcPct val="0"/>
              </a:spcBef>
              <a:buFontTx/>
              <a:buNone/>
            </a:pPr>
            <a:r>
              <a:rPr lang="en-US" altLang="en-US" sz="2000" dirty="0" smtClean="0"/>
              <a:t>a </a:t>
            </a:r>
            <a:r>
              <a:rPr lang="en-US" altLang="en-US" sz="2000" dirty="0"/>
              <a:t>perpetuity or a </a:t>
            </a:r>
            <a:r>
              <a:rPr lang="en-US" altLang="en-US" sz="2000" dirty="0" err="1" smtClean="0"/>
              <a:t>consol</a:t>
            </a:r>
            <a:r>
              <a:rPr lang="en-US" altLang="en-US" sz="2000" dirty="0" smtClean="0"/>
              <a:t>: </a:t>
            </a:r>
            <a:endParaRPr lang="en-US" altLang="en-US" sz="2000" dirty="0"/>
          </a:p>
          <a:p>
            <a:pPr eaLnBrk="1" hangingPunct="1">
              <a:spcBef>
                <a:spcPct val="0"/>
              </a:spcBef>
              <a:buFontTx/>
              <a:buNone/>
            </a:pPr>
            <a:endParaRPr lang="en-US" altLang="en-US" sz="2400" dirty="0"/>
          </a:p>
          <a:p>
            <a:pPr eaLnBrk="1" hangingPunct="1">
              <a:spcBef>
                <a:spcPct val="0"/>
              </a:spcBef>
              <a:buFontTx/>
              <a:buNone/>
            </a:pPr>
            <a:r>
              <a:rPr lang="en-US" altLang="en-US" sz="2400" dirty="0"/>
              <a:t>             </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365" y="1524000"/>
            <a:ext cx="3355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504" y="3429000"/>
            <a:ext cx="518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921368" y="5105400"/>
            <a:ext cx="3957638" cy="1524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1219200"/>
          </a:xfrm>
        </p:spPr>
        <p:txBody>
          <a:bodyPr/>
          <a:lstStyle/>
          <a:p>
            <a:pPr eaLnBrk="1" hangingPunct="1"/>
            <a:r>
              <a:rPr lang="en-US" altLang="en-US" dirty="0" smtClean="0"/>
              <a:t>A </a:t>
            </a:r>
            <a:r>
              <a:rPr lang="en-US" altLang="en-US" dirty="0" err="1" smtClean="0"/>
              <a:t>Consol</a:t>
            </a:r>
            <a:endParaRPr lang="en-US" altLang="en-US"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DD72E62-5303-462F-B5F3-70927A0A0668}" type="slidenum">
              <a:rPr lang="en-US" altLang="en-US" sz="1400"/>
              <a:pPr eaLnBrk="1" hangingPunct="1">
                <a:spcBef>
                  <a:spcPct val="0"/>
                </a:spcBef>
                <a:buFontTx/>
                <a:buNone/>
              </a:pPr>
              <a:t>8</a:t>
            </a:fld>
            <a:endParaRPr lang="en-US" altLang="en-US" sz="1400"/>
          </a:p>
        </p:txBody>
      </p:sp>
      <p:pic>
        <p:nvPicPr>
          <p:cNvPr id="10245" name="Picture 5" descr="C:\_G406_Regulation_Office\chapters\04-life-and-time\fig04-02-cons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693420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6324600"/>
            <a:ext cx="7772400" cy="523220"/>
          </a:xfrm>
          <a:prstGeom prst="rect">
            <a:avLst/>
          </a:prstGeom>
        </p:spPr>
        <p:txBody>
          <a:bodyPr wrap="square">
            <a:spAutoFit/>
          </a:bodyPr>
          <a:lstStyle/>
          <a:p>
            <a:r>
              <a:rPr lang="en-US" dirty="0"/>
              <a:t>The U.K.  government redeemed the last </a:t>
            </a:r>
            <a:r>
              <a:rPr lang="en-US" dirty="0" err="1"/>
              <a:t>consols</a:t>
            </a:r>
            <a:r>
              <a:rPr lang="en-US" dirty="0"/>
              <a:t> in 2015</a:t>
            </a:r>
            <a:r>
              <a:rPr lang="en-US" dirty="0" smtClean="0"/>
              <a:t>.</a:t>
            </a:r>
            <a:r>
              <a:rPr lang="en-US" dirty="0">
                <a:hlinkClick r:id="rId4"/>
              </a:rPr>
              <a:t> </a:t>
            </a:r>
            <a:r>
              <a:rPr lang="en-US" sz="1000" dirty="0">
                <a:hlinkClick r:id="rId4"/>
              </a:rPr>
              <a:t>https://www.gov.uk/government/news/repayment-of-26-billion-historical-debt-to-be-completed-by-government</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
            </a:r>
            <a:br>
              <a:rPr lang="en-US" altLang="en-US" smtClean="0"/>
            </a:br>
            <a:endParaRPr lang="en-US" altLang="en-US" smtClean="0"/>
          </a:p>
        </p:txBody>
      </p:sp>
      <p:sp>
        <p:nvSpPr>
          <p:cNvPr id="92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9F02589-0F07-4621-AF23-A530758B198D}" type="slidenum">
              <a:rPr lang="en-US" altLang="en-US" sz="1400"/>
              <a:pPr eaLnBrk="1" hangingPunct="1">
                <a:spcBef>
                  <a:spcPct val="0"/>
                </a:spcBef>
                <a:buFontTx/>
                <a:buNone/>
              </a:pPr>
              <a:t>9</a:t>
            </a:fld>
            <a:endParaRPr lang="en-US" altLang="en-US" sz="1400"/>
          </a:p>
        </p:txBody>
      </p:sp>
      <p:pic>
        <p:nvPicPr>
          <p:cNvPr id="4" name="Picture 3"/>
          <p:cNvPicPr>
            <a:picLocks noChangeAspect="1"/>
          </p:cNvPicPr>
          <p:nvPr/>
        </p:nvPicPr>
        <p:blipFill>
          <a:blip r:embed="rId3"/>
          <a:stretch>
            <a:fillRect/>
          </a:stretch>
        </p:blipFill>
        <p:spPr>
          <a:xfrm>
            <a:off x="457200" y="2133600"/>
            <a:ext cx="8305800" cy="32952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6011</TotalTime>
  <Words>3223</Words>
  <Application>Microsoft Office PowerPoint</Application>
  <PresentationFormat>On-screen Show (4:3)</PresentationFormat>
  <Paragraphs>401</Paragraphs>
  <Slides>55</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Century Gothic</vt:lpstr>
      <vt:lpstr>Franklin Gothic Book</vt:lpstr>
      <vt:lpstr>Garamond</vt:lpstr>
      <vt:lpstr>Default Design</vt:lpstr>
      <vt:lpstr> </vt:lpstr>
      <vt:lpstr>THE VALUE OF TIME</vt:lpstr>
      <vt:lpstr>PowerPoint Presentation</vt:lpstr>
      <vt:lpstr>PowerPoint Presentation</vt:lpstr>
      <vt:lpstr>Business Addition</vt:lpstr>
      <vt:lpstr>Three Bonds</vt:lpstr>
      <vt:lpstr> Present discounted value </vt:lpstr>
      <vt:lpstr>A Consol</vt:lpstr>
      <vt:lpstr> </vt:lpstr>
      <vt:lpstr>PowerPoint Presentation</vt:lpstr>
      <vt:lpstr>How To Estimate the Value of 25 Years of Cash Flows  </vt:lpstr>
      <vt:lpstr>Choosing the Discount Rate</vt:lpstr>
      <vt:lpstr>Choosing the Discount Rate</vt:lpstr>
      <vt:lpstr>Choosing the Discount Rate</vt:lpstr>
      <vt:lpstr>Choosing the Discount Rate</vt:lpstr>
      <vt:lpstr>Yields on US Debt </vt:lpstr>
      <vt:lpstr>Some Yields on Other Debt</vt:lpstr>
      <vt:lpstr>Stock and Safe Bond Yields</vt:lpstr>
      <vt:lpstr> Other Assets</vt:lpstr>
      <vt:lpstr> Risk and Return</vt:lpstr>
      <vt:lpstr>Numbers to Know: </vt:lpstr>
      <vt:lpstr>  Circular No. A-94– The Government Discount Rate </vt:lpstr>
      <vt:lpstr>Circular No. A-94: Leases, etc. </vt:lpstr>
      <vt:lpstr>The Social Discount Rate</vt:lpstr>
      <vt:lpstr>The Value of Life</vt:lpstr>
      <vt:lpstr>PowerPoint Presentation</vt:lpstr>
      <vt:lpstr>  The Cost of Risk-Reducing Regulations per Life Saved </vt:lpstr>
      <vt:lpstr>  Pick the Number of Lives, Minimize Costs</vt:lpstr>
      <vt:lpstr>The Great Queen Seondeok (Netflix)</vt:lpstr>
      <vt:lpstr>When Do We Have to Value Life?</vt:lpstr>
      <vt:lpstr>Two Methods</vt:lpstr>
      <vt:lpstr>The Forensic Approach to Valuing a Human Life  </vt:lpstr>
      <vt:lpstr>What about Children  and the Elderly? </vt:lpstr>
      <vt:lpstr>The Human Life Value Calculator</vt:lpstr>
      <vt:lpstr>The Value of a Statistical Life</vt:lpstr>
      <vt:lpstr> Statistical Life’s Rationale in Group Risks </vt:lpstr>
      <vt:lpstr> The EPA’s Terminology Suggestion</vt:lpstr>
      <vt:lpstr>Occupational Hazards</vt:lpstr>
      <vt:lpstr>Hedonic Regression</vt:lpstr>
      <vt:lpstr>OMB’s Value of Life</vt:lpstr>
      <vt:lpstr>The Statistical Value of Life</vt:lpstr>
      <vt:lpstr> Viscusi Graph of Life Estimates</vt:lpstr>
      <vt:lpstr> Another Presentation</vt:lpstr>
      <vt:lpstr>Lost Workday Injuries</vt:lpstr>
      <vt:lpstr>PowerPoint Presentation</vt:lpstr>
      <vt:lpstr>Fishermen</vt:lpstr>
      <vt:lpstr>Iraq</vt:lpstr>
      <vt:lpstr> Some Iraq Calculations</vt:lpstr>
      <vt:lpstr>Risks Taken Voluntarily</vt:lpstr>
      <vt:lpstr> The Value Affects Policy </vt:lpstr>
      <vt:lpstr> Consumption Data</vt:lpstr>
      <vt:lpstr>Paragliding – The Up Side</vt:lpstr>
      <vt:lpstr> Paragliding – The Down Side</vt:lpstr>
      <vt:lpstr>PowerPoint Presentation</vt:lpstr>
      <vt:lpstr> Nub City (https://allthatsinteresting.com/nub-city-vernon-florida)  </vt:lpstr>
    </vt:vector>
  </TitlesOfParts>
  <Company>Kelley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 Services</dc:creator>
  <cp:lastModifiedBy>Faith Rasmusen</cp:lastModifiedBy>
  <cp:revision>715</cp:revision>
  <cp:lastPrinted>2019-02-13T20:52:18Z</cp:lastPrinted>
  <dcterms:created xsi:type="dcterms:W3CDTF">2005-06-05T22:12:32Z</dcterms:created>
  <dcterms:modified xsi:type="dcterms:W3CDTF">2020-02-19T20:49:58Z</dcterms:modified>
</cp:coreProperties>
</file>