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8"/>
  </p:notesMasterIdLst>
  <p:sldIdLst>
    <p:sldId id="258" r:id="rId2"/>
    <p:sldId id="717" r:id="rId3"/>
    <p:sldId id="769" r:id="rId4"/>
    <p:sldId id="796" r:id="rId5"/>
    <p:sldId id="797" r:id="rId6"/>
    <p:sldId id="798" r:id="rId7"/>
    <p:sldId id="799" r:id="rId8"/>
    <p:sldId id="782" r:id="rId9"/>
    <p:sldId id="779" r:id="rId10"/>
    <p:sldId id="773" r:id="rId11"/>
    <p:sldId id="774" r:id="rId12"/>
    <p:sldId id="775" r:id="rId13"/>
    <p:sldId id="805" r:id="rId14"/>
    <p:sldId id="806" r:id="rId15"/>
    <p:sldId id="776" r:id="rId16"/>
    <p:sldId id="777" r:id="rId17"/>
    <p:sldId id="789" r:id="rId18"/>
    <p:sldId id="772" r:id="rId19"/>
    <p:sldId id="807" r:id="rId20"/>
    <p:sldId id="441" r:id="rId21"/>
    <p:sldId id="800" r:id="rId22"/>
    <p:sldId id="801" r:id="rId23"/>
    <p:sldId id="785" r:id="rId24"/>
    <p:sldId id="786" r:id="rId25"/>
    <p:sldId id="802" r:id="rId26"/>
    <p:sldId id="787" r:id="rId27"/>
    <p:sldId id="780" r:id="rId28"/>
    <p:sldId id="788" r:id="rId29"/>
    <p:sldId id="790" r:id="rId30"/>
    <p:sldId id="770" r:id="rId31"/>
    <p:sldId id="809" r:id="rId32"/>
    <p:sldId id="810" r:id="rId33"/>
    <p:sldId id="794" r:id="rId34"/>
    <p:sldId id="803" r:id="rId35"/>
    <p:sldId id="795" r:id="rId36"/>
    <p:sldId id="808" r:id="rId3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4EACF2"/>
    <a:srgbClr val="4D78F3"/>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61" autoAdjust="0"/>
    <p:restoredTop sz="84768" autoAdjust="0"/>
  </p:normalViewPr>
  <p:slideViewPr>
    <p:cSldViewPr>
      <p:cViewPr varScale="1">
        <p:scale>
          <a:sx n="68" d="100"/>
          <a:sy n="68" d="100"/>
        </p:scale>
        <p:origin x="56" y="136"/>
      </p:cViewPr>
      <p:guideLst>
        <p:guide orient="horz" pos="2160"/>
        <p:guide pos="2880"/>
      </p:guideLst>
    </p:cSldViewPr>
  </p:slideViewPr>
  <p:outlineViewPr>
    <p:cViewPr>
      <p:scale>
        <a:sx n="33" d="100"/>
        <a:sy n="33" d="100"/>
      </p:scale>
      <p:origin x="0" y="4599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543" cy="464658"/>
          </a:xfrm>
          <a:prstGeom prst="rect">
            <a:avLst/>
          </a:prstGeom>
          <a:noFill/>
          <a:ln w="9525">
            <a:noFill/>
            <a:miter lim="800000"/>
            <a:headEnd/>
            <a:tailEnd/>
          </a:ln>
          <a:effectLst/>
        </p:spPr>
        <p:txBody>
          <a:bodyPr vert="horz" wrap="square" lIns="93533" tIns="46767" rIns="93533" bIns="46767" numCol="1" anchor="t" anchorCtr="0" compatLnSpc="1">
            <a:prstTxWarp prst="textNoShape">
              <a:avLst/>
            </a:prstTxWarp>
          </a:bodyPr>
          <a:lstStyle>
            <a:lvl1pPr>
              <a:defRPr sz="1200"/>
            </a:lvl1pPr>
          </a:lstStyle>
          <a:p>
            <a:endParaRPr lang="en-US" altLang="en-US"/>
          </a:p>
        </p:txBody>
      </p:sp>
      <p:sp>
        <p:nvSpPr>
          <p:cNvPr id="3075" name="Rectangle 3"/>
          <p:cNvSpPr>
            <a:spLocks noGrp="1" noChangeArrowheads="1"/>
          </p:cNvSpPr>
          <p:nvPr>
            <p:ph type="dt" idx="1"/>
          </p:nvPr>
        </p:nvSpPr>
        <p:spPr bwMode="auto">
          <a:xfrm>
            <a:off x="3970233" y="0"/>
            <a:ext cx="3038543" cy="464658"/>
          </a:xfrm>
          <a:prstGeom prst="rect">
            <a:avLst/>
          </a:prstGeom>
          <a:noFill/>
          <a:ln w="9525">
            <a:noFill/>
            <a:miter lim="800000"/>
            <a:headEnd/>
            <a:tailEnd/>
          </a:ln>
          <a:effectLst/>
        </p:spPr>
        <p:txBody>
          <a:bodyPr vert="horz" wrap="square" lIns="93533" tIns="46767" rIns="93533" bIns="46767" numCol="1" anchor="t" anchorCtr="0" compatLnSpc="1">
            <a:prstTxWarp prst="textNoShape">
              <a:avLst/>
            </a:prstTxWarp>
          </a:bodyPr>
          <a:lstStyle>
            <a:lvl1pPr algn="r">
              <a:defRPr sz="1200"/>
            </a:lvl1pPr>
          </a:lstStyle>
          <a:p>
            <a:endParaRPr lang="en-US" altLang="en-US"/>
          </a:p>
        </p:txBody>
      </p:sp>
      <p:sp>
        <p:nvSpPr>
          <p:cNvPr id="4608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1204" y="4415873"/>
            <a:ext cx="5607995" cy="4183543"/>
          </a:xfrm>
          <a:prstGeom prst="rect">
            <a:avLst/>
          </a:prstGeom>
          <a:noFill/>
          <a:ln w="9525">
            <a:noFill/>
            <a:miter lim="800000"/>
            <a:headEnd/>
            <a:tailEnd/>
          </a:ln>
          <a:effectLst/>
        </p:spPr>
        <p:txBody>
          <a:bodyPr vert="horz" wrap="square" lIns="93533" tIns="46767" rIns="93533" bIns="4676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0119"/>
            <a:ext cx="3038543" cy="464658"/>
          </a:xfrm>
          <a:prstGeom prst="rect">
            <a:avLst/>
          </a:prstGeom>
          <a:noFill/>
          <a:ln w="9525">
            <a:noFill/>
            <a:miter lim="800000"/>
            <a:headEnd/>
            <a:tailEnd/>
          </a:ln>
          <a:effectLst/>
        </p:spPr>
        <p:txBody>
          <a:bodyPr vert="horz" wrap="square" lIns="93533" tIns="46767" rIns="93533" bIns="46767" numCol="1" anchor="b" anchorCtr="0" compatLnSpc="1">
            <a:prstTxWarp prst="textNoShape">
              <a:avLst/>
            </a:prstTxWarp>
          </a:bodyPr>
          <a:lstStyle>
            <a:lvl1pPr>
              <a:defRPr sz="1200"/>
            </a:lvl1pPr>
          </a:lstStyle>
          <a:p>
            <a:endParaRPr lang="en-US" altLang="en-US"/>
          </a:p>
        </p:txBody>
      </p:sp>
      <p:sp>
        <p:nvSpPr>
          <p:cNvPr id="3079" name="Rectangle 7"/>
          <p:cNvSpPr>
            <a:spLocks noGrp="1" noChangeArrowheads="1"/>
          </p:cNvSpPr>
          <p:nvPr>
            <p:ph type="sldNum" sz="quarter" idx="5"/>
          </p:nvPr>
        </p:nvSpPr>
        <p:spPr bwMode="auto">
          <a:xfrm>
            <a:off x="3970233" y="8830119"/>
            <a:ext cx="3038543" cy="464658"/>
          </a:xfrm>
          <a:prstGeom prst="rect">
            <a:avLst/>
          </a:prstGeom>
          <a:noFill/>
          <a:ln w="9525">
            <a:noFill/>
            <a:miter lim="800000"/>
            <a:headEnd/>
            <a:tailEnd/>
          </a:ln>
          <a:effectLst/>
        </p:spPr>
        <p:txBody>
          <a:bodyPr vert="horz" wrap="square" lIns="93533" tIns="46767" rIns="93533" bIns="46767" numCol="1" anchor="b" anchorCtr="0" compatLnSpc="1">
            <a:prstTxWarp prst="textNoShape">
              <a:avLst/>
            </a:prstTxWarp>
          </a:bodyPr>
          <a:lstStyle>
            <a:lvl1pPr algn="r">
              <a:defRPr sz="1200"/>
            </a:lvl1pPr>
          </a:lstStyle>
          <a:p>
            <a:fld id="{87BAFC6B-CA23-4F93-8D40-35CB042F97BC}" type="slidenum">
              <a:rPr lang="en-US" altLang="en-US"/>
              <a:pPr/>
              <a:t>‹#›</a:t>
            </a:fld>
            <a:endParaRPr lang="en-US" altLang="en-US"/>
          </a:p>
        </p:txBody>
      </p:sp>
    </p:spTree>
    <p:extLst>
      <p:ext uri="{BB962C8B-B14F-4D97-AF65-F5344CB8AC3E}">
        <p14:creationId xmlns:p14="http://schemas.microsoft.com/office/powerpoint/2010/main" val="691276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8BC2311-F430-485B-A2FB-B64D2B135B43}" type="slidenum">
              <a:rPr lang="en-US" altLang="en-US"/>
              <a:pPr eaLnBrk="1" hangingPunct="1">
                <a:spcBef>
                  <a:spcPct val="0"/>
                </a:spcBef>
              </a:pPr>
              <a:t>1</a:t>
            </a:fld>
            <a:endParaRPr lang="en-US" altLang="en-US"/>
          </a:p>
        </p:txBody>
      </p:sp>
      <p:sp>
        <p:nvSpPr>
          <p:cNvPr id="47107" name="Rectangle 2"/>
          <p:cNvSpPr>
            <a:spLocks noGrp="1" noRot="1" noChangeAspect="1" noChangeArrowheads="1" noTextEdit="1"/>
          </p:cNvSpPr>
          <p:nvPr>
            <p:ph type="sldImg"/>
          </p:nvPr>
        </p:nvSpPr>
        <p:spPr>
          <a:xfrm>
            <a:off x="1181100" y="698500"/>
            <a:ext cx="4646613" cy="3484563"/>
          </a:xfrm>
          <a:ln/>
        </p:spPr>
      </p:sp>
      <p:sp>
        <p:nvSpPr>
          <p:cNvPr id="47108" name="Rectangle 3"/>
          <p:cNvSpPr>
            <a:spLocks noGrp="1" noChangeArrowheads="1"/>
          </p:cNvSpPr>
          <p:nvPr>
            <p:ph type="body" idx="1"/>
          </p:nvPr>
        </p:nvSpPr>
        <p:spPr>
          <a:xfrm>
            <a:off x="701204" y="4415872"/>
            <a:ext cx="5607995" cy="418191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46217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10</a:t>
            </a:fld>
            <a:endParaRPr lang="en-US" altLang="en-US"/>
          </a:p>
        </p:txBody>
      </p:sp>
    </p:spTree>
    <p:extLst>
      <p:ext uri="{BB962C8B-B14F-4D97-AF65-F5344CB8AC3E}">
        <p14:creationId xmlns:p14="http://schemas.microsoft.com/office/powerpoint/2010/main" val="1908222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11</a:t>
            </a:fld>
            <a:endParaRPr lang="en-US" altLang="en-US"/>
          </a:p>
        </p:txBody>
      </p:sp>
    </p:spTree>
    <p:extLst>
      <p:ext uri="{BB962C8B-B14F-4D97-AF65-F5344CB8AC3E}">
        <p14:creationId xmlns:p14="http://schemas.microsoft.com/office/powerpoint/2010/main" val="2871608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12</a:t>
            </a:fld>
            <a:endParaRPr lang="en-US" altLang="en-US"/>
          </a:p>
        </p:txBody>
      </p:sp>
    </p:spTree>
    <p:extLst>
      <p:ext uri="{BB962C8B-B14F-4D97-AF65-F5344CB8AC3E}">
        <p14:creationId xmlns:p14="http://schemas.microsoft.com/office/powerpoint/2010/main" val="3500530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13</a:t>
            </a:fld>
            <a:endParaRPr lang="en-US" altLang="en-US"/>
          </a:p>
        </p:txBody>
      </p:sp>
    </p:spTree>
    <p:extLst>
      <p:ext uri="{BB962C8B-B14F-4D97-AF65-F5344CB8AC3E}">
        <p14:creationId xmlns:p14="http://schemas.microsoft.com/office/powerpoint/2010/main" val="3102132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14</a:t>
            </a:fld>
            <a:endParaRPr lang="en-US" altLang="en-US"/>
          </a:p>
        </p:txBody>
      </p:sp>
    </p:spTree>
    <p:extLst>
      <p:ext uri="{BB962C8B-B14F-4D97-AF65-F5344CB8AC3E}">
        <p14:creationId xmlns:p14="http://schemas.microsoft.com/office/powerpoint/2010/main" val="11967436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15</a:t>
            </a:fld>
            <a:endParaRPr lang="en-US" altLang="en-US"/>
          </a:p>
        </p:txBody>
      </p:sp>
    </p:spTree>
    <p:extLst>
      <p:ext uri="{BB962C8B-B14F-4D97-AF65-F5344CB8AC3E}">
        <p14:creationId xmlns:p14="http://schemas.microsoft.com/office/powerpoint/2010/main" val="2460122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16</a:t>
            </a:fld>
            <a:endParaRPr lang="en-US" altLang="en-US"/>
          </a:p>
        </p:txBody>
      </p:sp>
    </p:spTree>
    <p:extLst>
      <p:ext uri="{BB962C8B-B14F-4D97-AF65-F5344CB8AC3E}">
        <p14:creationId xmlns:p14="http://schemas.microsoft.com/office/powerpoint/2010/main" val="16174966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17</a:t>
            </a:fld>
            <a:endParaRPr lang="en-US" altLang="en-US"/>
          </a:p>
        </p:txBody>
      </p:sp>
    </p:spTree>
    <p:extLst>
      <p:ext uri="{BB962C8B-B14F-4D97-AF65-F5344CB8AC3E}">
        <p14:creationId xmlns:p14="http://schemas.microsoft.com/office/powerpoint/2010/main" val="2015500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18</a:t>
            </a:fld>
            <a:endParaRPr lang="en-US" altLang="en-US"/>
          </a:p>
        </p:txBody>
      </p:sp>
    </p:spTree>
    <p:extLst>
      <p:ext uri="{BB962C8B-B14F-4D97-AF65-F5344CB8AC3E}">
        <p14:creationId xmlns:p14="http://schemas.microsoft.com/office/powerpoint/2010/main" val="16519104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19</a:t>
            </a:fld>
            <a:endParaRPr lang="en-US" altLang="en-US"/>
          </a:p>
        </p:txBody>
      </p:sp>
    </p:spTree>
    <p:extLst>
      <p:ext uri="{BB962C8B-B14F-4D97-AF65-F5344CB8AC3E}">
        <p14:creationId xmlns:p14="http://schemas.microsoft.com/office/powerpoint/2010/main" val="1819604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872" indent="-285720">
              <a:defRPr>
                <a:solidFill>
                  <a:schemeClr val="tx1"/>
                </a:solidFill>
                <a:latin typeface="Arial" panose="020B0604020202020204" pitchFamily="34" charset="0"/>
                <a:cs typeface="Arial" panose="020B0604020202020204" pitchFamily="34" charset="0"/>
              </a:defRPr>
            </a:lvl2pPr>
            <a:lvl3pPr marL="1142880" indent="-228576">
              <a:defRPr>
                <a:solidFill>
                  <a:schemeClr val="tx1"/>
                </a:solidFill>
                <a:latin typeface="Arial" panose="020B0604020202020204" pitchFamily="34" charset="0"/>
                <a:cs typeface="Arial" panose="020B0604020202020204" pitchFamily="34" charset="0"/>
              </a:defRPr>
            </a:lvl3pPr>
            <a:lvl4pPr marL="1600032" indent="-228576">
              <a:defRPr>
                <a:solidFill>
                  <a:schemeClr val="tx1"/>
                </a:solidFill>
                <a:latin typeface="Arial" panose="020B0604020202020204" pitchFamily="34" charset="0"/>
                <a:cs typeface="Arial" panose="020B0604020202020204" pitchFamily="34" charset="0"/>
              </a:defRPr>
            </a:lvl4pPr>
            <a:lvl5pPr marL="2057183" indent="-228576">
              <a:defRPr>
                <a:solidFill>
                  <a:schemeClr val="tx1"/>
                </a:solidFill>
                <a:latin typeface="Arial" panose="020B0604020202020204" pitchFamily="34" charset="0"/>
                <a:cs typeface="Arial" panose="020B0604020202020204" pitchFamily="34" charset="0"/>
              </a:defRPr>
            </a:lvl5pPr>
            <a:lvl6pPr marL="2514335" indent="-22857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487" indent="-22857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8638" indent="-22857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5790" indent="-22857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480F2E2-1D71-490D-9D6B-82410F2A8933}" type="slidenum">
              <a:rPr lang="en-US" altLang="en-US" smtClean="0"/>
              <a:pPr/>
              <a:t>2</a:t>
            </a:fld>
            <a:endParaRPr lang="en-US" altLang="en-US" smtClean="0"/>
          </a:p>
        </p:txBody>
      </p:sp>
    </p:spTree>
    <p:extLst>
      <p:ext uri="{BB962C8B-B14F-4D97-AF65-F5344CB8AC3E}">
        <p14:creationId xmlns:p14="http://schemas.microsoft.com/office/powerpoint/2010/main" val="35662039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20</a:t>
            </a:fld>
            <a:endParaRPr lang="en-US" altLang="en-US"/>
          </a:p>
        </p:txBody>
      </p:sp>
    </p:spTree>
    <p:extLst>
      <p:ext uri="{BB962C8B-B14F-4D97-AF65-F5344CB8AC3E}">
        <p14:creationId xmlns:p14="http://schemas.microsoft.com/office/powerpoint/2010/main" val="25221566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21</a:t>
            </a:fld>
            <a:endParaRPr lang="en-US" altLang="en-US"/>
          </a:p>
        </p:txBody>
      </p:sp>
    </p:spTree>
    <p:extLst>
      <p:ext uri="{BB962C8B-B14F-4D97-AF65-F5344CB8AC3E}">
        <p14:creationId xmlns:p14="http://schemas.microsoft.com/office/powerpoint/2010/main" val="40772842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22</a:t>
            </a:fld>
            <a:endParaRPr lang="en-US" altLang="en-US"/>
          </a:p>
        </p:txBody>
      </p:sp>
    </p:spTree>
    <p:extLst>
      <p:ext uri="{BB962C8B-B14F-4D97-AF65-F5344CB8AC3E}">
        <p14:creationId xmlns:p14="http://schemas.microsoft.com/office/powerpoint/2010/main" val="6824916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23</a:t>
            </a:fld>
            <a:endParaRPr lang="en-US" altLang="en-US"/>
          </a:p>
        </p:txBody>
      </p:sp>
    </p:spTree>
    <p:extLst>
      <p:ext uri="{BB962C8B-B14F-4D97-AF65-F5344CB8AC3E}">
        <p14:creationId xmlns:p14="http://schemas.microsoft.com/office/powerpoint/2010/main" val="21307017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24</a:t>
            </a:fld>
            <a:endParaRPr lang="en-US" altLang="en-US"/>
          </a:p>
        </p:txBody>
      </p:sp>
    </p:spTree>
    <p:extLst>
      <p:ext uri="{BB962C8B-B14F-4D97-AF65-F5344CB8AC3E}">
        <p14:creationId xmlns:p14="http://schemas.microsoft.com/office/powerpoint/2010/main" val="37450397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25</a:t>
            </a:fld>
            <a:endParaRPr lang="en-US" altLang="en-US"/>
          </a:p>
        </p:txBody>
      </p:sp>
    </p:spTree>
    <p:extLst>
      <p:ext uri="{BB962C8B-B14F-4D97-AF65-F5344CB8AC3E}">
        <p14:creationId xmlns:p14="http://schemas.microsoft.com/office/powerpoint/2010/main" val="2689773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26</a:t>
            </a:fld>
            <a:endParaRPr lang="en-US" altLang="en-US"/>
          </a:p>
        </p:txBody>
      </p:sp>
    </p:spTree>
    <p:extLst>
      <p:ext uri="{BB962C8B-B14F-4D97-AF65-F5344CB8AC3E}">
        <p14:creationId xmlns:p14="http://schemas.microsoft.com/office/powerpoint/2010/main" val="13677231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27</a:t>
            </a:fld>
            <a:endParaRPr lang="en-US" altLang="en-US"/>
          </a:p>
        </p:txBody>
      </p:sp>
    </p:spTree>
    <p:extLst>
      <p:ext uri="{BB962C8B-B14F-4D97-AF65-F5344CB8AC3E}">
        <p14:creationId xmlns:p14="http://schemas.microsoft.com/office/powerpoint/2010/main" val="2842400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28</a:t>
            </a:fld>
            <a:endParaRPr lang="en-US" altLang="en-US"/>
          </a:p>
        </p:txBody>
      </p:sp>
    </p:spTree>
    <p:extLst>
      <p:ext uri="{BB962C8B-B14F-4D97-AF65-F5344CB8AC3E}">
        <p14:creationId xmlns:p14="http://schemas.microsoft.com/office/powerpoint/2010/main" val="10643841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29</a:t>
            </a:fld>
            <a:endParaRPr lang="en-US" altLang="en-US"/>
          </a:p>
        </p:txBody>
      </p:sp>
    </p:spTree>
    <p:extLst>
      <p:ext uri="{BB962C8B-B14F-4D97-AF65-F5344CB8AC3E}">
        <p14:creationId xmlns:p14="http://schemas.microsoft.com/office/powerpoint/2010/main" val="2630016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3</a:t>
            </a:fld>
            <a:endParaRPr lang="en-US" altLang="en-US"/>
          </a:p>
        </p:txBody>
      </p:sp>
    </p:spTree>
    <p:extLst>
      <p:ext uri="{BB962C8B-B14F-4D97-AF65-F5344CB8AC3E}">
        <p14:creationId xmlns:p14="http://schemas.microsoft.com/office/powerpoint/2010/main" val="37794169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30</a:t>
            </a:fld>
            <a:endParaRPr lang="en-US" altLang="en-US"/>
          </a:p>
        </p:txBody>
      </p:sp>
    </p:spTree>
    <p:extLst>
      <p:ext uri="{BB962C8B-B14F-4D97-AF65-F5344CB8AC3E}">
        <p14:creationId xmlns:p14="http://schemas.microsoft.com/office/powerpoint/2010/main" val="40759255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31</a:t>
            </a:fld>
            <a:endParaRPr lang="en-US" altLang="en-US"/>
          </a:p>
        </p:txBody>
      </p:sp>
    </p:spTree>
    <p:extLst>
      <p:ext uri="{BB962C8B-B14F-4D97-AF65-F5344CB8AC3E}">
        <p14:creationId xmlns:p14="http://schemas.microsoft.com/office/powerpoint/2010/main" val="39214039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32</a:t>
            </a:fld>
            <a:endParaRPr lang="en-US" altLang="en-US"/>
          </a:p>
        </p:txBody>
      </p:sp>
    </p:spTree>
    <p:extLst>
      <p:ext uri="{BB962C8B-B14F-4D97-AF65-F5344CB8AC3E}">
        <p14:creationId xmlns:p14="http://schemas.microsoft.com/office/powerpoint/2010/main" val="32001985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33</a:t>
            </a:fld>
            <a:endParaRPr lang="en-US" altLang="en-US"/>
          </a:p>
        </p:txBody>
      </p:sp>
    </p:spTree>
    <p:extLst>
      <p:ext uri="{BB962C8B-B14F-4D97-AF65-F5344CB8AC3E}">
        <p14:creationId xmlns:p14="http://schemas.microsoft.com/office/powerpoint/2010/main" val="5442909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34</a:t>
            </a:fld>
            <a:endParaRPr lang="en-US" altLang="en-US"/>
          </a:p>
        </p:txBody>
      </p:sp>
    </p:spTree>
    <p:extLst>
      <p:ext uri="{BB962C8B-B14F-4D97-AF65-F5344CB8AC3E}">
        <p14:creationId xmlns:p14="http://schemas.microsoft.com/office/powerpoint/2010/main" val="23569364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35</a:t>
            </a:fld>
            <a:endParaRPr lang="en-US" altLang="en-US"/>
          </a:p>
        </p:txBody>
      </p:sp>
    </p:spTree>
    <p:extLst>
      <p:ext uri="{BB962C8B-B14F-4D97-AF65-F5344CB8AC3E}">
        <p14:creationId xmlns:p14="http://schemas.microsoft.com/office/powerpoint/2010/main" val="26245186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36</a:t>
            </a:fld>
            <a:endParaRPr lang="en-US" altLang="en-US"/>
          </a:p>
        </p:txBody>
      </p:sp>
    </p:spTree>
    <p:extLst>
      <p:ext uri="{BB962C8B-B14F-4D97-AF65-F5344CB8AC3E}">
        <p14:creationId xmlns:p14="http://schemas.microsoft.com/office/powerpoint/2010/main" val="408879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4</a:t>
            </a:fld>
            <a:endParaRPr lang="en-US" altLang="en-US"/>
          </a:p>
        </p:txBody>
      </p:sp>
    </p:spTree>
    <p:extLst>
      <p:ext uri="{BB962C8B-B14F-4D97-AF65-F5344CB8AC3E}">
        <p14:creationId xmlns:p14="http://schemas.microsoft.com/office/powerpoint/2010/main" val="1145957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5</a:t>
            </a:fld>
            <a:endParaRPr lang="en-US" altLang="en-US"/>
          </a:p>
        </p:txBody>
      </p:sp>
    </p:spTree>
    <p:extLst>
      <p:ext uri="{BB962C8B-B14F-4D97-AF65-F5344CB8AC3E}">
        <p14:creationId xmlns:p14="http://schemas.microsoft.com/office/powerpoint/2010/main" val="2419786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6</a:t>
            </a:fld>
            <a:endParaRPr lang="en-US" altLang="en-US"/>
          </a:p>
        </p:txBody>
      </p:sp>
    </p:spTree>
    <p:extLst>
      <p:ext uri="{BB962C8B-B14F-4D97-AF65-F5344CB8AC3E}">
        <p14:creationId xmlns:p14="http://schemas.microsoft.com/office/powerpoint/2010/main" val="3844317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7</a:t>
            </a:fld>
            <a:endParaRPr lang="en-US" altLang="en-US"/>
          </a:p>
        </p:txBody>
      </p:sp>
    </p:spTree>
    <p:extLst>
      <p:ext uri="{BB962C8B-B14F-4D97-AF65-F5344CB8AC3E}">
        <p14:creationId xmlns:p14="http://schemas.microsoft.com/office/powerpoint/2010/main" val="411470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8</a:t>
            </a:fld>
            <a:endParaRPr lang="en-US" altLang="en-US"/>
          </a:p>
        </p:txBody>
      </p:sp>
    </p:spTree>
    <p:extLst>
      <p:ext uri="{BB962C8B-B14F-4D97-AF65-F5344CB8AC3E}">
        <p14:creationId xmlns:p14="http://schemas.microsoft.com/office/powerpoint/2010/main" val="3274963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 You’ve heard of this before. What does it mean?  It is for choosing output. </a:t>
            </a:r>
          </a:p>
          <a:p>
            <a:endParaRPr lang="en-US" altLang="en-US" smtClean="0"/>
          </a:p>
          <a:p>
            <a:r>
              <a:rPr lang="en-US" altLang="en-US" smtClean="0"/>
              <a:t>Remember how with welfare, output was key. Find optimal output, then find a price which gets the market to choose it. Same here.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9958" indent="-292291" eaLnBrk="0" hangingPunct="0">
              <a:spcBef>
                <a:spcPct val="30000"/>
              </a:spcBef>
              <a:defRPr sz="1200">
                <a:solidFill>
                  <a:schemeClr val="tx1"/>
                </a:solidFill>
                <a:latin typeface="Arial" charset="0"/>
              </a:defRPr>
            </a:lvl2pPr>
            <a:lvl3pPr marL="1169166" indent="-233834" eaLnBrk="0" hangingPunct="0">
              <a:spcBef>
                <a:spcPct val="30000"/>
              </a:spcBef>
              <a:defRPr sz="1200">
                <a:solidFill>
                  <a:schemeClr val="tx1"/>
                </a:solidFill>
                <a:latin typeface="Arial" charset="0"/>
              </a:defRPr>
            </a:lvl3pPr>
            <a:lvl4pPr marL="1636832" indent="-233834" eaLnBrk="0" hangingPunct="0">
              <a:spcBef>
                <a:spcPct val="30000"/>
              </a:spcBef>
              <a:defRPr sz="1200">
                <a:solidFill>
                  <a:schemeClr val="tx1"/>
                </a:solidFill>
                <a:latin typeface="Arial" charset="0"/>
              </a:defRPr>
            </a:lvl4pPr>
            <a:lvl5pPr marL="2104498" indent="-233834" eaLnBrk="0" hangingPunct="0">
              <a:spcBef>
                <a:spcPct val="30000"/>
              </a:spcBef>
              <a:defRPr sz="1200">
                <a:solidFill>
                  <a:schemeClr val="tx1"/>
                </a:solidFill>
                <a:latin typeface="Arial" charset="0"/>
              </a:defRPr>
            </a:lvl5pPr>
            <a:lvl6pPr marL="2572164" indent="-233834" eaLnBrk="0" fontAlgn="base" hangingPunct="0">
              <a:spcBef>
                <a:spcPct val="30000"/>
              </a:spcBef>
              <a:spcAft>
                <a:spcPct val="0"/>
              </a:spcAft>
              <a:defRPr sz="1200">
                <a:solidFill>
                  <a:schemeClr val="tx1"/>
                </a:solidFill>
                <a:latin typeface="Arial" charset="0"/>
              </a:defRPr>
            </a:lvl6pPr>
            <a:lvl7pPr marL="3039831" indent="-233834" eaLnBrk="0" fontAlgn="base" hangingPunct="0">
              <a:spcBef>
                <a:spcPct val="30000"/>
              </a:spcBef>
              <a:spcAft>
                <a:spcPct val="0"/>
              </a:spcAft>
              <a:defRPr sz="1200">
                <a:solidFill>
                  <a:schemeClr val="tx1"/>
                </a:solidFill>
                <a:latin typeface="Arial" charset="0"/>
              </a:defRPr>
            </a:lvl7pPr>
            <a:lvl8pPr marL="3507497" indent="-233834" eaLnBrk="0" fontAlgn="base" hangingPunct="0">
              <a:spcBef>
                <a:spcPct val="30000"/>
              </a:spcBef>
              <a:spcAft>
                <a:spcPct val="0"/>
              </a:spcAft>
              <a:defRPr sz="1200">
                <a:solidFill>
                  <a:schemeClr val="tx1"/>
                </a:solidFill>
                <a:latin typeface="Arial" charset="0"/>
              </a:defRPr>
            </a:lvl8pPr>
            <a:lvl9pPr marL="3975164" indent="-23383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812D1CF-0195-4A49-BD93-1541A7CC8107}" type="slidenum">
              <a:rPr lang="en-US" altLang="en-US"/>
              <a:pPr eaLnBrk="1" hangingPunct="1">
                <a:spcBef>
                  <a:spcPct val="0"/>
                </a:spcBef>
              </a:pPr>
              <a:t>9</a:t>
            </a:fld>
            <a:endParaRPr lang="en-US" altLang="en-US"/>
          </a:p>
        </p:txBody>
      </p:sp>
    </p:spTree>
    <p:extLst>
      <p:ext uri="{BB962C8B-B14F-4D97-AF65-F5344CB8AC3E}">
        <p14:creationId xmlns:p14="http://schemas.microsoft.com/office/powerpoint/2010/main" val="2756871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0" y="1219200"/>
            <a:ext cx="9144000" cy="219075"/>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3025" tIns="36512" rIns="73025" bIns="36512"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 name="Title 1"/>
          <p:cNvSpPr>
            <a:spLocks noGrp="1"/>
          </p:cNvSpPr>
          <p:nvPr>
            <p:ph type="ctrTitle"/>
          </p:nvPr>
        </p:nvSpPr>
        <p:spPr>
          <a:xfrm>
            <a:off x="0" y="0"/>
            <a:ext cx="9144000" cy="1470025"/>
          </a:xfrm>
        </p:spPr>
        <p:txBody>
          <a:bodyPr/>
          <a:lstStyle>
            <a:lvl1pPr>
              <a:defRPr sz="4800" b="0">
                <a:solidFill>
                  <a:schemeClr val="tx1">
                    <a:lumMod val="95000"/>
                    <a:lumOff val="5000"/>
                  </a:schemeClr>
                </a:solidFill>
                <a:latin typeface="Century Gothic"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0" y="1905000"/>
            <a:ext cx="9144000" cy="4953000"/>
          </a:xfrm>
        </p:spPr>
        <p:txBody>
          <a:bodyPr/>
          <a:lstStyle>
            <a:lvl1pPr marL="0" indent="0" algn="ctr">
              <a:buNone/>
              <a:defRPr sz="3600">
                <a:latin typeface="Garamond" pitchFamily="18"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Rectangle 4"/>
          <p:cNvSpPr>
            <a:spLocks noGrp="1" noChangeArrowheads="1"/>
          </p:cNvSpPr>
          <p:nvPr>
            <p:ph type="dt" sz="half" idx="10"/>
          </p:nvPr>
        </p:nvSpPr>
        <p:spPr/>
        <p:txBody>
          <a:bodyPr/>
          <a:lstStyle>
            <a:lvl1pPr>
              <a:defRPr/>
            </a:lvl1pPr>
          </a:lstStyle>
          <a:p>
            <a:endParaRPr lang="en-US" altLang="en-US"/>
          </a:p>
        </p:txBody>
      </p:sp>
      <p:sp>
        <p:nvSpPr>
          <p:cNvPr id="6" name="Rectangle 5"/>
          <p:cNvSpPr>
            <a:spLocks noGrp="1" noChangeArrowheads="1"/>
          </p:cNvSpPr>
          <p:nvPr>
            <p:ph type="ftr" sz="quarter" idx="11"/>
          </p:nvPr>
        </p:nvSpPr>
        <p:spPr/>
        <p:txBody>
          <a:bodyPr/>
          <a:lstStyle>
            <a:lvl1pPr>
              <a:defRPr/>
            </a:lvl1pPr>
          </a:lstStyle>
          <a:p>
            <a:endParaRPr lang="en-US" altLang="en-US"/>
          </a:p>
        </p:txBody>
      </p:sp>
      <p:sp>
        <p:nvSpPr>
          <p:cNvPr id="7" name="Rectangle 6"/>
          <p:cNvSpPr>
            <a:spLocks noGrp="1" noChangeArrowheads="1"/>
          </p:cNvSpPr>
          <p:nvPr>
            <p:ph type="sldNum" sz="quarter" idx="12"/>
          </p:nvPr>
        </p:nvSpPr>
        <p:spPr/>
        <p:txBody>
          <a:bodyPr/>
          <a:lstStyle>
            <a:lvl1pPr>
              <a:defRPr/>
            </a:lvl1pPr>
          </a:lstStyle>
          <a:p>
            <a:fld id="{66A56EDD-1946-4875-9C88-4C28DD7756AB}" type="slidenum">
              <a:rPr lang="en-US" altLang="en-US"/>
              <a:pPr/>
              <a:t>‹#›</a:t>
            </a:fld>
            <a:endParaRPr lang="en-US" altLang="en-US"/>
          </a:p>
        </p:txBody>
      </p:sp>
    </p:spTree>
    <p:extLst>
      <p:ext uri="{BB962C8B-B14F-4D97-AF65-F5344CB8AC3E}">
        <p14:creationId xmlns:p14="http://schemas.microsoft.com/office/powerpoint/2010/main" val="3184222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5A402C96-4BCF-4BED-A4F0-EEDC20F1C9F8}" type="slidenum">
              <a:rPr lang="en-US" altLang="en-US"/>
              <a:pPr/>
              <a:t>‹#›</a:t>
            </a:fld>
            <a:endParaRPr lang="en-US" altLang="en-US"/>
          </a:p>
        </p:txBody>
      </p:sp>
    </p:spTree>
    <p:extLst>
      <p:ext uri="{BB962C8B-B14F-4D97-AF65-F5344CB8AC3E}">
        <p14:creationId xmlns:p14="http://schemas.microsoft.com/office/powerpoint/2010/main" val="404035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262A78DB-8F35-49DE-817D-EC2C2470715A}" type="slidenum">
              <a:rPr lang="en-US" altLang="en-US"/>
              <a:pPr/>
              <a:t>‹#›</a:t>
            </a:fld>
            <a:endParaRPr lang="en-US" altLang="en-US"/>
          </a:p>
        </p:txBody>
      </p:sp>
    </p:spTree>
    <p:extLst>
      <p:ext uri="{BB962C8B-B14F-4D97-AF65-F5344CB8AC3E}">
        <p14:creationId xmlns:p14="http://schemas.microsoft.com/office/powerpoint/2010/main" val="1590898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0" y="1219200"/>
            <a:ext cx="9144000" cy="219075"/>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3025" tIns="36512" rIns="73025" bIns="36512"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 name="Title 1"/>
          <p:cNvSpPr>
            <a:spLocks noGrp="1"/>
          </p:cNvSpPr>
          <p:nvPr>
            <p:ph type="title"/>
          </p:nvPr>
        </p:nvSpPr>
        <p:spPr>
          <a:xfrm>
            <a:off x="457200" y="0"/>
            <a:ext cx="8229600" cy="1143000"/>
          </a:xfrm>
        </p:spPr>
        <p:txBody>
          <a:bodyPr/>
          <a:lstStyle/>
          <a:p>
            <a:r>
              <a:rPr lang="en-US" dirty="0" smtClean="0"/>
              <a:t>Click to edit Master title style</a:t>
            </a:r>
            <a:endParaRPr lang="en-US" dirty="0"/>
          </a:p>
        </p:txBody>
      </p:sp>
      <p:sp>
        <p:nvSpPr>
          <p:cNvPr id="8" name="Subtitle 2"/>
          <p:cNvSpPr>
            <a:spLocks noGrp="1"/>
          </p:cNvSpPr>
          <p:nvPr>
            <p:ph type="subTitle" idx="1"/>
          </p:nvPr>
        </p:nvSpPr>
        <p:spPr>
          <a:xfrm>
            <a:off x="0" y="1905000"/>
            <a:ext cx="9144000" cy="3962400"/>
          </a:xfrm>
        </p:spPr>
        <p:txBody>
          <a:bodyPr/>
          <a:lstStyle>
            <a:lvl1pPr marL="0" indent="0" algn="l">
              <a:buNone/>
              <a:defRPr sz="2800">
                <a:latin typeface="Garamond" pitchFamily="18"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Rectangle 4"/>
          <p:cNvSpPr>
            <a:spLocks noGrp="1" noChangeArrowheads="1"/>
          </p:cNvSpPr>
          <p:nvPr>
            <p:ph type="dt" sz="half" idx="10"/>
          </p:nvPr>
        </p:nvSpPr>
        <p:spPr/>
        <p:txBody>
          <a:bodyPr/>
          <a:lstStyle>
            <a:lvl1pPr>
              <a:defRPr/>
            </a:lvl1pPr>
          </a:lstStyle>
          <a:p>
            <a:endParaRPr lang="en-US" altLang="en-US"/>
          </a:p>
        </p:txBody>
      </p:sp>
      <p:sp>
        <p:nvSpPr>
          <p:cNvPr id="6" name="Rectangle 5"/>
          <p:cNvSpPr>
            <a:spLocks noGrp="1" noChangeArrowheads="1"/>
          </p:cNvSpPr>
          <p:nvPr>
            <p:ph type="ftr" sz="quarter" idx="11"/>
          </p:nvPr>
        </p:nvSpPr>
        <p:spPr/>
        <p:txBody>
          <a:bodyPr/>
          <a:lstStyle>
            <a:lvl1pPr>
              <a:defRPr/>
            </a:lvl1pPr>
          </a:lstStyle>
          <a:p>
            <a:endParaRPr lang="en-US" altLang="en-US"/>
          </a:p>
        </p:txBody>
      </p:sp>
      <p:sp>
        <p:nvSpPr>
          <p:cNvPr id="7" name="Rectangle 6"/>
          <p:cNvSpPr>
            <a:spLocks noGrp="1" noChangeArrowheads="1"/>
          </p:cNvSpPr>
          <p:nvPr>
            <p:ph type="sldNum" sz="quarter" idx="12"/>
          </p:nvPr>
        </p:nvSpPr>
        <p:spPr/>
        <p:txBody>
          <a:bodyPr/>
          <a:lstStyle>
            <a:lvl1pPr>
              <a:defRPr/>
            </a:lvl1pPr>
          </a:lstStyle>
          <a:p>
            <a:fld id="{C75138F5-998C-47FD-A872-68D99252A4C8}" type="slidenum">
              <a:rPr lang="en-US" altLang="en-US"/>
              <a:pPr/>
              <a:t>‹#›</a:t>
            </a:fld>
            <a:endParaRPr lang="en-US" altLang="en-US"/>
          </a:p>
        </p:txBody>
      </p:sp>
    </p:spTree>
    <p:extLst>
      <p:ext uri="{BB962C8B-B14F-4D97-AF65-F5344CB8AC3E}">
        <p14:creationId xmlns:p14="http://schemas.microsoft.com/office/powerpoint/2010/main" val="545492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43A29237-49A3-4302-B90E-B74F9C2FF9AE}" type="slidenum">
              <a:rPr lang="en-US" altLang="en-US"/>
              <a:pPr/>
              <a:t>‹#›</a:t>
            </a:fld>
            <a:endParaRPr lang="en-US" altLang="en-US"/>
          </a:p>
        </p:txBody>
      </p:sp>
    </p:spTree>
    <p:extLst>
      <p:ext uri="{BB962C8B-B14F-4D97-AF65-F5344CB8AC3E}">
        <p14:creationId xmlns:p14="http://schemas.microsoft.com/office/powerpoint/2010/main" val="3008281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B50EB4AC-2EE7-4FAF-A4EA-BA3EA40DBC0B}" type="slidenum">
              <a:rPr lang="en-US" altLang="en-US"/>
              <a:pPr/>
              <a:t>‹#›</a:t>
            </a:fld>
            <a:endParaRPr lang="en-US" altLang="en-US"/>
          </a:p>
        </p:txBody>
      </p:sp>
    </p:spTree>
    <p:extLst>
      <p:ext uri="{BB962C8B-B14F-4D97-AF65-F5344CB8AC3E}">
        <p14:creationId xmlns:p14="http://schemas.microsoft.com/office/powerpoint/2010/main" val="3939059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p>
        </p:txBody>
      </p:sp>
      <p:sp>
        <p:nvSpPr>
          <p:cNvPr id="8" name="Rectangle 5"/>
          <p:cNvSpPr>
            <a:spLocks noGrp="1" noChangeArrowheads="1"/>
          </p:cNvSpPr>
          <p:nvPr>
            <p:ph type="ftr" sz="quarter" idx="11"/>
          </p:nvPr>
        </p:nvSpPr>
        <p:spPr>
          <a:ln/>
        </p:spPr>
        <p:txBody>
          <a:bodyPr/>
          <a:lstStyle>
            <a:lvl1pPr>
              <a:defRPr/>
            </a:lvl1pPr>
          </a:lstStyle>
          <a:p>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8BDB5BB5-6F05-40EF-BBCC-B19644A7F3E1}" type="slidenum">
              <a:rPr lang="en-US" altLang="en-US"/>
              <a:pPr/>
              <a:t>‹#›</a:t>
            </a:fld>
            <a:endParaRPr lang="en-US" altLang="en-US"/>
          </a:p>
        </p:txBody>
      </p:sp>
    </p:spTree>
    <p:extLst>
      <p:ext uri="{BB962C8B-B14F-4D97-AF65-F5344CB8AC3E}">
        <p14:creationId xmlns:p14="http://schemas.microsoft.com/office/powerpoint/2010/main" val="4119552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6E7875E0-4A95-4275-89CC-45EDDDA7758F}" type="slidenum">
              <a:rPr lang="en-US" altLang="en-US"/>
              <a:pPr/>
              <a:t>‹#›</a:t>
            </a:fld>
            <a:endParaRPr lang="en-US" altLang="en-US"/>
          </a:p>
        </p:txBody>
      </p:sp>
    </p:spTree>
    <p:extLst>
      <p:ext uri="{BB962C8B-B14F-4D97-AF65-F5344CB8AC3E}">
        <p14:creationId xmlns:p14="http://schemas.microsoft.com/office/powerpoint/2010/main" val="1160017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p>
        </p:txBody>
      </p:sp>
      <p:sp>
        <p:nvSpPr>
          <p:cNvPr id="3" name="Rectangle 5"/>
          <p:cNvSpPr>
            <a:spLocks noGrp="1" noChangeArrowheads="1"/>
          </p:cNvSpPr>
          <p:nvPr>
            <p:ph type="ftr" sz="quarter" idx="11"/>
          </p:nvPr>
        </p:nvSpPr>
        <p:spPr>
          <a:ln/>
        </p:spPr>
        <p:txBody>
          <a:bodyPr/>
          <a:lstStyle>
            <a:lvl1pPr>
              <a:defRPr/>
            </a:lvl1pPr>
          </a:lstStyle>
          <a:p>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F8425B4B-EED9-4501-85F1-BBA39B793F1D}" type="slidenum">
              <a:rPr lang="en-US" altLang="en-US"/>
              <a:pPr/>
              <a:t>‹#›</a:t>
            </a:fld>
            <a:endParaRPr lang="en-US" altLang="en-US"/>
          </a:p>
        </p:txBody>
      </p:sp>
    </p:spTree>
    <p:extLst>
      <p:ext uri="{BB962C8B-B14F-4D97-AF65-F5344CB8AC3E}">
        <p14:creationId xmlns:p14="http://schemas.microsoft.com/office/powerpoint/2010/main" val="3224591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64C2612B-63E9-4033-9E9D-2F0EACA3DB26}" type="slidenum">
              <a:rPr lang="en-US" altLang="en-US"/>
              <a:pPr/>
              <a:t>‹#›</a:t>
            </a:fld>
            <a:endParaRPr lang="en-US" altLang="en-US"/>
          </a:p>
        </p:txBody>
      </p:sp>
    </p:spTree>
    <p:extLst>
      <p:ext uri="{BB962C8B-B14F-4D97-AF65-F5344CB8AC3E}">
        <p14:creationId xmlns:p14="http://schemas.microsoft.com/office/powerpoint/2010/main" val="1804834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2252281E-AF62-4D90-AFC1-54A46F34FA28}" type="slidenum">
              <a:rPr lang="en-US" altLang="en-US"/>
              <a:pPr/>
              <a:t>‹#›</a:t>
            </a:fld>
            <a:endParaRPr lang="en-US" altLang="en-US"/>
          </a:p>
        </p:txBody>
      </p:sp>
    </p:spTree>
    <p:extLst>
      <p:ext uri="{BB962C8B-B14F-4D97-AF65-F5344CB8AC3E}">
        <p14:creationId xmlns:p14="http://schemas.microsoft.com/office/powerpoint/2010/main" val="1712169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CCFF"/>
            </a:gs>
            <a:gs pos="100000">
              <a:srgbClr val="4EACF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85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2385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2385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B598310-C892-4E06-80B4-C9439D1263F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tatista.com/statistics/241488/population-of-the-us-by-sex-and-ag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theincidentaleconomist.com/wordpress/economic-cost-of-flattening-the-curve/" TargetMode="External"/><Relationship Id="rId4" Type="http://schemas.openxmlformats.org/officeDocument/2006/relationships/hyperlink" Target="https://www.nationalreview.com/corner/a-covid-cost-benefit-analysi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bfi.uchicago.edu/working-paper/2020-26/"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bfi.uchicago.edu/working-paper/2020-26/"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www.newyorker.com/news/news-desk/how-long-will-it-take-to-develop-a-coronavirus-vaccine" TargetMode="External"/><Relationship Id="rId4" Type="http://schemas.openxmlformats.org/officeDocument/2006/relationships/hyperlink" Target="https://www.bbc.com/news/health-51665497"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aei.org/research-products/working-paper/determining-the-optimal-duration-of-the-covid-19-suppression-policy-a-cost-benefit-analysi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3" Type="http://schemas.openxmlformats.org/officeDocument/2006/relationships/hyperlink" Target="https://www.aei.org/research-products/working-paper/determining-the-optimal-duration-of-the-covid-19-suppression-policy-a-cost-benefit-analysi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nytimes.com/2020/03/13/us/coronavirus-deaths-estimate.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ei.org/research-products/working-paper/determining-the-optimal-duration-of-the-covid-19-suppression-policy-a-cost-benefit-analysi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www.bloomberg.com/opinion/articles/2020-03-26/coronavirus-lockdowns-look-smart-under-cost-benefit-scrutiny" TargetMode="External"/><Relationship Id="rId5" Type="http://schemas.openxmlformats.org/officeDocument/2006/relationships/image" Target="../media/image7.emf"/><Relationship Id="rId4" Type="http://schemas.openxmlformats.org/officeDocument/2006/relationships/image" Target="../media/image6.emf"/></Relationships>
</file>

<file path=ppt/slides/_rels/slide19.xml.rels><?xml version="1.0" encoding="UTF-8" standalone="yes"?>
<Relationships xmlns="http://schemas.openxmlformats.org/package/2006/relationships"><Relationship Id="rId3" Type="http://schemas.openxmlformats.org/officeDocument/2006/relationships/hyperlink" Target="https://fivethirtyeight.com/features/infectious-disease-experts-dont-know-how-bad-the-coronavirus-is-going-to-get-either/"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s://www.cdc.gov/coronavirus/2019-ncov/cases-updates/cases-in-u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siatimes.com/2020/03/taiwan-serves-as-model-in-global-virus-battle/"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hcpresources.medtronic.com/blog/high-acuity-ventilator-cost-guide"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arginalrevolution.com/marginalrevolution/2020/03/the-defense-production-act.html" TargetMode="External"/><Relationship Id="rId5" Type="http://schemas.openxmlformats.org/officeDocument/2006/relationships/hyperlink" Target="https://www.msn.com/en-us/money/companies/trump-criticizes-gm-ceo-mary-barra-for-wanting-top-dollar-for-producing-ventilators/ar-BB11NQWf" TargetMode="External"/><Relationship Id="rId4" Type="http://schemas.openxmlformats.org/officeDocument/2006/relationships/hyperlink" Target="https://www.politico.com/news/2020/03/26/trump-ventilators-coronavirus-151311"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scientificamerican.com/article/heres-how-coronavirus-tests-work-and-who-offers-the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cnn.com/2020/03/25/politics/coronavirus-testing-trump-south-korea-fact-check/index.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bbc.com/news/world-asia-51836898"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www.nytimes.com/2020/03/23/world/asia/coronavirus-south-korea-flatten-curve.html" TargetMode="External"/><Relationship Id="rId4" Type="http://schemas.openxmlformats.org/officeDocument/2006/relationships/hyperlink" Target="https://www.reuters.com/article/us-health-coronavirus-southkorea-testkit/south-korean-test-kit-makers-swamped-as-coronavirus-cases-explode-in-us-europe-idUSKBN21E12V"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hhs.gov/about/news/2020/03/24/ocr-issues-guidance-to-help-ensure-first-responders-and-others-receive-protected-health-information-about-individuals-exposed-to-covid-19.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www.nytimes.com/2020/03/23/world/asia/coronavirus-south-korea-flatten-curve.html" TargetMode="External"/><Relationship Id="rId4" Type="http://schemas.openxmlformats.org/officeDocument/2006/relationships/hyperlink" Target="https://www.bbc.com/news/technology-52017993"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Police_power_(United_States_constitutional_law)"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wired.com/story/everything-you-need-to-know-about-coronavirus-testin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www.scientificamerican.com/article/heres-how-coronavirus-tests-work-and-who-offers-them/"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wired.com/story/everything-you-need-to-know-about-coronavirus-testin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washingtonpost.com/business/2020/03/22/masks-ppe-3m-coronavirus/"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s://www.washingtonpost.com/business/2020/03/19/change-us-law-will-make-millions-more-masks-available-doctors-nurses-white-house-says/" TargetMode="External"/><Relationship Id="rId4" Type="http://schemas.openxmlformats.org/officeDocument/2006/relationships/hyperlink" Target="https://search-proquest-com.proxyiub.uits.iu.edu/saveasdownloadprogress/F2A1598875604A9BPQ/false?accountid=11620"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pjmedia.com/trending/unreal-fda-sits-on-critical-mask-sanitizing-technology-leaving-the-job-up-to-grandmas-with-sewing-machines/"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s://pjmedia.com/news-and-politics/the-morning-briefing-bloated-bureaucracy-is-going-to-have-a-coronavirus-body-count/"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hhs.gov/about/news/2020/03/28/ocr-issues-bulletin-on-civil-rights-laws-and-hipaa-flexibilities-that-apply-during-the-covid-19-emergency.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dc.gov/about/organization/mission.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cei.org/blog/tom-price-should-focus-reversing-mission-creep-hhs" TargetMode="External"/><Relationship Id="rId4" Type="http://schemas.openxmlformats.org/officeDocument/2006/relationships/hyperlink" Target="https://www.cdc.gov/mmwr/preview/mmwrhtml/00042732.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dailysignal.com/2020/03/25/after-last-pandemic-task-force-advised-obama-to-avert-shortage-of-mask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pjmedia.com/trending/report-obama-biden-administration-ignored-three-government-reports-that-hospitals-lacked-ventilators-supplie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latimes.com/california/story/2020-03-27/coronavirus-california-mobile-hospitals-ventilator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cdc.gov/nndss/conditions/notifiable/202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www.reuters.com/article/us-health-coronovirus-britain/britain-to-register-covid-19-as-notifiable-disease-bbc-idUSKBN20R01U" TargetMode="External"/><Relationship Id="rId4" Type="http://schemas.openxmlformats.org/officeDocument/2006/relationships/hyperlink" Target="https://www.cdc.gov/coronavirus/2019-ncov/php/reporting-pui.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blogs.scientificamerican.com/observations/covid-19-policy-must-take-all-impacts-into-accoun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D4482AC-0130-4684-8D14-262C63929FD7}" type="slidenum">
              <a:rPr lang="en-US" altLang="en-US" sz="1400"/>
              <a:pPr eaLnBrk="1" hangingPunct="1">
                <a:spcBef>
                  <a:spcPct val="0"/>
                </a:spcBef>
                <a:buFontTx/>
                <a:buNone/>
              </a:pPr>
              <a:t>1</a:t>
            </a:fld>
            <a:endParaRPr lang="en-US" altLang="en-US" sz="1400"/>
          </a:p>
        </p:txBody>
      </p:sp>
      <p:sp>
        <p:nvSpPr>
          <p:cNvPr id="4099" name="Rectangle 2"/>
          <p:cNvSpPr>
            <a:spLocks noGrp="1" noChangeArrowheads="1"/>
          </p:cNvSpPr>
          <p:nvPr>
            <p:ph type="subTitle" idx="1"/>
          </p:nvPr>
        </p:nvSpPr>
        <p:spPr>
          <a:xfrm>
            <a:off x="965200" y="76200"/>
            <a:ext cx="7721600" cy="5314950"/>
          </a:xfrm>
        </p:spPr>
        <p:txBody>
          <a:bodyPr/>
          <a:lstStyle/>
          <a:p>
            <a:pPr algn="l" eaLnBrk="1" hangingPunct="1"/>
            <a:r>
              <a:rPr lang="en-US" altLang="en-US" sz="6600" dirty="0" smtClean="0"/>
              <a:t>       Coronavirus</a:t>
            </a:r>
            <a:r>
              <a:rPr lang="en-US" altLang="en-US" sz="1200" dirty="0" smtClean="0"/>
              <a:t>(Covid-19, COVID-19,Wuhan flu)</a:t>
            </a:r>
          </a:p>
          <a:p>
            <a:pPr algn="l" eaLnBrk="1" hangingPunct="1"/>
            <a:r>
              <a:rPr lang="en-US" altLang="en-US" dirty="0" smtClean="0"/>
              <a:t>          </a:t>
            </a:r>
          </a:p>
          <a:p>
            <a:pPr algn="l" eaLnBrk="1" hangingPunct="1"/>
            <a:endParaRPr lang="en-US" altLang="en-US" b="1" dirty="0" smtClean="0"/>
          </a:p>
          <a:p>
            <a:pPr algn="l" eaLnBrk="1" hangingPunct="1"/>
            <a:r>
              <a:rPr lang="en-US" altLang="en-US" b="1" dirty="0" smtClean="0"/>
              <a:t> </a:t>
            </a:r>
          </a:p>
          <a:p>
            <a:pPr algn="l" eaLnBrk="1" hangingPunct="1"/>
            <a:endParaRPr lang="en-US" altLang="en-US" b="1" dirty="0"/>
          </a:p>
          <a:p>
            <a:pPr algn="l" eaLnBrk="1" hangingPunct="1"/>
            <a:r>
              <a:rPr lang="en-US" altLang="en-US" b="1" dirty="0" smtClean="0"/>
              <a:t> </a:t>
            </a:r>
          </a:p>
          <a:p>
            <a:pPr algn="l" eaLnBrk="1" hangingPunct="1"/>
            <a:endParaRPr lang="en-US" altLang="en-US" b="1" dirty="0"/>
          </a:p>
          <a:p>
            <a:pPr algn="l" eaLnBrk="1" hangingPunct="1"/>
            <a:endParaRPr lang="en-US" altLang="en-US" b="1" dirty="0" smtClean="0"/>
          </a:p>
          <a:p>
            <a:pPr algn="l" eaLnBrk="1" hangingPunct="1"/>
            <a:endParaRPr lang="en-US" altLang="en-US" b="1" dirty="0" smtClean="0"/>
          </a:p>
          <a:p>
            <a:pPr algn="l" eaLnBrk="1" hangingPunct="1"/>
            <a:r>
              <a:rPr lang="en-US" altLang="en-US" sz="1000" dirty="0" smtClean="0"/>
              <a:t> </a:t>
            </a:r>
          </a:p>
          <a:p>
            <a:pPr algn="l" eaLnBrk="1" hangingPunct="1"/>
            <a:endParaRPr lang="en-US" altLang="en-US" sz="8000" dirty="0" smtClean="0"/>
          </a:p>
          <a:p>
            <a:pPr algn="l" eaLnBrk="1" hangingPunct="1"/>
            <a:endParaRPr lang="en-US" altLang="en-US" dirty="0" smtClean="0"/>
          </a:p>
          <a:p>
            <a:pPr algn="l" eaLnBrk="1" hangingPunct="1"/>
            <a:r>
              <a:rPr lang="en-US" altLang="en-US" dirty="0" smtClean="0"/>
              <a:t>  </a:t>
            </a:r>
          </a:p>
          <a:p>
            <a:pPr algn="l" eaLnBrk="1" hangingPunct="1"/>
            <a:endParaRPr lang="en-US" altLang="en-US" dirty="0" smtClean="0"/>
          </a:p>
          <a:p>
            <a:pPr algn="l" eaLnBrk="1" hangingPunct="1"/>
            <a:endParaRPr lang="en-US" altLang="en-US" dirty="0" smtClean="0"/>
          </a:p>
          <a:p>
            <a:pPr eaLnBrk="1" hangingPunct="1"/>
            <a:endParaRPr lang="en-US" altLang="en-US" dirty="0" smtClean="0"/>
          </a:p>
          <a:p>
            <a:pPr eaLnBrk="1" hangingPunct="1"/>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 Quick Calculations Using </a:t>
            </a:r>
            <a:br>
              <a:rPr lang="en-US" altLang="en-US" dirty="0" smtClean="0">
                <a:latin typeface="Century Gothic" panose="020B0502020202020204" pitchFamily="34" charset="0"/>
              </a:rPr>
            </a:br>
            <a:r>
              <a:rPr lang="en-US" altLang="en-US" dirty="0" smtClean="0">
                <a:latin typeface="Century Gothic" panose="020B0502020202020204" pitchFamily="34" charset="0"/>
              </a:rPr>
              <a:t>Value of a Statistical Life</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10</a:t>
            </a:fld>
            <a:endParaRPr lang="en-US" altLang="en-US" sz="1400"/>
          </a:p>
        </p:txBody>
      </p:sp>
      <p:sp>
        <p:nvSpPr>
          <p:cNvPr id="5124" name="Subtitle 3"/>
          <p:cNvSpPr>
            <a:spLocks noGrp="1"/>
          </p:cNvSpPr>
          <p:nvPr>
            <p:ph type="subTitle" idx="1"/>
          </p:nvPr>
        </p:nvSpPr>
        <p:spPr/>
        <p:txBody>
          <a:bodyPr/>
          <a:lstStyle/>
          <a:p>
            <a:r>
              <a:rPr lang="en-US" altLang="en-US" dirty="0" smtClean="0"/>
              <a:t>  The lockdown costs about $1 trillion per month. That’s $1,000 billion, or $1,000,000 million.  </a:t>
            </a:r>
          </a:p>
          <a:p>
            <a:endParaRPr lang="en-US" altLang="en-US" dirty="0" smtClean="0"/>
          </a:p>
          <a:p>
            <a:r>
              <a:rPr lang="en-US" altLang="en-US" dirty="0"/>
              <a:t> </a:t>
            </a:r>
            <a:r>
              <a:rPr lang="en-US" altLang="en-US" dirty="0" smtClean="0"/>
              <a:t>  If the value of a human life is $10 million, we need to save  1,000,000/10 = 100,000 lives per month for this to be a good idea using surplus analysis. </a:t>
            </a:r>
          </a:p>
          <a:p>
            <a:r>
              <a:rPr lang="en-US" altLang="en-US" dirty="0" smtClean="0"/>
              <a:t> </a:t>
            </a:r>
            <a:endParaRPr lang="en-US" altLang="en-US" sz="3600" dirty="0" smtClean="0"/>
          </a:p>
        </p:txBody>
      </p:sp>
    </p:spTree>
    <p:extLst>
      <p:ext uri="{BB962C8B-B14F-4D97-AF65-F5344CB8AC3E}">
        <p14:creationId xmlns:p14="http://schemas.microsoft.com/office/powerpoint/2010/main" val="21435753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The Number at Risk: My First Estimate </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11</a:t>
            </a:fld>
            <a:endParaRPr lang="en-US" altLang="en-US" sz="1400"/>
          </a:p>
        </p:txBody>
      </p:sp>
      <p:sp>
        <p:nvSpPr>
          <p:cNvPr id="3" name="Rectangle 2"/>
          <p:cNvSpPr/>
          <p:nvPr/>
        </p:nvSpPr>
        <p:spPr>
          <a:xfrm>
            <a:off x="562708" y="1566257"/>
            <a:ext cx="8534400" cy="5016758"/>
          </a:xfrm>
          <a:prstGeom prst="rect">
            <a:avLst/>
          </a:prstGeom>
        </p:spPr>
        <p:txBody>
          <a:bodyPr wrap="square">
            <a:spAutoFit/>
          </a:bodyPr>
          <a:lstStyle/>
          <a:p>
            <a:r>
              <a:rPr lang="en-US" sz="2000" dirty="0"/>
              <a:t>About 75 million people in the US </a:t>
            </a:r>
            <a:r>
              <a:rPr lang="en-US" sz="2000" dirty="0" smtClean="0"/>
              <a:t> are more than 60 years old.  </a:t>
            </a:r>
            <a:endParaRPr lang="en-US" sz="2000" dirty="0"/>
          </a:p>
          <a:p>
            <a:r>
              <a:rPr lang="en-US" sz="2000" dirty="0" smtClean="0"/>
              <a:t>   At </a:t>
            </a:r>
            <a:r>
              <a:rPr lang="en-US" sz="2000" dirty="0"/>
              <a:t>a 5% death rate, that is .05(75) =  about 4 million. </a:t>
            </a:r>
            <a:endParaRPr lang="en-US" sz="2000" dirty="0" smtClean="0"/>
          </a:p>
          <a:p>
            <a:endParaRPr lang="en-US" sz="2000" dirty="0"/>
          </a:p>
          <a:p>
            <a:r>
              <a:rPr lang="en-US" sz="2000" dirty="0"/>
              <a:t>    So it’s worth locking down for 40 months, it </a:t>
            </a:r>
            <a:r>
              <a:rPr lang="en-US" sz="2000" dirty="0" smtClean="0"/>
              <a:t>seems, if  a lockdown is worth it if it saves 100,000 lives/month. </a:t>
            </a:r>
          </a:p>
          <a:p>
            <a:endParaRPr lang="en-US" sz="2000" dirty="0"/>
          </a:p>
          <a:p>
            <a:r>
              <a:rPr lang="en-US" sz="2000" dirty="0" smtClean="0"/>
              <a:t>   But will they all get it? If they self-quarantine and only 1% die, it’s only 750,000 deaths and only worth locking down 8 months. </a:t>
            </a:r>
          </a:p>
          <a:p>
            <a:endParaRPr lang="en-US" sz="2000" dirty="0"/>
          </a:p>
          <a:p>
            <a:r>
              <a:rPr lang="en-US" sz="2000" dirty="0"/>
              <a:t> </a:t>
            </a:r>
            <a:r>
              <a:rPr lang="en-US" sz="2000" dirty="0" smtClean="0"/>
              <a:t>    But a lockdown just delays the disease, rather than stopping it, unless something else happens. It just “flattens the curve”, delaying the fatalities. Or does flattening reduce them? </a:t>
            </a:r>
          </a:p>
          <a:p>
            <a:endParaRPr lang="en-US" sz="2000" dirty="0" smtClean="0"/>
          </a:p>
          <a:p>
            <a:r>
              <a:rPr lang="en-US" sz="1200" dirty="0" smtClean="0">
                <a:hlinkClick r:id="rId3"/>
              </a:rPr>
              <a:t>https</a:t>
            </a:r>
            <a:r>
              <a:rPr lang="en-US" sz="1200" dirty="0">
                <a:hlinkClick r:id="rId3"/>
              </a:rPr>
              <a:t>://www.statista.com/statistics/241488/population-of-the-us-by-sex-and-age</a:t>
            </a:r>
            <a:r>
              <a:rPr lang="en-US" sz="1200" dirty="0" smtClean="0">
                <a:hlinkClick r:id="rId3"/>
              </a:rPr>
              <a:t>/</a:t>
            </a:r>
            <a:endParaRPr lang="en-US" sz="1200" dirty="0" smtClean="0"/>
          </a:p>
          <a:p>
            <a:endParaRPr lang="en-US" altLang="en-US" sz="1200" dirty="0"/>
          </a:p>
          <a:p>
            <a:r>
              <a:rPr lang="en-US" sz="1200" dirty="0">
                <a:hlinkClick r:id="rId4"/>
              </a:rPr>
              <a:t>https://www.nationalreview.com/corner/a-covid-cost-benefit-analysis</a:t>
            </a:r>
            <a:r>
              <a:rPr lang="en-US" sz="1200" dirty="0" smtClean="0">
                <a:hlinkClick r:id="rId4"/>
              </a:rPr>
              <a:t>/</a:t>
            </a:r>
            <a:r>
              <a:rPr lang="en-US" sz="1200" dirty="0" smtClean="0"/>
              <a:t>  Here is a  back-of envelope opinion piece. </a:t>
            </a:r>
            <a:endParaRPr lang="en-US" altLang="en-US" sz="1200" dirty="0" smtClean="0"/>
          </a:p>
          <a:p>
            <a:r>
              <a:rPr lang="en-US" sz="1200" dirty="0">
                <a:hlinkClick r:id="rId5"/>
              </a:rPr>
              <a:t>https://theincidentaleconomist.com/wordpress/economic-cost-of-flattening-the-curve/ </a:t>
            </a:r>
            <a:r>
              <a:rPr lang="en-US" sz="1200" dirty="0" smtClean="0"/>
              <a:t>Another good one. Years of life saved</a:t>
            </a:r>
            <a:r>
              <a:rPr lang="en-US" sz="2400" dirty="0" smtClean="0"/>
              <a:t>.</a:t>
            </a:r>
            <a:endParaRPr lang="en-US" sz="2400" dirty="0"/>
          </a:p>
        </p:txBody>
      </p:sp>
    </p:spTree>
    <p:extLst>
      <p:ext uri="{BB962C8B-B14F-4D97-AF65-F5344CB8AC3E}">
        <p14:creationId xmlns:p14="http://schemas.microsoft.com/office/powerpoint/2010/main" val="3829215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Flattening the Curve:</a:t>
            </a:r>
            <a:r>
              <a:rPr lang="en-US" altLang="en-US" dirty="0">
                <a:latin typeface="Century Gothic" panose="020B0502020202020204" pitchFamily="34" charset="0"/>
              </a:rPr>
              <a:t> </a:t>
            </a:r>
            <a:r>
              <a:rPr lang="en-US" altLang="en-US" dirty="0" smtClean="0">
                <a:latin typeface="Century Gothic" panose="020B0502020202020204" pitchFamily="34" charset="0"/>
              </a:rPr>
              <a:t>Cases</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12</a:t>
            </a:fld>
            <a:endParaRPr lang="en-US" altLang="en-US" sz="1400"/>
          </a:p>
        </p:txBody>
      </p:sp>
      <p:sp>
        <p:nvSpPr>
          <p:cNvPr id="5124" name="Subtitle 3"/>
          <p:cNvSpPr>
            <a:spLocks noGrp="1"/>
          </p:cNvSpPr>
          <p:nvPr>
            <p:ph type="subTitle" idx="1"/>
          </p:nvPr>
        </p:nvSpPr>
        <p:spPr>
          <a:xfrm>
            <a:off x="0" y="4502150"/>
            <a:ext cx="9144000" cy="3962400"/>
          </a:xfrm>
        </p:spPr>
        <p:txBody>
          <a:bodyPr/>
          <a:lstStyle/>
          <a:p>
            <a:endParaRPr lang="en-US" altLang="en-US" sz="1200" dirty="0" smtClean="0"/>
          </a:p>
        </p:txBody>
      </p:sp>
      <p:sp>
        <p:nvSpPr>
          <p:cNvPr id="3" name="Rectangle 2"/>
          <p:cNvSpPr/>
          <p:nvPr/>
        </p:nvSpPr>
        <p:spPr>
          <a:xfrm>
            <a:off x="457200" y="1527175"/>
            <a:ext cx="8534400" cy="2031325"/>
          </a:xfrm>
          <a:prstGeom prst="rect">
            <a:avLst/>
          </a:prstGeom>
        </p:spPr>
        <p:txBody>
          <a:bodyPr wrap="square">
            <a:spAutoFit/>
          </a:bodyPr>
          <a:lstStyle/>
          <a:p>
            <a:r>
              <a:rPr lang="en-US" dirty="0" smtClean="0"/>
              <a:t> If we can spread out when people get sick, the hospital beds and ventilators won’t all get used up at once, and the number of them can be increased. To the extent that these help, the total number of deaths would be reduced. </a:t>
            </a:r>
          </a:p>
          <a:p>
            <a:r>
              <a:rPr lang="en-US" dirty="0"/>
              <a:t> </a:t>
            </a:r>
            <a:r>
              <a:rPr lang="en-US" dirty="0" smtClean="0"/>
              <a:t>   So even if just as many people get sick, the cost is lower. </a:t>
            </a:r>
          </a:p>
          <a:p>
            <a:r>
              <a:rPr lang="en-US" dirty="0"/>
              <a:t> </a:t>
            </a:r>
          </a:p>
          <a:p>
            <a:r>
              <a:rPr lang="en-US" dirty="0" smtClean="0"/>
              <a:t>  </a:t>
            </a:r>
          </a:p>
          <a:p>
            <a:r>
              <a:rPr lang="en-US" dirty="0" smtClean="0"/>
              <a:t> </a:t>
            </a:r>
            <a:endParaRPr lang="en-US" dirty="0"/>
          </a:p>
        </p:txBody>
      </p:sp>
      <p:pic>
        <p:nvPicPr>
          <p:cNvPr id="2" name="Picture 1"/>
          <p:cNvPicPr>
            <a:picLocks noChangeAspect="1"/>
          </p:cNvPicPr>
          <p:nvPr/>
        </p:nvPicPr>
        <p:blipFill>
          <a:blip r:embed="rId3"/>
          <a:stretch>
            <a:fillRect/>
          </a:stretch>
        </p:blipFill>
        <p:spPr>
          <a:xfrm>
            <a:off x="1066800" y="2890362"/>
            <a:ext cx="6024562" cy="3349001"/>
          </a:xfrm>
          <a:prstGeom prst="rect">
            <a:avLst/>
          </a:prstGeom>
        </p:spPr>
      </p:pic>
    </p:spTree>
    <p:extLst>
      <p:ext uri="{BB962C8B-B14F-4D97-AF65-F5344CB8AC3E}">
        <p14:creationId xmlns:p14="http://schemas.microsoft.com/office/powerpoint/2010/main" val="3744504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Flattening the Curve: Deaths</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13</a:t>
            </a:fld>
            <a:endParaRPr lang="en-US" altLang="en-US" sz="1400"/>
          </a:p>
        </p:txBody>
      </p:sp>
      <p:pic>
        <p:nvPicPr>
          <p:cNvPr id="4" name="Picture 3"/>
          <p:cNvPicPr>
            <a:picLocks noChangeAspect="1"/>
          </p:cNvPicPr>
          <p:nvPr/>
        </p:nvPicPr>
        <p:blipFill>
          <a:blip r:embed="rId3"/>
          <a:stretch>
            <a:fillRect/>
          </a:stretch>
        </p:blipFill>
        <p:spPr>
          <a:xfrm>
            <a:off x="76200" y="4430851"/>
            <a:ext cx="6302445" cy="2052499"/>
          </a:xfrm>
          <a:prstGeom prst="rect">
            <a:avLst/>
          </a:prstGeom>
        </p:spPr>
      </p:pic>
      <p:sp>
        <p:nvSpPr>
          <p:cNvPr id="5124" name="Subtitle 3"/>
          <p:cNvSpPr>
            <a:spLocks noGrp="1"/>
          </p:cNvSpPr>
          <p:nvPr>
            <p:ph type="subTitle" idx="1"/>
          </p:nvPr>
        </p:nvSpPr>
        <p:spPr>
          <a:xfrm>
            <a:off x="6607521" y="4643299"/>
            <a:ext cx="2024958" cy="3962400"/>
          </a:xfrm>
        </p:spPr>
        <p:txBody>
          <a:bodyPr/>
          <a:lstStyle/>
          <a:p>
            <a:r>
              <a:rPr lang="en-US" sz="1200" dirty="0">
                <a:hlinkClick r:id="rId4"/>
              </a:rPr>
              <a:t>https://bfi.uchicago.edu/working-paper/2020-26/</a:t>
            </a:r>
            <a:endParaRPr lang="en-US" altLang="en-US" sz="1200" dirty="0" smtClean="0"/>
          </a:p>
        </p:txBody>
      </p:sp>
      <p:sp>
        <p:nvSpPr>
          <p:cNvPr id="3" name="Rectangle 2"/>
          <p:cNvSpPr/>
          <p:nvPr/>
        </p:nvSpPr>
        <p:spPr>
          <a:xfrm>
            <a:off x="238684" y="1655802"/>
            <a:ext cx="8534400" cy="2585323"/>
          </a:xfrm>
          <a:prstGeom prst="rect">
            <a:avLst/>
          </a:prstGeom>
        </p:spPr>
        <p:txBody>
          <a:bodyPr wrap="square">
            <a:spAutoFit/>
          </a:bodyPr>
          <a:lstStyle/>
          <a:p>
            <a:r>
              <a:rPr lang="en-US" dirty="0" smtClean="0"/>
              <a:t> </a:t>
            </a:r>
            <a:r>
              <a:rPr lang="en-US" dirty="0"/>
              <a:t> </a:t>
            </a:r>
            <a:r>
              <a:rPr lang="en-US" dirty="0" smtClean="0"/>
              <a:t>   </a:t>
            </a:r>
            <a:r>
              <a:rPr lang="en-US" dirty="0" err="1" smtClean="0"/>
              <a:t>Greenstote</a:t>
            </a:r>
            <a:r>
              <a:rPr lang="en-US" dirty="0" smtClean="0"/>
              <a:t> estimate: 2.2 million deaths with no distancing.  Moderate distancing reduces this by 1.13 </a:t>
            </a:r>
            <a:r>
              <a:rPr lang="en-US" dirty="0"/>
              <a:t>million </a:t>
            </a:r>
            <a:r>
              <a:rPr lang="en-US" dirty="0" smtClean="0"/>
              <a:t>flu deaths </a:t>
            </a:r>
            <a:r>
              <a:rPr lang="en-US" dirty="0"/>
              <a:t>and 630,000 overflow deaths</a:t>
            </a:r>
            <a:r>
              <a:rPr lang="en-US" dirty="0" smtClean="0"/>
              <a:t> from hospitals having more space for other patients. </a:t>
            </a:r>
          </a:p>
          <a:p>
            <a:endParaRPr lang="en-US" dirty="0" smtClean="0"/>
          </a:p>
          <a:p>
            <a:r>
              <a:rPr lang="en-US" dirty="0" smtClean="0"/>
              <a:t>Ferguson moderate distancing: </a:t>
            </a:r>
            <a:endParaRPr lang="en-US" dirty="0"/>
          </a:p>
          <a:p>
            <a:r>
              <a:rPr lang="en-US" dirty="0"/>
              <a:t>7-day isolation for anyone showing coronavirus symptoms, a 14-day voluntary quarantine </a:t>
            </a:r>
            <a:r>
              <a:rPr lang="en-US" dirty="0" smtClean="0"/>
              <a:t>for their </a:t>
            </a:r>
            <a:r>
              <a:rPr lang="en-US" dirty="0"/>
              <a:t>entire household, and dramatically reduced social contact for those over 70 years of age</a:t>
            </a:r>
            <a:r>
              <a:rPr lang="en-US" dirty="0" smtClean="0"/>
              <a:t>. (Closing schools has little impact)</a:t>
            </a:r>
          </a:p>
          <a:p>
            <a:endParaRPr lang="en-US" dirty="0"/>
          </a:p>
        </p:txBody>
      </p:sp>
    </p:spTree>
    <p:extLst>
      <p:ext uri="{BB962C8B-B14F-4D97-AF65-F5344CB8AC3E}">
        <p14:creationId xmlns:p14="http://schemas.microsoft.com/office/powerpoint/2010/main" val="30510341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Intensive Care Overflow</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14</a:t>
            </a:fld>
            <a:endParaRPr lang="en-US" altLang="en-US" sz="1400"/>
          </a:p>
        </p:txBody>
      </p:sp>
      <p:sp>
        <p:nvSpPr>
          <p:cNvPr id="5124" name="Subtitle 3"/>
          <p:cNvSpPr>
            <a:spLocks noGrp="1"/>
          </p:cNvSpPr>
          <p:nvPr>
            <p:ph type="subTitle" idx="1"/>
          </p:nvPr>
        </p:nvSpPr>
        <p:spPr>
          <a:xfrm>
            <a:off x="6695792" y="3048000"/>
            <a:ext cx="2024958" cy="3962400"/>
          </a:xfrm>
        </p:spPr>
        <p:txBody>
          <a:bodyPr/>
          <a:lstStyle/>
          <a:p>
            <a:r>
              <a:rPr lang="en-US" sz="1200" dirty="0">
                <a:hlinkClick r:id="rId3"/>
              </a:rPr>
              <a:t>From Greenstone and Nigam, based on Ferguson.</a:t>
            </a:r>
          </a:p>
          <a:p>
            <a:endParaRPr lang="en-US" sz="1200" dirty="0" smtClean="0">
              <a:hlinkClick r:id="rId3"/>
            </a:endParaRPr>
          </a:p>
          <a:p>
            <a:endParaRPr lang="en-US" sz="1200" dirty="0">
              <a:hlinkClick r:id="rId3"/>
            </a:endParaRPr>
          </a:p>
          <a:p>
            <a:r>
              <a:rPr lang="en-US" sz="1200" dirty="0" smtClean="0">
                <a:hlinkClick r:id="rId3"/>
              </a:rPr>
              <a:t>https</a:t>
            </a:r>
            <a:r>
              <a:rPr lang="en-US" sz="1200" dirty="0">
                <a:hlinkClick r:id="rId3"/>
              </a:rPr>
              <a:t>://bfi.uchicago.edu/working-paper/2020-26/</a:t>
            </a:r>
            <a:endParaRPr lang="en-US" altLang="en-US" sz="1200" dirty="0" smtClean="0"/>
          </a:p>
        </p:txBody>
      </p:sp>
      <p:sp>
        <p:nvSpPr>
          <p:cNvPr id="3" name="Rectangle 2"/>
          <p:cNvSpPr/>
          <p:nvPr/>
        </p:nvSpPr>
        <p:spPr>
          <a:xfrm>
            <a:off x="238684" y="1655802"/>
            <a:ext cx="8534400" cy="646331"/>
          </a:xfrm>
          <a:prstGeom prst="rect">
            <a:avLst/>
          </a:prstGeom>
        </p:spPr>
        <p:txBody>
          <a:bodyPr wrap="square">
            <a:spAutoFit/>
          </a:bodyPr>
          <a:lstStyle/>
          <a:p>
            <a:r>
              <a:rPr lang="en-US" dirty="0" smtClean="0"/>
              <a:t> </a:t>
            </a:r>
          </a:p>
          <a:p>
            <a:endParaRPr lang="en-US" dirty="0"/>
          </a:p>
        </p:txBody>
      </p:sp>
      <p:pic>
        <p:nvPicPr>
          <p:cNvPr id="2" name="Picture 1"/>
          <p:cNvPicPr>
            <a:picLocks noChangeAspect="1"/>
          </p:cNvPicPr>
          <p:nvPr/>
        </p:nvPicPr>
        <p:blipFill>
          <a:blip r:embed="rId4"/>
          <a:stretch>
            <a:fillRect/>
          </a:stretch>
        </p:blipFill>
        <p:spPr>
          <a:xfrm>
            <a:off x="152400" y="1470434"/>
            <a:ext cx="6170233" cy="5273675"/>
          </a:xfrm>
          <a:prstGeom prst="rect">
            <a:avLst/>
          </a:prstGeom>
        </p:spPr>
      </p:pic>
    </p:spTree>
    <p:extLst>
      <p:ext uri="{BB962C8B-B14F-4D97-AF65-F5344CB8AC3E}">
        <p14:creationId xmlns:p14="http://schemas.microsoft.com/office/powerpoint/2010/main" val="862145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Cutting Off the Curve with a Vaccine?</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15</a:t>
            </a:fld>
            <a:endParaRPr lang="en-US" altLang="en-US" sz="1400" dirty="0"/>
          </a:p>
        </p:txBody>
      </p:sp>
      <p:sp>
        <p:nvSpPr>
          <p:cNvPr id="3" name="Rectangle 2"/>
          <p:cNvSpPr/>
          <p:nvPr/>
        </p:nvSpPr>
        <p:spPr>
          <a:xfrm>
            <a:off x="562708" y="1566257"/>
            <a:ext cx="8534400" cy="830997"/>
          </a:xfrm>
          <a:prstGeom prst="rect">
            <a:avLst/>
          </a:prstGeom>
        </p:spPr>
        <p:txBody>
          <a:bodyPr wrap="square">
            <a:spAutoFit/>
          </a:bodyPr>
          <a:lstStyle/>
          <a:p>
            <a:r>
              <a:rPr lang="en-US" sz="2400" dirty="0" smtClean="0"/>
              <a:t> </a:t>
            </a:r>
            <a:endParaRPr lang="en-US" altLang="en-US" sz="1200" dirty="0"/>
          </a:p>
          <a:p>
            <a:endParaRPr lang="en-US" sz="2400" dirty="0"/>
          </a:p>
        </p:txBody>
      </p:sp>
      <p:sp>
        <p:nvSpPr>
          <p:cNvPr id="5" name="Subtitle 3"/>
          <p:cNvSpPr>
            <a:spLocks noGrp="1"/>
          </p:cNvSpPr>
          <p:nvPr>
            <p:ph type="subTitle" idx="1"/>
          </p:nvPr>
        </p:nvSpPr>
        <p:spPr>
          <a:xfrm>
            <a:off x="0" y="1905000"/>
            <a:ext cx="9144000" cy="3962400"/>
          </a:xfrm>
        </p:spPr>
        <p:txBody>
          <a:bodyPr/>
          <a:lstStyle/>
          <a:p>
            <a:r>
              <a:rPr lang="en-US" altLang="en-US" sz="5400" dirty="0" smtClean="0"/>
              <a:t> </a:t>
            </a:r>
          </a:p>
        </p:txBody>
      </p:sp>
      <p:sp>
        <p:nvSpPr>
          <p:cNvPr id="6" name="Subtitle 3"/>
          <p:cNvSpPr txBox="1">
            <a:spLocks/>
          </p:cNvSpPr>
          <p:nvPr/>
        </p:nvSpPr>
        <p:spPr bwMode="auto">
          <a:xfrm>
            <a:off x="23446" y="1676400"/>
            <a:ext cx="9144000" cy="437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None/>
              <a:defRPr sz="2800">
                <a:solidFill>
                  <a:schemeClr val="tx1"/>
                </a:solidFill>
                <a:latin typeface="Garamond" pitchFamily="18" charset="0"/>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r>
              <a:rPr lang="en-US" altLang="en-US" sz="2400" kern="0" dirty="0" smtClean="0"/>
              <a:t>   A vaccine would not flatten the curve---it would cut off the right-hand-side of it, reducing the total number of cases.</a:t>
            </a:r>
          </a:p>
          <a:p>
            <a:r>
              <a:rPr lang="en-US" altLang="en-US" sz="2400" kern="0" dirty="0" smtClean="0"/>
              <a:t>     A vaccine causes the person to develop antibodies which will stop the flu virus ever multiplying in his body. </a:t>
            </a:r>
            <a:endParaRPr lang="en-US" altLang="en-US" sz="1600" kern="0" dirty="0" smtClean="0"/>
          </a:p>
        </p:txBody>
      </p:sp>
      <p:pic>
        <p:nvPicPr>
          <p:cNvPr id="7" name="Picture 6"/>
          <p:cNvPicPr>
            <a:picLocks noChangeAspect="1"/>
          </p:cNvPicPr>
          <p:nvPr/>
        </p:nvPicPr>
        <p:blipFill>
          <a:blip r:embed="rId3"/>
          <a:stretch>
            <a:fillRect/>
          </a:stretch>
        </p:blipFill>
        <p:spPr>
          <a:xfrm>
            <a:off x="381000" y="3483599"/>
            <a:ext cx="6024562" cy="3349001"/>
          </a:xfrm>
          <a:prstGeom prst="rect">
            <a:avLst/>
          </a:prstGeom>
        </p:spPr>
      </p:pic>
      <p:sp>
        <p:nvSpPr>
          <p:cNvPr id="2" name="Rectangle 1"/>
          <p:cNvSpPr/>
          <p:nvPr/>
        </p:nvSpPr>
        <p:spPr>
          <a:xfrm>
            <a:off x="6429008" y="3838368"/>
            <a:ext cx="2438400" cy="2677656"/>
          </a:xfrm>
          <a:prstGeom prst="rect">
            <a:avLst/>
          </a:prstGeom>
        </p:spPr>
        <p:txBody>
          <a:bodyPr wrap="square">
            <a:spAutoFit/>
          </a:bodyPr>
          <a:lstStyle/>
          <a:p>
            <a:r>
              <a:rPr lang="en-US" altLang="en-US" kern="0" dirty="0" smtClean="0"/>
              <a:t>A vaccine will take at least 18 months to be deployed, experts say. That is after herd immunity ends the epidemic anyway. </a:t>
            </a:r>
          </a:p>
          <a:p>
            <a:r>
              <a:rPr lang="en-US" sz="1200" dirty="0">
                <a:hlinkClick r:id="rId4"/>
              </a:rPr>
              <a:t>https://www.bbc.com/news/health-51665497</a:t>
            </a:r>
            <a:endParaRPr lang="en-US" altLang="en-US" sz="1200" kern="0" dirty="0"/>
          </a:p>
          <a:p>
            <a:r>
              <a:rPr lang="en-US" sz="1200" dirty="0" smtClean="0">
                <a:hlinkClick r:id="rId5"/>
              </a:rPr>
              <a:t>https</a:t>
            </a:r>
            <a:r>
              <a:rPr lang="en-US" sz="1200" dirty="0">
                <a:hlinkClick r:id="rId5"/>
              </a:rPr>
              <a:t>://</a:t>
            </a:r>
            <a:r>
              <a:rPr lang="en-US" sz="1200" dirty="0" smtClean="0">
                <a:hlinkClick r:id="rId5"/>
              </a:rPr>
              <a:t>www.newyorker.com/news/news-desk/how-long-will-it-take-to-develop-a-coronavirus-vaccine</a:t>
            </a:r>
            <a:r>
              <a:rPr lang="en-US" sz="1200" dirty="0" smtClean="0"/>
              <a:t> </a:t>
            </a:r>
            <a:endParaRPr lang="en-US" altLang="en-US" sz="1200" kern="0" dirty="0"/>
          </a:p>
        </p:txBody>
      </p:sp>
    </p:spTree>
    <p:extLst>
      <p:ext uri="{BB962C8B-B14F-4D97-AF65-F5344CB8AC3E}">
        <p14:creationId xmlns:p14="http://schemas.microsoft.com/office/powerpoint/2010/main" val="25261947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 </a:t>
            </a:r>
            <a:r>
              <a:rPr lang="en-US" altLang="en-US" dirty="0">
                <a:latin typeface="Century Gothic" panose="020B0502020202020204" pitchFamily="34" charset="0"/>
              </a:rPr>
              <a:t>Cost-Benefit </a:t>
            </a:r>
            <a:r>
              <a:rPr lang="en-US" altLang="en-US" dirty="0" smtClean="0">
                <a:latin typeface="Century Gothic" panose="020B0502020202020204" pitchFamily="34" charset="0"/>
              </a:rPr>
              <a:t>Analysis: The AEI </a:t>
            </a:r>
            <a:r>
              <a:rPr lang="en-US" altLang="en-US" dirty="0" err="1" smtClean="0">
                <a:latin typeface="Century Gothic" panose="020B0502020202020204" pitchFamily="34" charset="0"/>
              </a:rPr>
              <a:t>Scherbina</a:t>
            </a:r>
            <a:r>
              <a:rPr lang="en-US" altLang="en-US" dirty="0" smtClean="0">
                <a:latin typeface="Century Gothic" panose="020B0502020202020204" pitchFamily="34" charset="0"/>
              </a:rPr>
              <a:t> Study</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16</a:t>
            </a:fld>
            <a:endParaRPr lang="en-US" altLang="en-US" sz="1400"/>
          </a:p>
        </p:txBody>
      </p:sp>
      <p:sp>
        <p:nvSpPr>
          <p:cNvPr id="3" name="Rectangle 2"/>
          <p:cNvSpPr/>
          <p:nvPr/>
        </p:nvSpPr>
        <p:spPr>
          <a:xfrm>
            <a:off x="562708" y="1566257"/>
            <a:ext cx="8534400" cy="830997"/>
          </a:xfrm>
          <a:prstGeom prst="rect">
            <a:avLst/>
          </a:prstGeom>
        </p:spPr>
        <p:txBody>
          <a:bodyPr wrap="square">
            <a:spAutoFit/>
          </a:bodyPr>
          <a:lstStyle/>
          <a:p>
            <a:r>
              <a:rPr lang="en-US" sz="2400" dirty="0" smtClean="0"/>
              <a:t> </a:t>
            </a:r>
            <a:endParaRPr lang="en-US" altLang="en-US" sz="1200" dirty="0"/>
          </a:p>
          <a:p>
            <a:endParaRPr lang="en-US" sz="2400" dirty="0"/>
          </a:p>
        </p:txBody>
      </p:sp>
      <p:sp>
        <p:nvSpPr>
          <p:cNvPr id="5" name="Subtitle 3"/>
          <p:cNvSpPr txBox="1">
            <a:spLocks/>
          </p:cNvSpPr>
          <p:nvPr/>
        </p:nvSpPr>
        <p:spPr bwMode="auto">
          <a:xfrm>
            <a:off x="152400" y="1562628"/>
            <a:ext cx="86106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None/>
              <a:defRPr sz="2800">
                <a:solidFill>
                  <a:schemeClr val="tx1"/>
                </a:solidFill>
                <a:latin typeface="Garamond" pitchFamily="18" charset="0"/>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r>
              <a:rPr lang="en-US" altLang="en-US" sz="2400" kern="0" dirty="0" smtClean="0"/>
              <a:t>    Start with an epidemiological study like the Imperial College one.  Assume that in 20 months a vaccine stops the spread. </a:t>
            </a:r>
          </a:p>
          <a:p>
            <a:r>
              <a:rPr lang="en-US" altLang="en-US" sz="2400" kern="0" dirty="0" smtClean="0"/>
              <a:t>    Make assumptions about death rates for different age groups, and the cost of treating flu. </a:t>
            </a:r>
          </a:p>
          <a:p>
            <a:r>
              <a:rPr lang="en-US" altLang="en-US" sz="2400" kern="0" dirty="0" smtClean="0"/>
              <a:t>    Use the government (CEA) 2019 assumption that one missed workday has a  </a:t>
            </a:r>
            <a:r>
              <a:rPr lang="en-US" altLang="en-US" sz="2400" kern="0" dirty="0"/>
              <a:t>productivity loss of </a:t>
            </a:r>
            <a:r>
              <a:rPr lang="en-US" altLang="en-US" sz="2400" kern="0" dirty="0" smtClean="0"/>
              <a:t>$152. </a:t>
            </a:r>
            <a:endParaRPr lang="en-US" altLang="en-US" sz="2400" kern="0" dirty="0"/>
          </a:p>
          <a:p>
            <a:r>
              <a:rPr lang="en-US" altLang="en-US" sz="2400" kern="0" dirty="0" smtClean="0"/>
              <a:t>   Assume that 90% of infected people miss work or otherwise incur costs.  For value of statistical life (</a:t>
            </a:r>
            <a:r>
              <a:rPr lang="en-US" altLang="en-US" sz="2400" kern="0" dirty="0" err="1" smtClean="0"/>
              <a:t>VSL</a:t>
            </a:r>
            <a:r>
              <a:rPr lang="en-US" altLang="en-US" sz="2400" kern="0" dirty="0" smtClean="0"/>
              <a:t>): </a:t>
            </a:r>
          </a:p>
          <a:p>
            <a:r>
              <a:rPr lang="en-US" dirty="0" smtClean="0"/>
              <a:t> </a:t>
            </a:r>
            <a:r>
              <a:rPr lang="en-US" sz="1200" dirty="0">
                <a:hlinkClick r:id="rId3"/>
              </a:rPr>
              <a:t>https://www.aei.org/research-products/working-paper/determining-the-optimal-duration-of-the-covid-19-suppression-policy-a-cost-benefit-analysis/</a:t>
            </a:r>
            <a:r>
              <a:rPr lang="en-US" sz="1200" dirty="0"/>
              <a:t> </a:t>
            </a:r>
            <a:r>
              <a:rPr lang="en-US" sz="1200" dirty="0" err="1"/>
              <a:t>Scherbina</a:t>
            </a:r>
            <a:endParaRPr lang="en-US" altLang="en-US" sz="1200" dirty="0"/>
          </a:p>
          <a:p>
            <a:endParaRPr lang="en-US" altLang="en-US" sz="2400" kern="0" dirty="0" smtClean="0"/>
          </a:p>
          <a:p>
            <a:endParaRPr lang="en-US" altLang="en-US" sz="2400" kern="0" dirty="0"/>
          </a:p>
          <a:p>
            <a:endParaRPr lang="en-US" altLang="en-US" sz="2400" kern="0" dirty="0"/>
          </a:p>
          <a:p>
            <a:r>
              <a:rPr lang="en-US" altLang="en-US" sz="2400" kern="0" dirty="0" smtClean="0"/>
              <a:t> </a:t>
            </a:r>
          </a:p>
        </p:txBody>
      </p:sp>
      <p:pic>
        <p:nvPicPr>
          <p:cNvPr id="2" name="Picture 1"/>
          <p:cNvPicPr>
            <a:picLocks noChangeAspect="1"/>
          </p:cNvPicPr>
          <p:nvPr/>
        </p:nvPicPr>
        <p:blipFill>
          <a:blip r:embed="rId4"/>
          <a:stretch>
            <a:fillRect/>
          </a:stretch>
        </p:blipFill>
        <p:spPr>
          <a:xfrm>
            <a:off x="566337" y="5565159"/>
            <a:ext cx="8220366" cy="743242"/>
          </a:xfrm>
          <a:prstGeom prst="rect">
            <a:avLst/>
          </a:prstGeom>
        </p:spPr>
      </p:pic>
      <p:pic>
        <p:nvPicPr>
          <p:cNvPr id="4" name="Picture 3"/>
          <p:cNvPicPr>
            <a:picLocks noChangeAspect="1"/>
          </p:cNvPicPr>
          <p:nvPr/>
        </p:nvPicPr>
        <p:blipFill>
          <a:blip r:embed="rId5"/>
          <a:stretch>
            <a:fillRect/>
          </a:stretch>
        </p:blipFill>
        <p:spPr>
          <a:xfrm>
            <a:off x="566337" y="6348532"/>
            <a:ext cx="8220366" cy="269635"/>
          </a:xfrm>
          <a:prstGeom prst="rect">
            <a:avLst/>
          </a:prstGeom>
        </p:spPr>
      </p:pic>
    </p:spTree>
    <p:extLst>
      <p:ext uri="{BB962C8B-B14F-4D97-AF65-F5344CB8AC3E}">
        <p14:creationId xmlns:p14="http://schemas.microsoft.com/office/powerpoint/2010/main" val="1627867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The Number at Risk: </a:t>
            </a:r>
            <a:br>
              <a:rPr lang="en-US" altLang="en-US" dirty="0" smtClean="0">
                <a:latin typeface="Century Gothic" panose="020B0502020202020204" pitchFamily="34" charset="0"/>
              </a:rPr>
            </a:br>
            <a:r>
              <a:rPr lang="en-US" altLang="en-US" dirty="0" smtClean="0">
                <a:latin typeface="Century Gothic" panose="020B0502020202020204" pitchFamily="34" charset="0"/>
              </a:rPr>
              <a:t>Expert Estimate  </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17</a:t>
            </a:fld>
            <a:endParaRPr lang="en-US" altLang="en-US" sz="1400"/>
          </a:p>
        </p:txBody>
      </p:sp>
      <p:sp>
        <p:nvSpPr>
          <p:cNvPr id="3" name="Rectangle 2"/>
          <p:cNvSpPr/>
          <p:nvPr/>
        </p:nvSpPr>
        <p:spPr>
          <a:xfrm>
            <a:off x="228600" y="1752600"/>
            <a:ext cx="8534400" cy="4339650"/>
          </a:xfrm>
          <a:prstGeom prst="rect">
            <a:avLst/>
          </a:prstGeom>
        </p:spPr>
        <p:txBody>
          <a:bodyPr wrap="square">
            <a:spAutoFit/>
          </a:bodyPr>
          <a:lstStyle/>
          <a:p>
            <a:r>
              <a:rPr lang="en-US" sz="2400" dirty="0" err="1"/>
              <a:t>Scherbina</a:t>
            </a:r>
            <a:r>
              <a:rPr lang="en-US" sz="2400" dirty="0"/>
              <a:t> </a:t>
            </a:r>
            <a:r>
              <a:rPr lang="en-US" sz="2400" dirty="0" smtClean="0"/>
              <a:t>on what happens with kids going to school, concerts, normal travel: </a:t>
            </a:r>
          </a:p>
          <a:p>
            <a:endParaRPr lang="en-US" sz="2400" dirty="0"/>
          </a:p>
          <a:p>
            <a:r>
              <a:rPr lang="en-US" sz="2400" dirty="0" smtClean="0"/>
              <a:t> Peak in July </a:t>
            </a:r>
            <a:r>
              <a:rPr lang="en-US" sz="2400" dirty="0"/>
              <a:t>2020. </a:t>
            </a:r>
            <a:r>
              <a:rPr lang="en-US" sz="2400" dirty="0" smtClean="0"/>
              <a:t>Attack rate is 80%.1.9 million deaths.  </a:t>
            </a:r>
          </a:p>
          <a:p>
            <a:endParaRPr lang="en-US" sz="2400" dirty="0"/>
          </a:p>
          <a:p>
            <a:r>
              <a:rPr lang="en-US" sz="2400" dirty="0" smtClean="0"/>
              <a:t>Cost: $</a:t>
            </a:r>
            <a:r>
              <a:rPr lang="en-US" sz="2400" dirty="0"/>
              <a:t>13.2 trillion when </a:t>
            </a:r>
            <a:r>
              <a:rPr lang="en-US" sz="2400" dirty="0" smtClean="0"/>
              <a:t>the value of statistical lives  </a:t>
            </a:r>
            <a:r>
              <a:rPr lang="en-US" sz="2400" dirty="0"/>
              <a:t>for </a:t>
            </a:r>
            <a:r>
              <a:rPr lang="en-US" sz="2400" dirty="0" smtClean="0"/>
              <a:t>the fatalities </a:t>
            </a:r>
            <a:r>
              <a:rPr lang="en-US" sz="2400" dirty="0"/>
              <a:t>is taken into account and $1.2 trillion when it is </a:t>
            </a:r>
            <a:r>
              <a:rPr lang="en-US" sz="2400" dirty="0" smtClean="0"/>
              <a:t>not.</a:t>
            </a:r>
          </a:p>
          <a:p>
            <a:endParaRPr lang="en-US" sz="2400" dirty="0" smtClean="0"/>
          </a:p>
          <a:p>
            <a:r>
              <a:rPr lang="en-US" sz="1200" dirty="0">
                <a:hlinkClick r:id="rId3"/>
              </a:rPr>
              <a:t>https://www.aei.org/research-products/working-paper/determining-the-optimal-duration-of-the-covid-19-suppression-policy-a-cost-benefit-analysis</a:t>
            </a:r>
            <a:r>
              <a:rPr lang="en-US" sz="1200" dirty="0" smtClean="0">
                <a:hlinkClick r:id="rId3"/>
              </a:rPr>
              <a:t>/</a:t>
            </a:r>
            <a:r>
              <a:rPr lang="en-US" sz="1200" dirty="0" smtClean="0"/>
              <a:t> </a:t>
            </a:r>
            <a:r>
              <a:rPr lang="en-US" sz="1200" dirty="0" err="1"/>
              <a:t>Scherbina</a:t>
            </a:r>
            <a:endParaRPr lang="en-US" altLang="en-US" sz="1200" dirty="0"/>
          </a:p>
          <a:p>
            <a:r>
              <a:rPr lang="en-US" sz="2400" dirty="0"/>
              <a:t/>
            </a:r>
            <a:br>
              <a:rPr lang="en-US" sz="2400" dirty="0"/>
            </a:br>
            <a:r>
              <a:rPr lang="en-US" sz="1200" dirty="0" smtClean="0"/>
              <a:t>From, CDC similar deaths and attack rate in worst-case scenario,  </a:t>
            </a:r>
            <a:r>
              <a:rPr lang="en-US" sz="1200" dirty="0">
                <a:hlinkClick r:id="rId4"/>
              </a:rPr>
              <a:t>https://</a:t>
            </a:r>
            <a:r>
              <a:rPr lang="en-US" sz="1200" dirty="0" smtClean="0">
                <a:hlinkClick r:id="rId4"/>
              </a:rPr>
              <a:t>www.nytimes.com/2020/03/13/us/coronavirus-deaths-estimate.html</a:t>
            </a:r>
            <a:endParaRPr lang="en-US" sz="1200" dirty="0" smtClean="0"/>
          </a:p>
          <a:p>
            <a:r>
              <a:rPr lang="en-US" sz="1200" dirty="0" smtClean="0"/>
              <a:t> </a:t>
            </a:r>
            <a:endParaRPr lang="en-US" sz="1200" dirty="0"/>
          </a:p>
        </p:txBody>
      </p:sp>
    </p:spTree>
    <p:extLst>
      <p:ext uri="{BB962C8B-B14F-4D97-AF65-F5344CB8AC3E}">
        <p14:creationId xmlns:p14="http://schemas.microsoft.com/office/powerpoint/2010/main" val="3613353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Prof. </a:t>
            </a:r>
            <a:r>
              <a:rPr lang="en-US" altLang="en-US" dirty="0" err="1" smtClean="0">
                <a:latin typeface="Century Gothic" panose="020B0502020202020204" pitchFamily="34" charset="0"/>
              </a:rPr>
              <a:t>Scherbina’s</a:t>
            </a:r>
            <a:r>
              <a:rPr lang="en-US" altLang="en-US" dirty="0" smtClean="0">
                <a:latin typeface="Century Gothic" panose="020B0502020202020204" pitchFamily="34" charset="0"/>
              </a:rPr>
              <a:t> Conclusions</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18</a:t>
            </a:fld>
            <a:endParaRPr lang="en-US" altLang="en-US" sz="1400"/>
          </a:p>
        </p:txBody>
      </p:sp>
      <p:sp>
        <p:nvSpPr>
          <p:cNvPr id="5124" name="Subtitle 3"/>
          <p:cNvSpPr>
            <a:spLocks noGrp="1"/>
          </p:cNvSpPr>
          <p:nvPr>
            <p:ph type="subTitle" idx="1"/>
          </p:nvPr>
        </p:nvSpPr>
        <p:spPr>
          <a:xfrm>
            <a:off x="152400" y="1905000"/>
            <a:ext cx="8610600" cy="3962400"/>
          </a:xfrm>
        </p:spPr>
        <p:txBody>
          <a:bodyPr/>
          <a:lstStyle/>
          <a:p>
            <a:r>
              <a:rPr lang="en-US" altLang="en-US" sz="2400" dirty="0" smtClean="0"/>
              <a:t> Use “suppression” for 13 weeks: closing schools and public gatherings (a “lockdown” is not analyzed). Cost estimate: just $17 billion/week.   </a:t>
            </a:r>
          </a:p>
          <a:p>
            <a:r>
              <a:rPr lang="en-US" altLang="en-US" sz="2400" dirty="0"/>
              <a:t> </a:t>
            </a:r>
            <a:r>
              <a:rPr lang="en-US" altLang="en-US" sz="2400" dirty="0" smtClean="0"/>
              <a:t>    I think the assumption of a spread rate of  just .7/case during suppression is way off.  </a:t>
            </a:r>
          </a:p>
          <a:p>
            <a:r>
              <a:rPr lang="en-US" sz="1200" dirty="0">
                <a:hlinkClick r:id="rId3"/>
              </a:rPr>
              <a:t>https://www.aei.org/research-products/working-paper/determining-the-optimal-duration-of-the-covid-19-suppression-policy-a-cost-benefit-analysis/</a:t>
            </a:r>
            <a:endParaRPr lang="en-US" altLang="en-US" sz="1200" dirty="0" smtClean="0"/>
          </a:p>
        </p:txBody>
      </p:sp>
      <p:pic>
        <p:nvPicPr>
          <p:cNvPr id="2" name="Picture 1"/>
          <p:cNvPicPr>
            <a:picLocks noChangeAspect="1"/>
          </p:cNvPicPr>
          <p:nvPr/>
        </p:nvPicPr>
        <p:blipFill>
          <a:blip r:embed="rId4"/>
          <a:stretch>
            <a:fillRect/>
          </a:stretch>
        </p:blipFill>
        <p:spPr>
          <a:xfrm>
            <a:off x="152400" y="4119800"/>
            <a:ext cx="3952313" cy="2055575"/>
          </a:xfrm>
          <a:prstGeom prst="rect">
            <a:avLst/>
          </a:prstGeom>
        </p:spPr>
      </p:pic>
      <p:pic>
        <p:nvPicPr>
          <p:cNvPr id="3" name="Picture 2"/>
          <p:cNvPicPr>
            <a:picLocks noChangeAspect="1"/>
          </p:cNvPicPr>
          <p:nvPr/>
        </p:nvPicPr>
        <p:blipFill>
          <a:blip r:embed="rId5"/>
          <a:stretch>
            <a:fillRect/>
          </a:stretch>
        </p:blipFill>
        <p:spPr>
          <a:xfrm>
            <a:off x="5029200" y="4180567"/>
            <a:ext cx="3394654" cy="2511425"/>
          </a:xfrm>
          <a:prstGeom prst="rect">
            <a:avLst/>
          </a:prstGeom>
        </p:spPr>
      </p:pic>
      <p:sp>
        <p:nvSpPr>
          <p:cNvPr id="4" name="Rectangle 3"/>
          <p:cNvSpPr/>
          <p:nvPr/>
        </p:nvSpPr>
        <p:spPr>
          <a:xfrm>
            <a:off x="-1" y="6230327"/>
            <a:ext cx="4918849" cy="461665"/>
          </a:xfrm>
          <a:prstGeom prst="rect">
            <a:avLst/>
          </a:prstGeom>
        </p:spPr>
        <p:txBody>
          <a:bodyPr wrap="square">
            <a:spAutoFit/>
          </a:bodyPr>
          <a:lstStyle/>
          <a:p>
            <a:r>
              <a:rPr lang="en-US" sz="1200" dirty="0">
                <a:hlinkClick r:id="rId6"/>
              </a:rPr>
              <a:t>https://</a:t>
            </a:r>
            <a:r>
              <a:rPr lang="en-US" sz="1200" dirty="0" smtClean="0">
                <a:hlinkClick r:id="rId6"/>
              </a:rPr>
              <a:t>www.bloomberg.com/opinion/articles/2020-03-26/coronavirus-lockdowns-look-smart-under-cost-benefit-scrutiny</a:t>
            </a:r>
            <a:r>
              <a:rPr lang="en-US" sz="1200" dirty="0" smtClean="0"/>
              <a:t> Other c/b studies.</a:t>
            </a:r>
            <a:endParaRPr lang="en-US" sz="1200" dirty="0"/>
          </a:p>
        </p:txBody>
      </p:sp>
    </p:spTree>
    <p:extLst>
      <p:ext uri="{BB962C8B-B14F-4D97-AF65-F5344CB8AC3E}">
        <p14:creationId xmlns:p14="http://schemas.microsoft.com/office/powerpoint/2010/main" val="30429171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Experts Don’t Know Either </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19</a:t>
            </a:fld>
            <a:endParaRPr lang="en-US" altLang="en-US" sz="1400"/>
          </a:p>
        </p:txBody>
      </p:sp>
      <p:sp>
        <p:nvSpPr>
          <p:cNvPr id="5124" name="Subtitle 3"/>
          <p:cNvSpPr>
            <a:spLocks noGrp="1"/>
          </p:cNvSpPr>
          <p:nvPr>
            <p:ph type="subTitle" idx="1"/>
          </p:nvPr>
        </p:nvSpPr>
        <p:spPr>
          <a:xfrm>
            <a:off x="4419600" y="1905000"/>
            <a:ext cx="4343400" cy="2819400"/>
          </a:xfrm>
        </p:spPr>
        <p:txBody>
          <a:bodyPr/>
          <a:lstStyle/>
          <a:p>
            <a:r>
              <a:rPr lang="en-US" smtClean="0"/>
              <a:t>    FiveThirtyEight </a:t>
            </a:r>
            <a:r>
              <a:rPr lang="en-US" dirty="0" smtClean="0"/>
              <a:t>reported on a March 16 survey of epidemiologists of what the number of reported cases would be March 29. </a:t>
            </a:r>
          </a:p>
          <a:p>
            <a:r>
              <a:rPr lang="en-US" dirty="0" smtClean="0"/>
              <a:t>   The CDC reports140,000 cases for March 29. </a:t>
            </a:r>
            <a:endParaRPr lang="en-US" dirty="0"/>
          </a:p>
          <a:p>
            <a:endParaRPr lang="en-US" i="1" dirty="0" smtClean="0"/>
          </a:p>
          <a:p>
            <a:r>
              <a:rPr lang="en-US" i="1" dirty="0" smtClean="0"/>
              <a:t> </a:t>
            </a:r>
            <a:r>
              <a:rPr lang="en-US" sz="1200" dirty="0" smtClean="0">
                <a:hlinkClick r:id="rId3"/>
              </a:rPr>
              <a:t>https</a:t>
            </a:r>
            <a:r>
              <a:rPr lang="en-US" sz="1200" dirty="0">
                <a:hlinkClick r:id="rId3"/>
              </a:rPr>
              <a:t>://fivethirtyeight.com/features/infectious-disease-experts-dont-know-how-bad-the-coronavirus-is-going-to-get-either</a:t>
            </a:r>
            <a:r>
              <a:rPr lang="en-US" sz="1200" dirty="0" smtClean="0">
                <a:hlinkClick r:id="rId3"/>
              </a:rPr>
              <a:t>/</a:t>
            </a:r>
            <a:endParaRPr lang="en-US" sz="1200" dirty="0" smtClean="0"/>
          </a:p>
          <a:p>
            <a:r>
              <a:rPr lang="en-US" sz="1200" dirty="0">
                <a:hlinkClick r:id="rId4"/>
              </a:rPr>
              <a:t>https://www.cdc.gov/coronavirus/2019-ncov/cases-updates/cases-in-us.html</a:t>
            </a:r>
            <a:endParaRPr lang="en-US" altLang="en-US" sz="1200" dirty="0" smtClean="0"/>
          </a:p>
        </p:txBody>
      </p:sp>
      <p:pic>
        <p:nvPicPr>
          <p:cNvPr id="1026" name="Picture 2" descr="https://fivethirtyeight.com/wp-content/uploads/2020/03/boice.EXPERT-SURVEY.0320-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799" y="-762000"/>
            <a:ext cx="7043087" cy="689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4628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btitle 2"/>
          <p:cNvSpPr>
            <a:spLocks noGrp="1"/>
          </p:cNvSpPr>
          <p:nvPr>
            <p:ph type="subTitle" idx="1"/>
          </p:nvPr>
        </p:nvSpPr>
        <p:spPr>
          <a:xfrm>
            <a:off x="0" y="226741"/>
            <a:ext cx="9144000" cy="3962400"/>
          </a:xfrm>
        </p:spPr>
        <p:txBody>
          <a:bodyPr/>
          <a:lstStyle/>
          <a:p>
            <a:pPr algn="ctr"/>
            <a:r>
              <a:rPr lang="en-US" altLang="en-US" sz="4800" dirty="0" smtClean="0"/>
              <a:t>  IDEA OF THE DAY</a:t>
            </a:r>
            <a:endParaRPr lang="en-US" altLang="en-US" dirty="0" smtClean="0"/>
          </a:p>
          <a:p>
            <a:endParaRPr lang="en-US" altLang="en-US" dirty="0" smtClean="0"/>
          </a:p>
        </p:txBody>
      </p:sp>
      <p:sp>
        <p:nvSpPr>
          <p:cNvPr id="1536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9276850-B8AD-4543-B15C-C12068E8EDB0}" type="slidenum">
              <a:rPr lang="en-US" altLang="en-US" sz="1400" smtClean="0"/>
              <a:pPr>
                <a:spcBef>
                  <a:spcPct val="0"/>
                </a:spcBef>
                <a:buFontTx/>
                <a:buNone/>
              </a:pPr>
              <a:t>2</a:t>
            </a:fld>
            <a:endParaRPr lang="en-US" altLang="en-US" sz="1400" smtClean="0"/>
          </a:p>
        </p:txBody>
      </p:sp>
      <p:sp>
        <p:nvSpPr>
          <p:cNvPr id="15364" name="Rectangle 2"/>
          <p:cNvSpPr>
            <a:spLocks noChangeArrowheads="1"/>
          </p:cNvSpPr>
          <p:nvPr/>
        </p:nvSpPr>
        <p:spPr bwMode="auto">
          <a:xfrm>
            <a:off x="533400" y="1720910"/>
            <a:ext cx="80772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dirty="0" smtClean="0"/>
              <a:t>   The coronavirus epidemic illustrates market failure because of externalities, </a:t>
            </a:r>
          </a:p>
          <a:p>
            <a:pPr>
              <a:spcBef>
                <a:spcPct val="0"/>
              </a:spcBef>
              <a:buFontTx/>
              <a:buNone/>
            </a:pPr>
            <a:endParaRPr lang="en-US" altLang="en-US" dirty="0"/>
          </a:p>
          <a:p>
            <a:pPr>
              <a:spcBef>
                <a:spcPct val="0"/>
              </a:spcBef>
              <a:buFontTx/>
              <a:buNone/>
            </a:pPr>
            <a:r>
              <a:rPr lang="en-US" altLang="en-US" dirty="0" smtClean="0"/>
              <a:t>  but government failure too, because governments are slower than the private sector to adapt, and more constrained by laws and </a:t>
            </a:r>
            <a:r>
              <a:rPr lang="en-US" altLang="en-US" smtClean="0"/>
              <a:t>rules. </a:t>
            </a:r>
            <a:endParaRPr lang="en-US" altLang="en-US" dirty="0"/>
          </a:p>
        </p:txBody>
      </p:sp>
    </p:spTree>
    <p:extLst>
      <p:ext uri="{BB962C8B-B14F-4D97-AF65-F5344CB8AC3E}">
        <p14:creationId xmlns:p14="http://schemas.microsoft.com/office/powerpoint/2010/main" val="15297893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Shortages:</a:t>
            </a:r>
            <a:br>
              <a:rPr lang="en-US" altLang="en-US" dirty="0" smtClean="0">
                <a:latin typeface="Century Gothic" panose="020B0502020202020204" pitchFamily="34" charset="0"/>
              </a:rPr>
            </a:br>
            <a:r>
              <a:rPr lang="en-US" altLang="en-US" dirty="0" smtClean="0">
                <a:latin typeface="Century Gothic" panose="020B0502020202020204" pitchFamily="34" charset="0"/>
              </a:rPr>
              <a:t> Masks, Toilet Paper, Tests</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20</a:t>
            </a:fld>
            <a:endParaRPr lang="en-US" altLang="en-US" sz="1400"/>
          </a:p>
        </p:txBody>
      </p:sp>
      <p:sp>
        <p:nvSpPr>
          <p:cNvPr id="5124" name="Subtitle 3"/>
          <p:cNvSpPr>
            <a:spLocks noGrp="1"/>
          </p:cNvSpPr>
          <p:nvPr>
            <p:ph type="subTitle" idx="1"/>
          </p:nvPr>
        </p:nvSpPr>
        <p:spPr>
          <a:xfrm>
            <a:off x="266700" y="1905000"/>
            <a:ext cx="8610600" cy="3962400"/>
          </a:xfrm>
        </p:spPr>
        <p:txBody>
          <a:bodyPr/>
          <a:lstStyle/>
          <a:p>
            <a:r>
              <a:rPr lang="en-US" altLang="en-US" sz="3200" dirty="0" smtClean="0"/>
              <a:t>Why are there shortages? </a:t>
            </a:r>
          </a:p>
          <a:p>
            <a:r>
              <a:rPr lang="en-US" altLang="en-US" sz="3200" dirty="0" smtClean="0"/>
              <a:t>--because prices are too low.</a:t>
            </a:r>
          </a:p>
          <a:p>
            <a:r>
              <a:rPr lang="en-US" altLang="en-US" sz="3200" dirty="0" smtClean="0"/>
              <a:t> </a:t>
            </a:r>
          </a:p>
          <a:p>
            <a:r>
              <a:rPr lang="en-US" altLang="en-US" sz="3200" dirty="0" smtClean="0"/>
              <a:t>What is bad about them?  </a:t>
            </a:r>
            <a:endParaRPr lang="en-US" altLang="en-US" sz="3200" dirty="0"/>
          </a:p>
          <a:p>
            <a:r>
              <a:rPr lang="en-US" altLang="en-US" sz="3200" dirty="0" smtClean="0"/>
              <a:t>--  Output is too low (triangle losses)</a:t>
            </a:r>
          </a:p>
          <a:p>
            <a:r>
              <a:rPr lang="en-US" altLang="en-US" sz="3200" dirty="0" smtClean="0"/>
              <a:t>--  The people who want things the most might not be the ones to get them (inefficient rationing)</a:t>
            </a:r>
          </a:p>
          <a:p>
            <a:r>
              <a:rPr lang="en-US" altLang="en-US" sz="3200" dirty="0"/>
              <a:t> </a:t>
            </a:r>
            <a:r>
              <a:rPr lang="en-US" altLang="en-US" sz="3200" dirty="0" smtClean="0"/>
              <a:t>     Remember which diagram applies?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52400" y="318861"/>
            <a:ext cx="9144000" cy="1219200"/>
          </a:xfrm>
        </p:spPr>
        <p:txBody>
          <a:bodyPr/>
          <a:lstStyle/>
          <a:p>
            <a:r>
              <a:rPr lang="en-US" altLang="en-US" dirty="0" smtClean="0">
                <a:latin typeface="Century Gothic" panose="020B0502020202020204" pitchFamily="34" charset="0"/>
              </a:rPr>
              <a:t>  The Solution: </a:t>
            </a:r>
            <a:br>
              <a:rPr lang="en-US" altLang="en-US" dirty="0" smtClean="0">
                <a:latin typeface="Century Gothic" panose="020B0502020202020204" pitchFamily="34" charset="0"/>
              </a:rPr>
            </a:br>
            <a:r>
              <a:rPr lang="en-US" altLang="en-US" dirty="0" smtClean="0">
                <a:latin typeface="Century Gothic" panose="020B0502020202020204" pitchFamily="34" charset="0"/>
              </a:rPr>
              <a:t>Let Prices Rise</a:t>
            </a:r>
            <a:br>
              <a:rPr lang="en-US" altLang="en-US" dirty="0" smtClean="0">
                <a:latin typeface="Century Gothic" panose="020B0502020202020204" pitchFamily="34" charset="0"/>
              </a:rPr>
            </a:br>
            <a:r>
              <a:rPr lang="en-US" altLang="en-US" dirty="0" smtClean="0">
                <a:latin typeface="Century Gothic" panose="020B0502020202020204" pitchFamily="34" charset="0"/>
              </a:rPr>
              <a:t> </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21</a:t>
            </a:fld>
            <a:endParaRPr lang="en-US" altLang="en-US" sz="1400"/>
          </a:p>
        </p:txBody>
      </p:sp>
      <p:sp>
        <p:nvSpPr>
          <p:cNvPr id="5124" name="Subtitle 3"/>
          <p:cNvSpPr>
            <a:spLocks noGrp="1"/>
          </p:cNvSpPr>
          <p:nvPr>
            <p:ph type="subTitle" idx="1"/>
          </p:nvPr>
        </p:nvSpPr>
        <p:spPr>
          <a:xfrm>
            <a:off x="266700" y="1905000"/>
            <a:ext cx="8610600" cy="3962400"/>
          </a:xfrm>
        </p:spPr>
        <p:txBody>
          <a:bodyPr/>
          <a:lstStyle/>
          <a:p>
            <a:r>
              <a:rPr lang="en-US" altLang="en-US" sz="3200" dirty="0" smtClean="0"/>
              <a:t>    What is undoubtedly true is that if prices rise:</a:t>
            </a:r>
          </a:p>
          <a:p>
            <a:endParaRPr lang="en-US" altLang="en-US" sz="3200" dirty="0"/>
          </a:p>
          <a:p>
            <a:r>
              <a:rPr lang="en-US" altLang="en-US" sz="3200" dirty="0" smtClean="0"/>
              <a:t>1. Quantity supplied will rise. </a:t>
            </a:r>
          </a:p>
          <a:p>
            <a:endParaRPr lang="en-US" altLang="en-US" sz="3200" dirty="0" smtClean="0"/>
          </a:p>
          <a:p>
            <a:r>
              <a:rPr lang="en-US" altLang="en-US" sz="3200" dirty="0" smtClean="0"/>
              <a:t>2. </a:t>
            </a:r>
            <a:r>
              <a:rPr lang="en-US" altLang="en-US" sz="3200" dirty="0"/>
              <a:t>Nobody who is willing to pay the price will have to go without the good. </a:t>
            </a:r>
          </a:p>
          <a:p>
            <a:r>
              <a:rPr lang="en-US" altLang="en-US" sz="3200" dirty="0" smtClean="0"/>
              <a:t> </a:t>
            </a:r>
          </a:p>
          <a:p>
            <a:r>
              <a:rPr lang="en-US" altLang="en-US" sz="3200" dirty="0" smtClean="0"/>
              <a:t> </a:t>
            </a:r>
          </a:p>
        </p:txBody>
      </p:sp>
    </p:spTree>
    <p:extLst>
      <p:ext uri="{BB962C8B-B14F-4D97-AF65-F5344CB8AC3E}">
        <p14:creationId xmlns:p14="http://schemas.microsoft.com/office/powerpoint/2010/main" val="452059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52400" y="76200"/>
            <a:ext cx="9144000" cy="1219200"/>
          </a:xfrm>
        </p:spPr>
        <p:txBody>
          <a:bodyPr/>
          <a:lstStyle/>
          <a:p>
            <a:r>
              <a:rPr lang="en-US" altLang="en-US" dirty="0" smtClean="0">
                <a:latin typeface="Century Gothic" panose="020B0502020202020204" pitchFamily="34" charset="0"/>
              </a:rPr>
              <a:t> Price Gouging Is Good</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22</a:t>
            </a:fld>
            <a:endParaRPr lang="en-US" altLang="en-US" sz="1400"/>
          </a:p>
        </p:txBody>
      </p:sp>
      <p:sp>
        <p:nvSpPr>
          <p:cNvPr id="5124" name="Subtitle 3"/>
          <p:cNvSpPr>
            <a:spLocks noGrp="1"/>
          </p:cNvSpPr>
          <p:nvPr>
            <p:ph type="subTitle" idx="1"/>
          </p:nvPr>
        </p:nvSpPr>
        <p:spPr>
          <a:xfrm>
            <a:off x="304800" y="1676400"/>
            <a:ext cx="8610600" cy="3962400"/>
          </a:xfrm>
        </p:spPr>
        <p:txBody>
          <a:bodyPr/>
          <a:lstStyle/>
          <a:p>
            <a:r>
              <a:rPr lang="en-US" altLang="en-US" sz="1600" dirty="0" smtClean="0"/>
              <a:t>   </a:t>
            </a:r>
            <a:r>
              <a:rPr lang="en-US" altLang="en-US" sz="2400" dirty="0" smtClean="0"/>
              <a:t>People hate letting prices rise. They don’t like it that  profits rise. They don’t like it that poor people  are at a disadvantage in buying things. </a:t>
            </a:r>
            <a:endParaRPr lang="en-US" altLang="en-US" sz="2400" dirty="0"/>
          </a:p>
          <a:p>
            <a:r>
              <a:rPr lang="en-US" altLang="en-US" sz="2400" dirty="0" smtClean="0"/>
              <a:t>    One response is that the whole idea of a market  is to allocate goods to people who are willing to pay more for them. This is no different. </a:t>
            </a:r>
          </a:p>
          <a:p>
            <a:r>
              <a:rPr lang="en-US" altLang="en-US" sz="2400" dirty="0" smtClean="0"/>
              <a:t>  But don’t some  buyers *need* masks more than others? </a:t>
            </a:r>
          </a:p>
          <a:p>
            <a:r>
              <a:rPr lang="en-US" altLang="en-US" sz="2400" dirty="0"/>
              <a:t> </a:t>
            </a:r>
            <a:r>
              <a:rPr lang="en-US" altLang="en-US" sz="2400" dirty="0" smtClean="0"/>
              <a:t>    Hospitals and doctors are  rich. If the price were allowed to rise, they would be the ones to get the masks-- with a trivial quantity going to millionaires and hypochondriacs. </a:t>
            </a:r>
          </a:p>
          <a:p>
            <a:r>
              <a:rPr lang="en-US" altLang="en-US" sz="2400" dirty="0"/>
              <a:t> </a:t>
            </a:r>
            <a:r>
              <a:rPr lang="en-US" altLang="en-US" sz="2400" dirty="0" smtClean="0"/>
              <a:t>  Instead, with low prices, it is speculators who buy and resell, or are forbidden to resell so they just keep them in their garages.  </a:t>
            </a:r>
          </a:p>
          <a:p>
            <a:r>
              <a:rPr lang="en-US" altLang="en-US" sz="2400" dirty="0" smtClean="0"/>
              <a:t> </a:t>
            </a:r>
          </a:p>
          <a:p>
            <a:r>
              <a:rPr lang="en-US" altLang="en-US" sz="3200" dirty="0" smtClean="0"/>
              <a:t> </a:t>
            </a:r>
          </a:p>
        </p:txBody>
      </p:sp>
    </p:spTree>
    <p:extLst>
      <p:ext uri="{BB962C8B-B14F-4D97-AF65-F5344CB8AC3E}">
        <p14:creationId xmlns:p14="http://schemas.microsoft.com/office/powerpoint/2010/main" val="42876696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52400" y="76200"/>
            <a:ext cx="9144000" cy="1219200"/>
          </a:xfrm>
        </p:spPr>
        <p:txBody>
          <a:bodyPr/>
          <a:lstStyle/>
          <a:p>
            <a:r>
              <a:rPr lang="en-US" altLang="en-US" dirty="0" smtClean="0">
                <a:latin typeface="Century Gothic" panose="020B0502020202020204" pitchFamily="34" charset="0"/>
              </a:rPr>
              <a:t> Speculation in Toilet Paper</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23</a:t>
            </a:fld>
            <a:endParaRPr lang="en-US" altLang="en-US" sz="1400"/>
          </a:p>
        </p:txBody>
      </p:sp>
      <p:sp>
        <p:nvSpPr>
          <p:cNvPr id="5124" name="Subtitle 3"/>
          <p:cNvSpPr>
            <a:spLocks noGrp="1"/>
          </p:cNvSpPr>
          <p:nvPr>
            <p:ph type="subTitle" idx="1"/>
          </p:nvPr>
        </p:nvSpPr>
        <p:spPr>
          <a:xfrm>
            <a:off x="304800" y="1676400"/>
            <a:ext cx="8610600" cy="3962400"/>
          </a:xfrm>
        </p:spPr>
        <p:txBody>
          <a:bodyPr/>
          <a:lstStyle/>
          <a:p>
            <a:r>
              <a:rPr lang="en-US" altLang="en-US" sz="1600" dirty="0" smtClean="0"/>
              <a:t>   </a:t>
            </a:r>
            <a:r>
              <a:rPr lang="en-US" altLang="en-US" sz="2400" dirty="0"/>
              <a:t> The government can always buy toilet paper and give it to poor people if it comes to that. </a:t>
            </a:r>
            <a:endParaRPr lang="en-US" altLang="en-US" sz="2400" dirty="0" smtClean="0"/>
          </a:p>
          <a:p>
            <a:endParaRPr lang="en-US" altLang="en-US" sz="2400" dirty="0"/>
          </a:p>
          <a:p>
            <a:r>
              <a:rPr lang="en-US" altLang="en-US" sz="2400" dirty="0" smtClean="0"/>
              <a:t> </a:t>
            </a:r>
            <a:r>
              <a:rPr lang="en-US" altLang="en-US" sz="2400" dirty="0"/>
              <a:t>Toilet paper actually is not going to run out. </a:t>
            </a:r>
            <a:endParaRPr lang="en-US" altLang="en-US" sz="2400" dirty="0" smtClean="0"/>
          </a:p>
          <a:p>
            <a:endParaRPr lang="en-US" altLang="en-US" sz="2400" dirty="0"/>
          </a:p>
          <a:p>
            <a:r>
              <a:rPr lang="en-US" altLang="en-US" sz="2400" dirty="0" smtClean="0"/>
              <a:t>Demand </a:t>
            </a:r>
            <a:r>
              <a:rPr lang="en-US" altLang="en-US" sz="2400" dirty="0"/>
              <a:t>for use has not gone up</a:t>
            </a:r>
            <a:r>
              <a:rPr lang="en-US" altLang="en-US" sz="2400" dirty="0" smtClean="0"/>
              <a:t>.</a:t>
            </a:r>
          </a:p>
          <a:p>
            <a:endParaRPr lang="en-US" altLang="en-US" sz="2400" dirty="0" smtClean="0"/>
          </a:p>
          <a:p>
            <a:r>
              <a:rPr lang="en-US" altLang="en-US" sz="2400" dirty="0" smtClean="0"/>
              <a:t> It’s </a:t>
            </a:r>
            <a:r>
              <a:rPr lang="en-US" altLang="en-US" sz="2400" dirty="0"/>
              <a:t>just that fear of shortages that creates </a:t>
            </a:r>
            <a:r>
              <a:rPr lang="en-US" altLang="en-US" sz="2400" dirty="0" smtClean="0"/>
              <a:t>shortages--- combined with low prices.  </a:t>
            </a:r>
            <a:r>
              <a:rPr lang="en-US" altLang="en-US" sz="2400" dirty="0"/>
              <a:t>There will be a surplus pretty soon. </a:t>
            </a:r>
          </a:p>
          <a:p>
            <a:r>
              <a:rPr lang="en-US" altLang="en-US" sz="2400" dirty="0" smtClean="0"/>
              <a:t> </a:t>
            </a:r>
          </a:p>
          <a:p>
            <a:r>
              <a:rPr lang="en-US" altLang="en-US" sz="3200" dirty="0" smtClean="0"/>
              <a:t> </a:t>
            </a:r>
          </a:p>
        </p:txBody>
      </p:sp>
    </p:spTree>
    <p:extLst>
      <p:ext uri="{BB962C8B-B14F-4D97-AF65-F5344CB8AC3E}">
        <p14:creationId xmlns:p14="http://schemas.microsoft.com/office/powerpoint/2010/main" val="2331633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52400" y="76200"/>
            <a:ext cx="9144000" cy="1219200"/>
          </a:xfrm>
        </p:spPr>
        <p:txBody>
          <a:bodyPr/>
          <a:lstStyle/>
          <a:p>
            <a:r>
              <a:rPr lang="en-US" altLang="en-US" dirty="0" smtClean="0">
                <a:latin typeface="Century Gothic" panose="020B0502020202020204" pitchFamily="34" charset="0"/>
              </a:rPr>
              <a:t>We Need More Masks and Tests</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24</a:t>
            </a:fld>
            <a:endParaRPr lang="en-US" altLang="en-US" sz="1400"/>
          </a:p>
        </p:txBody>
      </p:sp>
      <p:sp>
        <p:nvSpPr>
          <p:cNvPr id="5124" name="Subtitle 3"/>
          <p:cNvSpPr>
            <a:spLocks noGrp="1"/>
          </p:cNvSpPr>
          <p:nvPr>
            <p:ph type="subTitle" idx="1"/>
          </p:nvPr>
        </p:nvSpPr>
        <p:spPr>
          <a:xfrm>
            <a:off x="304800" y="1676400"/>
            <a:ext cx="8610600" cy="3962400"/>
          </a:xfrm>
        </p:spPr>
        <p:txBody>
          <a:bodyPr/>
          <a:lstStyle/>
          <a:p>
            <a:r>
              <a:rPr lang="en-US" altLang="en-US" sz="2400" dirty="0" smtClean="0"/>
              <a:t>    What matters most is getting more quantity supplied.</a:t>
            </a:r>
          </a:p>
          <a:p>
            <a:r>
              <a:rPr lang="en-US" altLang="en-US" sz="2400" dirty="0" smtClean="0"/>
              <a:t>    With masks and tests, in particular, we should be happy to give amazingly high profits to anyone who will produce more. The equilibrium  price is high. </a:t>
            </a:r>
          </a:p>
          <a:p>
            <a:r>
              <a:rPr lang="en-US" altLang="en-US" sz="2400" dirty="0"/>
              <a:t> </a:t>
            </a:r>
            <a:r>
              <a:rPr lang="en-US" altLang="en-US" sz="2400" dirty="0" smtClean="0"/>
              <a:t>     A lockdown costs $1 trillion each month. What if we offered $500 billion dollars in abnormal profits to firms that supply masks and tests?  They would spend lavishly on trying to increase supply. </a:t>
            </a:r>
          </a:p>
          <a:p>
            <a:endParaRPr lang="en-US" altLang="en-US" sz="2400" dirty="0"/>
          </a:p>
          <a:p>
            <a:r>
              <a:rPr lang="en-US" altLang="en-US" sz="2400" dirty="0" smtClean="0"/>
              <a:t>   But are masks useful for everyday interaction? Hard to know. They’re discouraged in Taiwan, which has had great success in containment. </a:t>
            </a:r>
            <a:endParaRPr lang="en-US" altLang="en-US" sz="2400" dirty="0"/>
          </a:p>
          <a:p>
            <a:endParaRPr lang="en-US" altLang="en-US" sz="2400" dirty="0" smtClean="0"/>
          </a:p>
          <a:p>
            <a:r>
              <a:rPr lang="en-US" sz="1200" dirty="0">
                <a:hlinkClick r:id="rId3"/>
              </a:rPr>
              <a:t>https://asiatimes.com/2020/03/taiwan-serves-as-model-in-global-virus-battle/</a:t>
            </a:r>
            <a:endParaRPr lang="en-US" altLang="en-US" sz="1200" dirty="0" smtClean="0"/>
          </a:p>
          <a:p>
            <a:r>
              <a:rPr lang="en-US" altLang="en-US" sz="3200" dirty="0" smtClean="0"/>
              <a:t> </a:t>
            </a:r>
          </a:p>
        </p:txBody>
      </p:sp>
    </p:spTree>
    <p:extLst>
      <p:ext uri="{BB962C8B-B14F-4D97-AF65-F5344CB8AC3E}">
        <p14:creationId xmlns:p14="http://schemas.microsoft.com/office/powerpoint/2010/main" val="3079212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14300" y="76200"/>
            <a:ext cx="9448800" cy="1219200"/>
          </a:xfrm>
        </p:spPr>
        <p:txBody>
          <a:bodyPr/>
          <a:lstStyle/>
          <a:p>
            <a:r>
              <a:rPr lang="en-US" altLang="en-US" dirty="0" smtClean="0">
                <a:latin typeface="Century Gothic" panose="020B0502020202020204" pitchFamily="34" charset="0"/>
              </a:rPr>
              <a:t>Government Threats of Regulation</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25</a:t>
            </a:fld>
            <a:endParaRPr lang="en-US" altLang="en-US" sz="1400"/>
          </a:p>
        </p:txBody>
      </p:sp>
      <p:sp>
        <p:nvSpPr>
          <p:cNvPr id="5124" name="Subtitle 3"/>
          <p:cNvSpPr>
            <a:spLocks noGrp="1"/>
          </p:cNvSpPr>
          <p:nvPr>
            <p:ph type="subTitle" idx="1"/>
          </p:nvPr>
        </p:nvSpPr>
        <p:spPr>
          <a:xfrm>
            <a:off x="304800" y="1676400"/>
            <a:ext cx="8610600" cy="3962400"/>
          </a:xfrm>
        </p:spPr>
        <p:txBody>
          <a:bodyPr/>
          <a:lstStyle/>
          <a:p>
            <a:r>
              <a:rPr lang="en-US" altLang="en-US" sz="2000" dirty="0" smtClean="0"/>
              <a:t>  </a:t>
            </a:r>
            <a:r>
              <a:rPr lang="en-US" sz="2000" dirty="0" smtClean="0"/>
              <a:t>“At </a:t>
            </a:r>
            <a:r>
              <a:rPr lang="en-US" sz="2000" dirty="0"/>
              <a:t>$1.2-$1.5 billion that’s $15,000-$18,750 per ventilator which is well below the </a:t>
            </a:r>
            <a:r>
              <a:rPr lang="en-US" sz="2000" u="sng" dirty="0">
                <a:hlinkClick r:id="rId3"/>
              </a:rPr>
              <a:t>standard price</a:t>
            </a:r>
            <a:r>
              <a:rPr lang="en-US" sz="2000" dirty="0"/>
              <a:t> of $25,000-$50,000 (maybe these ventilators would be simpler or less fancy</a:t>
            </a:r>
            <a:r>
              <a:rPr lang="en-US" sz="2000" dirty="0" smtClean="0"/>
              <a:t>.)”</a:t>
            </a:r>
            <a:r>
              <a:rPr lang="en-US" sz="2000" dirty="0"/>
              <a:t> </a:t>
            </a:r>
            <a:endParaRPr lang="en-US" sz="2000" dirty="0" smtClean="0"/>
          </a:p>
          <a:p>
            <a:r>
              <a:rPr lang="en-US" altLang="en-US" sz="2000" dirty="0" smtClean="0"/>
              <a:t>The deal was cancelled. </a:t>
            </a:r>
            <a:r>
              <a:rPr lang="en-US" sz="2000" dirty="0" smtClean="0"/>
              <a:t>The </a:t>
            </a:r>
            <a:r>
              <a:rPr lang="en-US" sz="2000" dirty="0"/>
              <a:t>Federal Emergency Management Agency said it needed more time to assess whether the estimated cost was prohibitive. </a:t>
            </a:r>
            <a:endParaRPr lang="en-US" sz="2000" dirty="0" smtClean="0"/>
          </a:p>
          <a:p>
            <a:r>
              <a:rPr lang="en-US" sz="2000" dirty="0" smtClean="0"/>
              <a:t>“The </a:t>
            </a:r>
            <a:r>
              <a:rPr lang="en-US" sz="2000" dirty="0"/>
              <a:t>President, however, then </a:t>
            </a:r>
            <a:r>
              <a:rPr lang="en-US" sz="2000" u="sng" dirty="0">
                <a:hlinkClick r:id="rId4"/>
              </a:rPr>
              <a:t>went on Hannity</a:t>
            </a:r>
            <a:r>
              <a:rPr lang="en-US" sz="2000" dirty="0"/>
              <a:t> to say that he didn’t think we needed 30-40 thousand ventilators and also insulted </a:t>
            </a:r>
            <a:r>
              <a:rPr lang="en-US" sz="2000" u="sng" dirty="0">
                <a:hlinkClick r:id="rId5"/>
              </a:rPr>
              <a:t>GM CEO Mary Barra</a:t>
            </a:r>
            <a:r>
              <a:rPr lang="en-US" sz="2000" dirty="0"/>
              <a:t> in a series of tweets. This was clearly some kind of clever bargaining strategy. Surprise! </a:t>
            </a:r>
            <a:r>
              <a:rPr lang="en-US" sz="2000" dirty="0" smtClean="0"/>
              <a:t>It failed. </a:t>
            </a:r>
          </a:p>
          <a:p>
            <a:r>
              <a:rPr lang="en-US" sz="2000" dirty="0" smtClean="0"/>
              <a:t>     So President Trump invoked the National Defense Act and used command-and-control to force GM to produce the ventilators. </a:t>
            </a:r>
          </a:p>
          <a:p>
            <a:r>
              <a:rPr lang="en-US" sz="2000" dirty="0"/>
              <a:t> </a:t>
            </a:r>
            <a:r>
              <a:rPr lang="en-US" sz="2000" dirty="0" smtClean="0"/>
              <a:t>    This goes to the market failure of Insecure Contracts and Insecure Property Rights. Companies can’t tell if they will be allowed to keep profits or even enough to pay their costs.   </a:t>
            </a:r>
            <a:endParaRPr lang="en-US" sz="2000" dirty="0">
              <a:hlinkClick r:id="rId6"/>
            </a:endParaRPr>
          </a:p>
          <a:p>
            <a:r>
              <a:rPr lang="en-US" sz="2000" dirty="0" smtClean="0">
                <a:hlinkClick r:id="rId6"/>
              </a:rPr>
              <a:t>https://</a:t>
            </a:r>
            <a:r>
              <a:rPr lang="en-US" sz="2000" dirty="0">
                <a:hlinkClick r:id="rId6"/>
              </a:rPr>
              <a:t>marginalrevolution.com/marginalrevolution/2020/03/the-defense-production-act.html</a:t>
            </a:r>
            <a:endParaRPr lang="en-US" altLang="en-US" sz="2000" dirty="0" smtClean="0"/>
          </a:p>
        </p:txBody>
      </p:sp>
    </p:spTree>
    <p:extLst>
      <p:ext uri="{BB962C8B-B14F-4D97-AF65-F5344CB8AC3E}">
        <p14:creationId xmlns:p14="http://schemas.microsoft.com/office/powerpoint/2010/main" val="39702155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  Tests: Why is Supply Low and late?</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26</a:t>
            </a:fld>
            <a:endParaRPr lang="en-US" altLang="en-US" sz="1400"/>
          </a:p>
        </p:txBody>
      </p:sp>
      <p:sp>
        <p:nvSpPr>
          <p:cNvPr id="3" name="Rectangle 2"/>
          <p:cNvSpPr/>
          <p:nvPr/>
        </p:nvSpPr>
        <p:spPr>
          <a:xfrm>
            <a:off x="562708" y="1566257"/>
            <a:ext cx="8534400" cy="830997"/>
          </a:xfrm>
          <a:prstGeom prst="rect">
            <a:avLst/>
          </a:prstGeom>
        </p:spPr>
        <p:txBody>
          <a:bodyPr wrap="square">
            <a:spAutoFit/>
          </a:bodyPr>
          <a:lstStyle/>
          <a:p>
            <a:r>
              <a:rPr lang="en-US" sz="2400" dirty="0" smtClean="0"/>
              <a:t> </a:t>
            </a:r>
            <a:endParaRPr lang="en-US" altLang="en-US" sz="1200" dirty="0"/>
          </a:p>
          <a:p>
            <a:endParaRPr lang="en-US" sz="2400" dirty="0"/>
          </a:p>
        </p:txBody>
      </p:sp>
      <p:sp>
        <p:nvSpPr>
          <p:cNvPr id="5" name="Subtitle 3"/>
          <p:cNvSpPr>
            <a:spLocks noGrp="1"/>
          </p:cNvSpPr>
          <p:nvPr>
            <p:ph type="subTitle" idx="1"/>
          </p:nvPr>
        </p:nvSpPr>
        <p:spPr>
          <a:xfrm>
            <a:off x="0" y="1905000"/>
            <a:ext cx="9144000" cy="3962400"/>
          </a:xfrm>
        </p:spPr>
        <p:txBody>
          <a:bodyPr/>
          <a:lstStyle/>
          <a:p>
            <a:r>
              <a:rPr lang="en-US" altLang="en-US" sz="5400" dirty="0" smtClean="0"/>
              <a:t> </a:t>
            </a:r>
          </a:p>
        </p:txBody>
      </p:sp>
      <p:sp>
        <p:nvSpPr>
          <p:cNvPr id="6" name="Subtitle 3"/>
          <p:cNvSpPr txBox="1">
            <a:spLocks/>
          </p:cNvSpPr>
          <p:nvPr/>
        </p:nvSpPr>
        <p:spPr bwMode="auto">
          <a:xfrm>
            <a:off x="0" y="609600"/>
            <a:ext cx="9144000" cy="346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None/>
              <a:defRPr sz="2800">
                <a:solidFill>
                  <a:schemeClr val="tx1"/>
                </a:solidFill>
                <a:latin typeface="Garamond" pitchFamily="18" charset="0"/>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r>
              <a:rPr lang="en-US" altLang="en-US" sz="2400" kern="0" dirty="0" smtClean="0"/>
              <a:t> </a:t>
            </a:r>
            <a:endParaRPr lang="en-US" altLang="en-US" sz="2400" kern="0" dirty="0"/>
          </a:p>
          <a:p>
            <a:endParaRPr lang="en-US" altLang="en-US" sz="2400" kern="0" dirty="0"/>
          </a:p>
          <a:p>
            <a:pPr>
              <a:spcBef>
                <a:spcPts val="0"/>
              </a:spcBef>
            </a:pPr>
            <a:r>
              <a:rPr lang="en-US" altLang="en-US" sz="2400" kern="0" dirty="0" smtClean="0"/>
              <a:t>   The tests everybody is talking about are for whether you have the virus and might get sick. That test looks for virus DNA in your body. If it is there, your antibodies have not killed all the virus yet (unless there are just some dead fragments left).  </a:t>
            </a:r>
          </a:p>
          <a:p>
            <a:pPr>
              <a:spcBef>
                <a:spcPts val="0"/>
              </a:spcBef>
            </a:pPr>
            <a:r>
              <a:rPr lang="en-US" sz="1200" dirty="0">
                <a:hlinkClick r:id="rId3"/>
              </a:rPr>
              <a:t>https://www.scientificamerican.com/article/heres-how-coronavirus-tests-work-and-who-offers-them</a:t>
            </a:r>
            <a:r>
              <a:rPr lang="en-US" sz="1200" dirty="0" smtClean="0">
                <a:hlinkClick r:id="rId3"/>
              </a:rPr>
              <a:t>/</a:t>
            </a:r>
            <a:r>
              <a:rPr lang="en-US" sz="1200" dirty="0" smtClean="0"/>
              <a:t>  </a:t>
            </a:r>
            <a:endParaRPr lang="en-US" sz="1200" dirty="0"/>
          </a:p>
          <a:p>
            <a:pPr>
              <a:spcBef>
                <a:spcPts val="0"/>
              </a:spcBef>
            </a:pPr>
            <a:r>
              <a:rPr lang="en-US" altLang="en-US" sz="2400" kern="0" dirty="0"/>
              <a:t> </a:t>
            </a:r>
            <a:endParaRPr lang="en-US" altLang="en-US" sz="2400" kern="0" dirty="0" smtClean="0"/>
          </a:p>
          <a:p>
            <a:pPr>
              <a:spcBef>
                <a:spcPts val="0"/>
              </a:spcBef>
            </a:pPr>
            <a:r>
              <a:rPr lang="en-US" altLang="en-US" sz="2400" kern="0" dirty="0" smtClean="0"/>
              <a:t>      A second kind of test is for whether </a:t>
            </a:r>
            <a:r>
              <a:rPr lang="en-US" altLang="en-US" sz="2400" kern="0" dirty="0"/>
              <a:t>someone was </a:t>
            </a:r>
            <a:r>
              <a:rPr lang="en-US" altLang="en-US" sz="2400" kern="0" dirty="0" smtClean="0"/>
              <a:t>exposed and is now immune  look </a:t>
            </a:r>
            <a:r>
              <a:rPr lang="en-US" altLang="en-US" sz="2400" kern="0" dirty="0"/>
              <a:t>for whether the person has antibodies. </a:t>
            </a:r>
            <a:r>
              <a:rPr lang="en-US" altLang="en-US" sz="2400" kern="0" dirty="0" smtClean="0"/>
              <a:t>If we can figure out who is immune, we can let them go back to work. </a:t>
            </a:r>
          </a:p>
          <a:p>
            <a:pPr>
              <a:spcBef>
                <a:spcPts val="0"/>
              </a:spcBef>
            </a:pPr>
            <a:endParaRPr lang="en-US" altLang="en-US" sz="2400" kern="0" dirty="0" smtClean="0"/>
          </a:p>
          <a:p>
            <a:pPr>
              <a:spcBef>
                <a:spcPts val="0"/>
              </a:spcBef>
            </a:pPr>
            <a:r>
              <a:rPr lang="en-US" altLang="en-US" sz="2400" kern="0" dirty="0" smtClean="0"/>
              <a:t>      The USA has totally botched testing. But the reason is overregulation. We have actually blocked private companies from  producing tests.  After</a:t>
            </a:r>
          </a:p>
          <a:p>
            <a:pPr>
              <a:spcBef>
                <a:spcPts val="0"/>
              </a:spcBef>
            </a:pPr>
            <a:r>
              <a:rPr lang="en-US" altLang="en-US" sz="2400" kern="0" dirty="0" smtClean="0"/>
              <a:t>a detour to South Korean policy, we will get back to that. </a:t>
            </a:r>
            <a:endParaRPr lang="en-US" altLang="en-US" sz="2400" kern="0" dirty="0"/>
          </a:p>
        </p:txBody>
      </p:sp>
    </p:spTree>
    <p:extLst>
      <p:ext uri="{BB962C8B-B14F-4D97-AF65-F5344CB8AC3E}">
        <p14:creationId xmlns:p14="http://schemas.microsoft.com/office/powerpoint/2010/main" val="1841781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81000" y="0"/>
            <a:ext cx="9525000" cy="1219200"/>
          </a:xfrm>
        </p:spPr>
        <p:txBody>
          <a:bodyPr/>
          <a:lstStyle/>
          <a:p>
            <a:r>
              <a:rPr lang="en-US" altLang="en-US" dirty="0" smtClean="0">
                <a:latin typeface="Century Gothic" panose="020B0502020202020204" pitchFamily="34" charset="0"/>
              </a:rPr>
              <a:t>  A Surprising Fact</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27</a:t>
            </a:fld>
            <a:endParaRPr lang="en-US" altLang="en-US" sz="1400"/>
          </a:p>
        </p:txBody>
      </p:sp>
      <p:sp>
        <p:nvSpPr>
          <p:cNvPr id="3" name="Rectangle 2"/>
          <p:cNvSpPr/>
          <p:nvPr/>
        </p:nvSpPr>
        <p:spPr>
          <a:xfrm>
            <a:off x="562708" y="1566257"/>
            <a:ext cx="8534400" cy="830997"/>
          </a:xfrm>
          <a:prstGeom prst="rect">
            <a:avLst/>
          </a:prstGeom>
        </p:spPr>
        <p:txBody>
          <a:bodyPr wrap="square">
            <a:spAutoFit/>
          </a:bodyPr>
          <a:lstStyle/>
          <a:p>
            <a:r>
              <a:rPr lang="en-US" sz="2400" dirty="0" smtClean="0"/>
              <a:t> </a:t>
            </a:r>
            <a:endParaRPr lang="en-US" altLang="en-US" sz="1200" dirty="0"/>
          </a:p>
          <a:p>
            <a:endParaRPr lang="en-US" sz="2400" dirty="0"/>
          </a:p>
        </p:txBody>
      </p:sp>
      <p:sp>
        <p:nvSpPr>
          <p:cNvPr id="5" name="Subtitle 3"/>
          <p:cNvSpPr>
            <a:spLocks noGrp="1"/>
          </p:cNvSpPr>
          <p:nvPr>
            <p:ph type="subTitle" idx="1"/>
          </p:nvPr>
        </p:nvSpPr>
        <p:spPr>
          <a:xfrm>
            <a:off x="0" y="1905000"/>
            <a:ext cx="9144000" cy="3962400"/>
          </a:xfrm>
        </p:spPr>
        <p:txBody>
          <a:bodyPr/>
          <a:lstStyle/>
          <a:p>
            <a:r>
              <a:rPr lang="en-US" altLang="en-US" sz="5400" dirty="0" smtClean="0"/>
              <a:t> </a:t>
            </a:r>
          </a:p>
        </p:txBody>
      </p:sp>
      <p:sp>
        <p:nvSpPr>
          <p:cNvPr id="6" name="Subtitle 3"/>
          <p:cNvSpPr txBox="1">
            <a:spLocks/>
          </p:cNvSpPr>
          <p:nvPr/>
        </p:nvSpPr>
        <p:spPr bwMode="auto">
          <a:xfrm>
            <a:off x="-16598" y="1625694"/>
            <a:ext cx="9144000" cy="346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None/>
              <a:defRPr sz="2800">
                <a:solidFill>
                  <a:schemeClr val="tx1"/>
                </a:solidFill>
                <a:latin typeface="Garamond" pitchFamily="18" charset="0"/>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a:spcBef>
                <a:spcPts val="0"/>
              </a:spcBef>
            </a:pPr>
            <a:r>
              <a:rPr lang="en-US" altLang="en-US" sz="2400" kern="0" dirty="0" smtClean="0"/>
              <a:t>    South Korea is hailed for using widespread testing, but the US has actually done more tests. </a:t>
            </a:r>
          </a:p>
          <a:p>
            <a:pPr>
              <a:spcBef>
                <a:spcPts val="0"/>
              </a:spcBef>
            </a:pPr>
            <a:endParaRPr lang="en-US" altLang="en-US" sz="2400" kern="0" dirty="0" smtClean="0"/>
          </a:p>
          <a:p>
            <a:pPr>
              <a:spcBef>
                <a:spcPts val="0"/>
              </a:spcBef>
            </a:pPr>
            <a:r>
              <a:rPr lang="en-US" altLang="en-US" sz="2400" kern="0" dirty="0"/>
              <a:t> </a:t>
            </a:r>
            <a:r>
              <a:rPr lang="en-US" altLang="en-US" sz="2400" kern="0" dirty="0" smtClean="0"/>
              <a:t>  CNN, which hates President Trump, said on March 25 the US has done 418,000. The President  said it was just 370,000 with 220,000 in the past eight days. Korea has done 360,000. </a:t>
            </a:r>
          </a:p>
          <a:p>
            <a:pPr>
              <a:spcBef>
                <a:spcPts val="0"/>
              </a:spcBef>
            </a:pPr>
            <a:endParaRPr lang="en-US" altLang="en-US" sz="2400" kern="0" dirty="0" smtClean="0"/>
          </a:p>
          <a:p>
            <a:pPr>
              <a:spcBef>
                <a:spcPts val="0"/>
              </a:spcBef>
            </a:pPr>
            <a:r>
              <a:rPr lang="en-US" altLang="en-US" sz="2400" kern="0" dirty="0"/>
              <a:t> </a:t>
            </a:r>
            <a:r>
              <a:rPr lang="en-US" altLang="en-US" sz="2400" kern="0" dirty="0" smtClean="0"/>
              <a:t>    To be sure, the US has 6 times as many people as Korea, but the </a:t>
            </a:r>
          </a:p>
          <a:p>
            <a:pPr>
              <a:spcBef>
                <a:spcPts val="0"/>
              </a:spcBef>
            </a:pPr>
            <a:r>
              <a:rPr lang="en-US" altLang="en-US" sz="2400" kern="0" dirty="0" smtClean="0"/>
              <a:t>problem isn’t just in coming up with the same quantity supplied. It is that</a:t>
            </a:r>
          </a:p>
          <a:p>
            <a:pPr>
              <a:spcBef>
                <a:spcPts val="0"/>
              </a:spcBef>
            </a:pPr>
            <a:r>
              <a:rPr lang="en-US" altLang="en-US" sz="2400" kern="0" dirty="0" smtClean="0"/>
              <a:t>we started very late, and it is probably too late to use Korea’s strategy. </a:t>
            </a:r>
            <a:endParaRPr lang="en-US" altLang="en-US" sz="2400" kern="0" dirty="0"/>
          </a:p>
          <a:p>
            <a:endParaRPr lang="en-US" altLang="en-US" sz="2400" kern="0" dirty="0"/>
          </a:p>
          <a:p>
            <a:r>
              <a:rPr lang="en-US" altLang="en-US" sz="2400" kern="0" dirty="0" smtClean="0"/>
              <a:t> </a:t>
            </a:r>
          </a:p>
          <a:p>
            <a:r>
              <a:rPr lang="en-US" altLang="en-US" sz="2400" kern="0" dirty="0" smtClean="0"/>
              <a:t> </a:t>
            </a:r>
            <a:r>
              <a:rPr lang="en-US" sz="1600" dirty="0">
                <a:hlinkClick r:id="rId3"/>
              </a:rPr>
              <a:t>https://www.cnn.com/2020/03/25/politics/coronavirus-testing-trump-south-korea-fact-check/index.html</a:t>
            </a:r>
            <a:endParaRPr lang="en-US" altLang="en-US" sz="1600" kern="0" dirty="0" smtClean="0"/>
          </a:p>
        </p:txBody>
      </p:sp>
    </p:spTree>
    <p:extLst>
      <p:ext uri="{BB962C8B-B14F-4D97-AF65-F5344CB8AC3E}">
        <p14:creationId xmlns:p14="http://schemas.microsoft.com/office/powerpoint/2010/main" val="13551095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81000" y="0"/>
            <a:ext cx="9525000" cy="1219200"/>
          </a:xfrm>
        </p:spPr>
        <p:txBody>
          <a:bodyPr/>
          <a:lstStyle/>
          <a:p>
            <a:r>
              <a:rPr lang="en-US" altLang="en-US" dirty="0" smtClean="0">
                <a:latin typeface="Century Gothic" panose="020B0502020202020204" pitchFamily="34" charset="0"/>
              </a:rPr>
              <a:t>  South Korea’s Strategy</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28</a:t>
            </a:fld>
            <a:endParaRPr lang="en-US" altLang="en-US" sz="1400"/>
          </a:p>
        </p:txBody>
      </p:sp>
      <p:sp>
        <p:nvSpPr>
          <p:cNvPr id="3" name="Rectangle 2"/>
          <p:cNvSpPr/>
          <p:nvPr/>
        </p:nvSpPr>
        <p:spPr>
          <a:xfrm>
            <a:off x="562708" y="1566257"/>
            <a:ext cx="8534400" cy="830997"/>
          </a:xfrm>
          <a:prstGeom prst="rect">
            <a:avLst/>
          </a:prstGeom>
        </p:spPr>
        <p:txBody>
          <a:bodyPr wrap="square">
            <a:spAutoFit/>
          </a:bodyPr>
          <a:lstStyle/>
          <a:p>
            <a:r>
              <a:rPr lang="en-US" sz="2400" dirty="0" smtClean="0"/>
              <a:t> </a:t>
            </a:r>
            <a:endParaRPr lang="en-US" altLang="en-US" sz="1200" dirty="0"/>
          </a:p>
          <a:p>
            <a:endParaRPr lang="en-US" sz="2400" dirty="0"/>
          </a:p>
        </p:txBody>
      </p:sp>
      <p:sp>
        <p:nvSpPr>
          <p:cNvPr id="5" name="Subtitle 3"/>
          <p:cNvSpPr>
            <a:spLocks noGrp="1"/>
          </p:cNvSpPr>
          <p:nvPr>
            <p:ph type="subTitle" idx="1"/>
          </p:nvPr>
        </p:nvSpPr>
        <p:spPr>
          <a:xfrm>
            <a:off x="0" y="1905000"/>
            <a:ext cx="9144000" cy="3962400"/>
          </a:xfrm>
        </p:spPr>
        <p:txBody>
          <a:bodyPr/>
          <a:lstStyle/>
          <a:p>
            <a:r>
              <a:rPr lang="en-US" altLang="en-US" sz="5400" dirty="0" smtClean="0"/>
              <a:t> </a:t>
            </a:r>
          </a:p>
        </p:txBody>
      </p:sp>
      <p:sp>
        <p:nvSpPr>
          <p:cNvPr id="6" name="Subtitle 3"/>
          <p:cNvSpPr txBox="1">
            <a:spLocks/>
          </p:cNvSpPr>
          <p:nvPr/>
        </p:nvSpPr>
        <p:spPr bwMode="auto">
          <a:xfrm>
            <a:off x="-30933" y="1719967"/>
            <a:ext cx="9020629" cy="4792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None/>
              <a:defRPr sz="2800">
                <a:solidFill>
                  <a:schemeClr val="tx1"/>
                </a:solidFill>
                <a:latin typeface="Garamond" pitchFamily="18" charset="0"/>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r>
              <a:rPr lang="en-US" altLang="en-US" sz="2400" kern="0" dirty="0" smtClean="0"/>
              <a:t> Within a week, the government met with companies and promised quick approval of tests. 5 companies produce them now. As of March 27 one producer can produce 400,000 kits/week, almost all for export. </a:t>
            </a:r>
          </a:p>
          <a:p>
            <a:endParaRPr lang="en-US" altLang="en-US" sz="2400" kern="0" dirty="0"/>
          </a:p>
          <a:p>
            <a:r>
              <a:rPr lang="en-US" altLang="en-US" sz="2400" kern="0" dirty="0" smtClean="0"/>
              <a:t>   “At </a:t>
            </a:r>
            <a:r>
              <a:rPr lang="en-US" altLang="en-US" sz="2400" kern="0" dirty="0"/>
              <a:t>50 drive-through stations, patients are tested without leaving their cars. They are given a questionnaire, a remote temperature scan and a throat swab. The process takes about 10 minutes. Test results are usually back within hours</a:t>
            </a:r>
            <a:r>
              <a:rPr lang="en-US" altLang="en-US" sz="2400" kern="0" dirty="0" smtClean="0"/>
              <a:t>.”</a:t>
            </a:r>
          </a:p>
          <a:p>
            <a:r>
              <a:rPr lang="en-US" altLang="en-US" sz="2400" kern="0" dirty="0" smtClean="0"/>
              <a:t>     Schools were closed, but businesses were not shut. </a:t>
            </a:r>
          </a:p>
          <a:p>
            <a:r>
              <a:rPr lang="en-US" sz="1200" dirty="0">
                <a:hlinkClick r:id="rId3"/>
              </a:rPr>
              <a:t>https://</a:t>
            </a:r>
            <a:r>
              <a:rPr lang="en-US" sz="1200" dirty="0" smtClean="0">
                <a:hlinkClick r:id="rId3"/>
              </a:rPr>
              <a:t>www.bbc.com/news/world-asia-51836898</a:t>
            </a:r>
            <a:endParaRPr lang="en-US" altLang="en-US" sz="2400" kern="0" dirty="0"/>
          </a:p>
          <a:p>
            <a:r>
              <a:rPr lang="en-US" sz="1200" dirty="0">
                <a:hlinkClick r:id="rId4"/>
              </a:rPr>
              <a:t>https://</a:t>
            </a:r>
            <a:r>
              <a:rPr lang="en-US" sz="1200" dirty="0" smtClean="0">
                <a:hlinkClick r:id="rId4"/>
              </a:rPr>
              <a:t>www.reuters.com/article/us-health-coronavirus-southkorea-testkit/south-korean-test-kit-makers-swamped-as-coronavirus-cases-explode-in-us-europe-idUSKBN21E12V</a:t>
            </a:r>
            <a:endParaRPr lang="en-US" sz="1200" dirty="0" smtClean="0"/>
          </a:p>
          <a:p>
            <a:r>
              <a:rPr lang="en-US" altLang="en-US" sz="1200" kern="0" dirty="0" smtClean="0">
                <a:hlinkClick r:id="rId5"/>
              </a:rPr>
              <a:t>https</a:t>
            </a:r>
            <a:r>
              <a:rPr lang="en-US" altLang="en-US" sz="1200" kern="0" dirty="0">
                <a:hlinkClick r:id="rId5"/>
              </a:rPr>
              <a:t>://</a:t>
            </a:r>
            <a:r>
              <a:rPr lang="en-US" altLang="en-US" sz="1200" kern="0" dirty="0" smtClean="0">
                <a:hlinkClick r:id="rId5"/>
              </a:rPr>
              <a:t>www.nytimes.com/2020/03/23/world/asia/coronavirus-south-korea-flatten-curve.html</a:t>
            </a:r>
            <a:endParaRPr lang="en-US" altLang="en-US" sz="1200" kern="0" dirty="0" smtClean="0"/>
          </a:p>
          <a:p>
            <a:endParaRPr lang="en-US" altLang="en-US" sz="1200" kern="0" dirty="0"/>
          </a:p>
          <a:p>
            <a:endParaRPr lang="en-US" altLang="en-US" sz="2400" kern="0" dirty="0"/>
          </a:p>
          <a:p>
            <a:endParaRPr lang="en-US" altLang="en-US" sz="2400" kern="0" dirty="0"/>
          </a:p>
          <a:p>
            <a:endParaRPr lang="en-US" altLang="en-US" sz="2400" kern="0" dirty="0"/>
          </a:p>
          <a:p>
            <a:endParaRPr lang="en-US" altLang="en-US" sz="2400" kern="0" dirty="0" smtClean="0"/>
          </a:p>
          <a:p>
            <a:endParaRPr lang="en-US" altLang="en-US" sz="2400" kern="0" dirty="0"/>
          </a:p>
        </p:txBody>
      </p:sp>
    </p:spTree>
    <p:extLst>
      <p:ext uri="{BB962C8B-B14F-4D97-AF65-F5344CB8AC3E}">
        <p14:creationId xmlns:p14="http://schemas.microsoft.com/office/powerpoint/2010/main" val="31085594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81000" y="0"/>
            <a:ext cx="9525000" cy="1219200"/>
          </a:xfrm>
        </p:spPr>
        <p:txBody>
          <a:bodyPr/>
          <a:lstStyle/>
          <a:p>
            <a:r>
              <a:rPr lang="en-US" altLang="en-US" dirty="0" smtClean="0">
                <a:latin typeface="Century Gothic" panose="020B0502020202020204" pitchFamily="34" charset="0"/>
              </a:rPr>
              <a:t> More about South Korea </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29</a:t>
            </a:fld>
            <a:endParaRPr lang="en-US" altLang="en-US" sz="1400"/>
          </a:p>
        </p:txBody>
      </p:sp>
      <p:sp>
        <p:nvSpPr>
          <p:cNvPr id="3" name="Rectangle 2"/>
          <p:cNvSpPr/>
          <p:nvPr/>
        </p:nvSpPr>
        <p:spPr>
          <a:xfrm>
            <a:off x="562708" y="1566257"/>
            <a:ext cx="8534400" cy="830997"/>
          </a:xfrm>
          <a:prstGeom prst="rect">
            <a:avLst/>
          </a:prstGeom>
        </p:spPr>
        <p:txBody>
          <a:bodyPr wrap="square">
            <a:spAutoFit/>
          </a:bodyPr>
          <a:lstStyle/>
          <a:p>
            <a:r>
              <a:rPr lang="en-US" sz="2400" dirty="0" smtClean="0"/>
              <a:t> </a:t>
            </a:r>
            <a:endParaRPr lang="en-US" altLang="en-US" sz="1200" dirty="0"/>
          </a:p>
          <a:p>
            <a:endParaRPr lang="en-US" sz="2400" dirty="0"/>
          </a:p>
        </p:txBody>
      </p:sp>
      <p:sp>
        <p:nvSpPr>
          <p:cNvPr id="5" name="Subtitle 3"/>
          <p:cNvSpPr>
            <a:spLocks noGrp="1"/>
          </p:cNvSpPr>
          <p:nvPr>
            <p:ph type="subTitle" idx="1"/>
          </p:nvPr>
        </p:nvSpPr>
        <p:spPr>
          <a:xfrm>
            <a:off x="0" y="1905000"/>
            <a:ext cx="9144000" cy="3962400"/>
          </a:xfrm>
        </p:spPr>
        <p:txBody>
          <a:bodyPr/>
          <a:lstStyle/>
          <a:p>
            <a:r>
              <a:rPr lang="en-US" altLang="en-US" sz="5400" dirty="0" smtClean="0"/>
              <a:t> </a:t>
            </a:r>
          </a:p>
        </p:txBody>
      </p:sp>
      <p:sp>
        <p:nvSpPr>
          <p:cNvPr id="6" name="Subtitle 3"/>
          <p:cNvSpPr txBox="1">
            <a:spLocks/>
          </p:cNvSpPr>
          <p:nvPr/>
        </p:nvSpPr>
        <p:spPr bwMode="auto">
          <a:xfrm>
            <a:off x="257908" y="1371600"/>
            <a:ext cx="9144000" cy="4792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None/>
              <a:defRPr sz="2800">
                <a:solidFill>
                  <a:schemeClr val="tx1"/>
                </a:solidFill>
                <a:latin typeface="Garamond" pitchFamily="18" charset="0"/>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r>
              <a:rPr lang="en-US" altLang="en-US" sz="2400" kern="0" dirty="0" smtClean="0"/>
              <a:t> “ </a:t>
            </a:r>
            <a:r>
              <a:rPr lang="en-US" altLang="en-US" sz="2400" kern="0" dirty="0"/>
              <a:t>Offices, hotels and other large buildings often use thermal image cameras to identify people with fevers. Many restaurants check customers’ temperatures before accepting </a:t>
            </a:r>
            <a:r>
              <a:rPr lang="en-US" altLang="en-US" sz="2400" kern="0" dirty="0" smtClean="0"/>
              <a:t>them….</a:t>
            </a:r>
          </a:p>
          <a:p>
            <a:r>
              <a:rPr lang="en-US" altLang="en-US" sz="2400" kern="0" dirty="0"/>
              <a:t>Websites and smartphone apps detail hour-by-hour, sometimes minute-by-minute, timelines of infected people’s travel — which buses they took, when and where they got on and off, even whether they were wearing </a:t>
            </a:r>
            <a:r>
              <a:rPr lang="en-US" altLang="en-US" sz="2400" kern="0" dirty="0" smtClean="0"/>
              <a:t>masks….</a:t>
            </a:r>
          </a:p>
          <a:p>
            <a:r>
              <a:rPr lang="en-US" altLang="en-US" sz="2400" kern="0" dirty="0"/>
              <a:t>People ordered into self-quarantine must download another app, which alerts officials if a patient ventures out of isolation. Fines for violations can reach $2,500</a:t>
            </a:r>
            <a:r>
              <a:rPr lang="en-US" altLang="en-US" sz="2400" kern="0" dirty="0" smtClean="0"/>
              <a:t>.”</a:t>
            </a:r>
          </a:p>
          <a:p>
            <a:r>
              <a:rPr lang="en-US" altLang="en-US" sz="2400" kern="0" dirty="0"/>
              <a:t> </a:t>
            </a:r>
            <a:r>
              <a:rPr lang="en-US" altLang="en-US" sz="2400" kern="0" dirty="0" smtClean="0"/>
              <a:t>  Korea was prepared with a law to allow these things, after the SARS scare. The US  is not.  The </a:t>
            </a:r>
            <a:r>
              <a:rPr lang="en-US" altLang="en-US" sz="2400" kern="0" dirty="0" err="1" smtClean="0"/>
              <a:t>HIPAA</a:t>
            </a:r>
            <a:r>
              <a:rPr lang="en-US" altLang="en-US" sz="2400" kern="0" dirty="0" smtClean="0"/>
              <a:t> law keeps medical info private. </a:t>
            </a:r>
            <a:r>
              <a:rPr lang="en-US" sz="1200" dirty="0" smtClean="0">
                <a:hlinkClick r:id="rId3"/>
              </a:rPr>
              <a:t>https</a:t>
            </a:r>
            <a:r>
              <a:rPr lang="en-US" sz="1200" dirty="0">
                <a:hlinkClick r:id="rId3"/>
              </a:rPr>
              <a:t>://www.hhs.gov/about/news/2020/03/24/ocr-issues-guidance-to-help-ensure-first-responders-and-others-receive-protected-health-information-about-individuals-exposed-to-covid-19.html</a:t>
            </a:r>
            <a:endParaRPr lang="en-US" altLang="en-US" sz="1200" kern="0" dirty="0" smtClean="0"/>
          </a:p>
          <a:p>
            <a:r>
              <a:rPr lang="en-US" sz="1200" dirty="0" smtClean="0"/>
              <a:t> </a:t>
            </a:r>
            <a:r>
              <a:rPr lang="en-US" sz="1200" dirty="0">
                <a:hlinkClick r:id="rId4"/>
              </a:rPr>
              <a:t>https://</a:t>
            </a:r>
            <a:r>
              <a:rPr lang="en-US" sz="1200" dirty="0" smtClean="0">
                <a:hlinkClick r:id="rId4"/>
              </a:rPr>
              <a:t>www.bbc.com/news/technology-52017993</a:t>
            </a:r>
            <a:r>
              <a:rPr lang="en-US" sz="1200" dirty="0" smtClean="0"/>
              <a:t>   Taiwan strict quarantine, civil liberties fears. </a:t>
            </a:r>
          </a:p>
          <a:p>
            <a:r>
              <a:rPr lang="en-US" altLang="en-US" sz="1200" kern="0" dirty="0" smtClean="0">
                <a:hlinkClick r:id="rId5"/>
              </a:rPr>
              <a:t>https</a:t>
            </a:r>
            <a:r>
              <a:rPr lang="en-US" altLang="en-US" sz="1200" kern="0" dirty="0">
                <a:hlinkClick r:id="rId5"/>
              </a:rPr>
              <a:t>://</a:t>
            </a:r>
            <a:r>
              <a:rPr lang="en-US" altLang="en-US" sz="1200" kern="0" dirty="0" smtClean="0">
                <a:hlinkClick r:id="rId5"/>
              </a:rPr>
              <a:t>www.nytimes.com/2020/03/23/world/asia/coronavirus-south-korea-flatten-curve.html</a:t>
            </a:r>
            <a:endParaRPr lang="en-US" altLang="en-US" sz="1200" kern="0" dirty="0" smtClean="0"/>
          </a:p>
          <a:p>
            <a:endParaRPr lang="en-US" altLang="en-US" sz="1200" kern="0" dirty="0"/>
          </a:p>
          <a:p>
            <a:endParaRPr lang="en-US" altLang="en-US" sz="2400" kern="0" dirty="0"/>
          </a:p>
          <a:p>
            <a:endParaRPr lang="en-US" altLang="en-US" sz="2400" kern="0" dirty="0"/>
          </a:p>
          <a:p>
            <a:endParaRPr lang="en-US" altLang="en-US" sz="2400" kern="0" dirty="0"/>
          </a:p>
          <a:p>
            <a:endParaRPr lang="en-US" altLang="en-US" sz="2400" kern="0" dirty="0" smtClean="0"/>
          </a:p>
          <a:p>
            <a:endParaRPr lang="en-US" altLang="en-US" sz="2400" kern="0" dirty="0"/>
          </a:p>
        </p:txBody>
      </p:sp>
    </p:spTree>
    <p:extLst>
      <p:ext uri="{BB962C8B-B14F-4D97-AF65-F5344CB8AC3E}">
        <p14:creationId xmlns:p14="http://schemas.microsoft.com/office/powerpoint/2010/main" val="1748026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Externality: Contagion</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3</a:t>
            </a:fld>
            <a:endParaRPr lang="en-US" altLang="en-US" sz="1400"/>
          </a:p>
        </p:txBody>
      </p:sp>
      <p:sp>
        <p:nvSpPr>
          <p:cNvPr id="5124" name="Subtitle 3"/>
          <p:cNvSpPr>
            <a:spLocks noGrp="1"/>
          </p:cNvSpPr>
          <p:nvPr>
            <p:ph type="subTitle" idx="1"/>
          </p:nvPr>
        </p:nvSpPr>
        <p:spPr>
          <a:xfrm>
            <a:off x="152400" y="1447800"/>
            <a:ext cx="8686800" cy="3962400"/>
          </a:xfrm>
        </p:spPr>
        <p:txBody>
          <a:bodyPr/>
          <a:lstStyle/>
          <a:p>
            <a:pPr>
              <a:spcBef>
                <a:spcPts val="0"/>
              </a:spcBef>
            </a:pPr>
            <a:r>
              <a:rPr lang="en-US" altLang="en-US" sz="3600" dirty="0" smtClean="0"/>
              <a:t>  </a:t>
            </a:r>
            <a:r>
              <a:rPr lang="en-US" altLang="en-US" dirty="0" smtClean="0"/>
              <a:t>When someone spreads the virus by going to a concert, that is an externality, a cost he imposes on other people. </a:t>
            </a:r>
          </a:p>
          <a:p>
            <a:pPr>
              <a:spcBef>
                <a:spcPts val="0"/>
              </a:spcBef>
            </a:pPr>
            <a:r>
              <a:rPr lang="en-US" altLang="en-US" dirty="0" smtClean="0"/>
              <a:t> </a:t>
            </a:r>
          </a:p>
          <a:p>
            <a:pPr>
              <a:spcBef>
                <a:spcPts val="0"/>
              </a:spcBef>
            </a:pPr>
            <a:r>
              <a:rPr lang="en-US" altLang="en-US" dirty="0" smtClean="0"/>
              <a:t>   Traditional “police power”:  Restrict liberty to protect the </a:t>
            </a:r>
            <a:r>
              <a:rPr lang="en-US" altLang="en-US" dirty="0" smtClean="0">
                <a:solidFill>
                  <a:srgbClr val="FF0000"/>
                </a:solidFill>
              </a:rPr>
              <a:t>“health, safety, morals,  and general welfare of the public.” </a:t>
            </a:r>
            <a:r>
              <a:rPr lang="en-US" sz="1200" dirty="0">
                <a:hlinkClick r:id="rId3"/>
              </a:rPr>
              <a:t>https://en.wikipedia.org/wiki/Police_power_(United_States_constitutional_law</a:t>
            </a:r>
            <a:r>
              <a:rPr lang="en-US" sz="1200" dirty="0" smtClean="0">
                <a:hlinkClick r:id="rId3"/>
              </a:rPr>
              <a:t>)</a:t>
            </a:r>
            <a:endParaRPr lang="en-US" sz="1200" dirty="0" smtClean="0"/>
          </a:p>
          <a:p>
            <a:pPr>
              <a:spcBef>
                <a:spcPts val="0"/>
              </a:spcBef>
            </a:pPr>
            <a:endParaRPr lang="en-US" sz="1200" dirty="0">
              <a:solidFill>
                <a:srgbClr val="FF0000"/>
              </a:solidFill>
            </a:endParaRPr>
          </a:p>
          <a:p>
            <a:pPr>
              <a:spcBef>
                <a:spcPts val="0"/>
              </a:spcBef>
            </a:pPr>
            <a:r>
              <a:rPr lang="en-US" altLang="en-US" sz="2400" dirty="0"/>
              <a:t> </a:t>
            </a:r>
            <a:r>
              <a:rPr lang="en-US" altLang="en-US" sz="2400" dirty="0" smtClean="0"/>
              <a:t>   </a:t>
            </a:r>
            <a:r>
              <a:rPr lang="en-US" altLang="en-US" sz="2400" dirty="0"/>
              <a:t>The lockdown reduces this externality. It is like quarantining a </a:t>
            </a:r>
            <a:r>
              <a:rPr lang="en-US" altLang="en-US" sz="2400" dirty="0" err="1"/>
              <a:t>shipful</a:t>
            </a:r>
            <a:r>
              <a:rPr lang="en-US" altLang="en-US" sz="2400" dirty="0"/>
              <a:t> of sick people. </a:t>
            </a:r>
            <a:endParaRPr lang="en-US" altLang="en-US" sz="2400" dirty="0" smtClean="0"/>
          </a:p>
          <a:p>
            <a:pPr>
              <a:spcBef>
                <a:spcPts val="0"/>
              </a:spcBef>
            </a:pPr>
            <a:r>
              <a:rPr lang="en-US" altLang="en-US" sz="2400" dirty="0" smtClean="0"/>
              <a:t> </a:t>
            </a:r>
            <a:endParaRPr lang="en-US" altLang="en-US" sz="1200" dirty="0"/>
          </a:p>
          <a:p>
            <a:pPr>
              <a:spcBef>
                <a:spcPts val="0"/>
              </a:spcBef>
            </a:pPr>
            <a:r>
              <a:rPr lang="en-US" altLang="en-US" sz="3600" dirty="0" smtClean="0"/>
              <a:t> </a:t>
            </a:r>
          </a:p>
        </p:txBody>
      </p:sp>
    </p:spTree>
    <p:extLst>
      <p:ext uri="{BB962C8B-B14F-4D97-AF65-F5344CB8AC3E}">
        <p14:creationId xmlns:p14="http://schemas.microsoft.com/office/powerpoint/2010/main" val="15231618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Health Care in the US Is Higher Quality</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30</a:t>
            </a:fld>
            <a:endParaRPr lang="en-US" altLang="en-US" sz="1400"/>
          </a:p>
        </p:txBody>
      </p:sp>
      <p:sp>
        <p:nvSpPr>
          <p:cNvPr id="5124" name="Subtitle 3"/>
          <p:cNvSpPr>
            <a:spLocks noGrp="1"/>
          </p:cNvSpPr>
          <p:nvPr>
            <p:ph type="subTitle" idx="1"/>
          </p:nvPr>
        </p:nvSpPr>
        <p:spPr>
          <a:xfrm>
            <a:off x="381000" y="1905000"/>
            <a:ext cx="8001000" cy="3962400"/>
          </a:xfrm>
        </p:spPr>
        <p:txBody>
          <a:bodyPr/>
          <a:lstStyle/>
          <a:p>
            <a:r>
              <a:rPr lang="en-US" altLang="en-US" sz="3200" dirty="0" smtClean="0"/>
              <a:t>   The U.S. is much more careful about safe and effective medical treatment</a:t>
            </a:r>
            <a:r>
              <a:rPr lang="en-US" altLang="en-US" sz="3200" i="1" dirty="0" smtClean="0"/>
              <a:t>. </a:t>
            </a:r>
            <a:r>
              <a:rPr lang="en-US" altLang="en-US" sz="3200" dirty="0" smtClean="0"/>
              <a:t>That is our big problem. </a:t>
            </a:r>
            <a:r>
              <a:rPr lang="en-US" altLang="en-US" sz="3200" i="1" dirty="0" smtClean="0"/>
              <a:t>We require too much safety and effectiveness. </a:t>
            </a:r>
            <a:r>
              <a:rPr lang="en-US" altLang="en-US" sz="3200" dirty="0" smtClean="0"/>
              <a:t>Overly high quality is inefficient. </a:t>
            </a:r>
            <a:endParaRPr lang="en-US" altLang="en-US" sz="3200" dirty="0"/>
          </a:p>
          <a:p>
            <a:r>
              <a:rPr lang="en-US" altLang="en-US" sz="3200" dirty="0" smtClean="0"/>
              <a:t>      Is it just that we require too much PROOF of safety and effectiveness? No. Without proof, you can’t get as much safety and effectiveness.  </a:t>
            </a:r>
          </a:p>
          <a:p>
            <a:r>
              <a:rPr lang="en-US" altLang="en-US" sz="3200" dirty="0"/>
              <a:t> </a:t>
            </a:r>
            <a:r>
              <a:rPr lang="en-US" altLang="en-US" sz="3200" dirty="0" smtClean="0"/>
              <a:t>      The FDA’s role is to block unsafe drugs, not to foster innovation. </a:t>
            </a:r>
          </a:p>
        </p:txBody>
      </p:sp>
    </p:spTree>
    <p:extLst>
      <p:ext uri="{BB962C8B-B14F-4D97-AF65-F5344CB8AC3E}">
        <p14:creationId xmlns:p14="http://schemas.microsoft.com/office/powerpoint/2010/main" val="2776824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 A Perverse Rule</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31</a:t>
            </a:fld>
            <a:endParaRPr lang="en-US" altLang="en-US" sz="1400"/>
          </a:p>
        </p:txBody>
      </p:sp>
      <p:sp>
        <p:nvSpPr>
          <p:cNvPr id="5124" name="Subtitle 3"/>
          <p:cNvSpPr>
            <a:spLocks noGrp="1"/>
          </p:cNvSpPr>
          <p:nvPr>
            <p:ph type="subTitle" idx="1"/>
          </p:nvPr>
        </p:nvSpPr>
        <p:spPr>
          <a:xfrm>
            <a:off x="381000" y="1600200"/>
            <a:ext cx="8382000" cy="3962400"/>
          </a:xfrm>
        </p:spPr>
        <p:txBody>
          <a:bodyPr/>
          <a:lstStyle/>
          <a:p>
            <a:r>
              <a:rPr lang="en-US" altLang="en-US" sz="3200" dirty="0"/>
              <a:t>   </a:t>
            </a:r>
            <a:r>
              <a:rPr lang="en-US" altLang="en-US" sz="3200" dirty="0" smtClean="0"/>
              <a:t>“When </a:t>
            </a:r>
            <a:r>
              <a:rPr lang="en-US" altLang="en-US" sz="3200" dirty="0"/>
              <a:t>federal health authorities declared </a:t>
            </a:r>
            <a:r>
              <a:rPr lang="en-US" altLang="en-US" sz="3200" dirty="0" smtClean="0"/>
              <a:t>Covid-19 </a:t>
            </a:r>
            <a:r>
              <a:rPr lang="en-US" altLang="en-US" sz="3200" dirty="0"/>
              <a:t>a public health emergency back in January, it triggered a set of rules requiring any tests to pass the FDA’s </a:t>
            </a:r>
            <a:r>
              <a:rPr lang="en-US" altLang="en-US" sz="3200" dirty="0" smtClean="0"/>
              <a:t>‘emergency </a:t>
            </a:r>
            <a:r>
              <a:rPr lang="en-US" altLang="en-US" sz="3200" dirty="0"/>
              <a:t>use </a:t>
            </a:r>
            <a:r>
              <a:rPr lang="en-US" altLang="en-US" sz="3200" dirty="0" smtClean="0"/>
              <a:t>approval’ </a:t>
            </a:r>
            <a:r>
              <a:rPr lang="en-US" altLang="en-US" sz="3200" dirty="0"/>
              <a:t>process. These rules raise the bar for tests developed and run inside a single </a:t>
            </a:r>
            <a:r>
              <a:rPr lang="en-US" altLang="en-US" sz="3200" dirty="0" smtClean="0"/>
              <a:t>laboratory.”</a:t>
            </a:r>
          </a:p>
          <a:p>
            <a:r>
              <a:rPr lang="en-US" altLang="en-US" sz="3200" dirty="0"/>
              <a:t> </a:t>
            </a:r>
            <a:r>
              <a:rPr lang="en-US" altLang="en-US" sz="3200" dirty="0" smtClean="0"/>
              <a:t>   This rule was relaxed Feb. 29. </a:t>
            </a:r>
          </a:p>
          <a:p>
            <a:r>
              <a:rPr lang="en-US" altLang="en-US" sz="3200" dirty="0" smtClean="0"/>
              <a:t>By March 27, approval had become much quicker and easier.</a:t>
            </a:r>
            <a:endParaRPr lang="en-US" altLang="en-US" sz="1200" dirty="0"/>
          </a:p>
          <a:p>
            <a:r>
              <a:rPr lang="en-US" altLang="en-US" sz="1200" dirty="0">
                <a:hlinkClick r:id="rId3"/>
              </a:rPr>
              <a:t>https://www.wired.com/story/everything-you-need-to-know-about-coronavirus-testing</a:t>
            </a:r>
            <a:r>
              <a:rPr lang="en-US" altLang="en-US" sz="1200" dirty="0" smtClean="0">
                <a:hlinkClick r:id="rId3"/>
              </a:rPr>
              <a:t>/</a:t>
            </a:r>
            <a:endParaRPr lang="en-US" altLang="en-US" sz="1200" dirty="0" smtClean="0"/>
          </a:p>
          <a:p>
            <a:r>
              <a:rPr lang="en-US" sz="1200" dirty="0">
                <a:hlinkClick r:id="rId4"/>
              </a:rPr>
              <a:t>https://www.scientificamerican.com/article/heres-how-coronavirus-tests-work-and-who-offers-them/</a:t>
            </a:r>
            <a:endParaRPr lang="en-US" altLang="en-US" sz="1200" dirty="0"/>
          </a:p>
          <a:p>
            <a:endParaRPr lang="en-US" altLang="en-US" sz="3200" dirty="0" smtClean="0"/>
          </a:p>
        </p:txBody>
      </p:sp>
    </p:spTree>
    <p:extLst>
      <p:ext uri="{BB962C8B-B14F-4D97-AF65-F5344CB8AC3E}">
        <p14:creationId xmlns:p14="http://schemas.microsoft.com/office/powerpoint/2010/main" val="10710474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FDA and CDC Chronology</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32</a:t>
            </a:fld>
            <a:endParaRPr lang="en-US" altLang="en-US" sz="1400"/>
          </a:p>
        </p:txBody>
      </p:sp>
      <p:sp>
        <p:nvSpPr>
          <p:cNvPr id="5124" name="Subtitle 3"/>
          <p:cNvSpPr>
            <a:spLocks noGrp="1"/>
          </p:cNvSpPr>
          <p:nvPr>
            <p:ph type="subTitle" idx="1"/>
          </p:nvPr>
        </p:nvSpPr>
        <p:spPr>
          <a:xfrm>
            <a:off x="381000" y="1905000"/>
            <a:ext cx="8001000" cy="4648200"/>
          </a:xfrm>
        </p:spPr>
        <p:txBody>
          <a:bodyPr/>
          <a:lstStyle/>
          <a:p>
            <a:r>
              <a:rPr lang="en-US" altLang="en-US" sz="3200" b="1" dirty="0" smtClean="0"/>
              <a:t>Feb. 4: </a:t>
            </a:r>
            <a:r>
              <a:rPr lang="en-US" altLang="en-US" sz="3200" dirty="0" smtClean="0"/>
              <a:t>FDA issued emergency authorization of CDC test. 200 700-sample kits were sent to 115 qualified public health labs. </a:t>
            </a:r>
          </a:p>
          <a:p>
            <a:r>
              <a:rPr lang="en-US" altLang="en-US" sz="3200" b="1" dirty="0" smtClean="0"/>
              <a:t>Feb. 12: </a:t>
            </a:r>
            <a:r>
              <a:rPr lang="en-US" altLang="en-US" sz="3200" dirty="0" smtClean="0"/>
              <a:t>Test was flawed--wouldn’t pick up non- Covid-19 coronaviruses. CDC told labs to wait. </a:t>
            </a:r>
          </a:p>
          <a:p>
            <a:r>
              <a:rPr lang="en-US" altLang="en-US" sz="3200" dirty="0"/>
              <a:t> </a:t>
            </a:r>
            <a:r>
              <a:rPr lang="en-US" altLang="en-US" sz="3200" dirty="0" smtClean="0"/>
              <a:t>    The FDA did not allow the World Health Organization test to be produced and used. </a:t>
            </a:r>
          </a:p>
          <a:p>
            <a:r>
              <a:rPr lang="en-US" altLang="en-US" sz="3200" b="1" dirty="0" smtClean="0"/>
              <a:t>Feb. 29: </a:t>
            </a:r>
            <a:r>
              <a:rPr lang="en-US" altLang="en-US" sz="3200" dirty="0" smtClean="0"/>
              <a:t>FDA relaxed the rules. </a:t>
            </a:r>
          </a:p>
          <a:p>
            <a:r>
              <a:rPr lang="en-US" altLang="en-US" sz="1200" dirty="0">
                <a:hlinkClick r:id="rId3"/>
              </a:rPr>
              <a:t>https://www.wired.com/story/everything-you-need-to-know-about-coronavirus-testing</a:t>
            </a:r>
            <a:r>
              <a:rPr lang="en-US" altLang="en-US" sz="1200" dirty="0" smtClean="0">
                <a:hlinkClick r:id="rId3"/>
              </a:rPr>
              <a:t>/</a:t>
            </a:r>
            <a:endParaRPr lang="en-US" altLang="en-US" sz="1200" dirty="0" smtClean="0"/>
          </a:p>
          <a:p>
            <a:endParaRPr lang="en-US" altLang="en-US" sz="3200" dirty="0" smtClean="0"/>
          </a:p>
          <a:p>
            <a:endParaRPr lang="en-US" altLang="en-US" sz="3200" dirty="0" smtClean="0"/>
          </a:p>
        </p:txBody>
      </p:sp>
    </p:spTree>
    <p:extLst>
      <p:ext uri="{BB962C8B-B14F-4D97-AF65-F5344CB8AC3E}">
        <p14:creationId xmlns:p14="http://schemas.microsoft.com/office/powerpoint/2010/main" val="37792641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Industrial N95 Masks</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33</a:t>
            </a:fld>
            <a:endParaRPr lang="en-US" altLang="en-US" sz="1400"/>
          </a:p>
        </p:txBody>
      </p:sp>
      <p:sp>
        <p:nvSpPr>
          <p:cNvPr id="5124" name="Subtitle 3"/>
          <p:cNvSpPr>
            <a:spLocks noGrp="1"/>
          </p:cNvSpPr>
          <p:nvPr>
            <p:ph type="subTitle" idx="1"/>
          </p:nvPr>
        </p:nvSpPr>
        <p:spPr>
          <a:xfrm>
            <a:off x="381000" y="1676400"/>
            <a:ext cx="8001000" cy="3962400"/>
          </a:xfrm>
        </p:spPr>
        <p:txBody>
          <a:bodyPr/>
          <a:lstStyle/>
          <a:p>
            <a:r>
              <a:rPr lang="en-US" altLang="en-US" sz="3200" dirty="0" smtClean="0"/>
              <a:t>  Since January, 3M has been producing N95 masks at capacity, 35 million/month. But it could only see 5 million to hospitals, because the rest were only approved for industrial use. The FDA approves medical, the </a:t>
            </a:r>
            <a:r>
              <a:rPr lang="en-US" altLang="en-US" sz="3200" dirty="0" err="1" smtClean="0"/>
              <a:t>NIOSH</a:t>
            </a:r>
            <a:r>
              <a:rPr lang="en-US" altLang="en-US" sz="3200" dirty="0" smtClean="0"/>
              <a:t> industrial. </a:t>
            </a:r>
          </a:p>
          <a:p>
            <a:r>
              <a:rPr lang="en-US" altLang="en-US" sz="3200" dirty="0"/>
              <a:t> </a:t>
            </a:r>
            <a:r>
              <a:rPr lang="en-US" altLang="en-US" sz="3200" dirty="0" smtClean="0"/>
              <a:t>  The March coronavirus bailout bill exempts 3M from being sued if it sells to hospitals, or sells expired masks. This exemption was controversial.</a:t>
            </a:r>
          </a:p>
          <a:p>
            <a:r>
              <a:rPr lang="en-US" altLang="en-US" sz="1200" dirty="0">
                <a:hlinkClick r:id="rId3"/>
              </a:rPr>
              <a:t>https://www.washingtonpost.com/business/2020/03/22/masks-ppe-3m-coronavirus</a:t>
            </a:r>
            <a:r>
              <a:rPr lang="en-US" altLang="en-US" sz="1200" dirty="0" smtClean="0">
                <a:hlinkClick r:id="rId3"/>
              </a:rPr>
              <a:t>/</a:t>
            </a:r>
            <a:endParaRPr lang="en-US" altLang="en-US" sz="1200" dirty="0" smtClean="0"/>
          </a:p>
          <a:p>
            <a:r>
              <a:rPr lang="en-US" altLang="en-US" sz="1200" dirty="0">
                <a:hlinkClick r:id="rId4"/>
              </a:rPr>
              <a:t>https://</a:t>
            </a:r>
            <a:r>
              <a:rPr lang="en-US" altLang="en-US" sz="1200" dirty="0" smtClean="0">
                <a:hlinkClick r:id="rId4"/>
              </a:rPr>
              <a:t>search-proquest-com.proxyiub.uits.iu.edu/saveasdownloadprogress/F2A1598875604A9BPQ/false?accountid=11620</a:t>
            </a:r>
            <a:endParaRPr lang="en-US" altLang="en-US" sz="1200" dirty="0" smtClean="0"/>
          </a:p>
          <a:p>
            <a:endParaRPr lang="en-US" altLang="en-US" sz="1200" dirty="0"/>
          </a:p>
          <a:p>
            <a:r>
              <a:rPr lang="en-US" altLang="en-US" sz="1200" dirty="0">
                <a:hlinkClick r:id="rId5"/>
              </a:rPr>
              <a:t>https://www.washingtonpost.com/business/2020/03/19/change-us-law-will-make-millions-more-masks-available-doctors-nurses-white-house-says</a:t>
            </a:r>
            <a:r>
              <a:rPr lang="en-US" altLang="en-US" sz="1200" dirty="0" smtClean="0">
                <a:hlinkClick r:id="rId5"/>
              </a:rPr>
              <a:t>/</a:t>
            </a:r>
            <a:endParaRPr lang="en-US" altLang="en-US" sz="1200" dirty="0" smtClean="0"/>
          </a:p>
          <a:p>
            <a:endParaRPr lang="en-US" altLang="en-US" sz="3200" dirty="0" smtClean="0"/>
          </a:p>
        </p:txBody>
      </p:sp>
    </p:spTree>
    <p:extLst>
      <p:ext uri="{BB962C8B-B14F-4D97-AF65-F5344CB8AC3E}">
        <p14:creationId xmlns:p14="http://schemas.microsoft.com/office/powerpoint/2010/main" val="6643567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Mask Cleaning Technology Blocked by FDA</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34</a:t>
            </a:fld>
            <a:endParaRPr lang="en-US" altLang="en-US" sz="1400"/>
          </a:p>
        </p:txBody>
      </p:sp>
      <p:sp>
        <p:nvSpPr>
          <p:cNvPr id="5124" name="Subtitle 3"/>
          <p:cNvSpPr>
            <a:spLocks noGrp="1"/>
          </p:cNvSpPr>
          <p:nvPr>
            <p:ph type="subTitle" idx="1"/>
          </p:nvPr>
        </p:nvSpPr>
        <p:spPr>
          <a:xfrm>
            <a:off x="0" y="1600200"/>
            <a:ext cx="8763000" cy="3962400"/>
          </a:xfrm>
        </p:spPr>
        <p:txBody>
          <a:bodyPr/>
          <a:lstStyle/>
          <a:p>
            <a:r>
              <a:rPr lang="en-US" altLang="en-US" dirty="0" smtClean="0"/>
              <a:t>    A company called Battelle couldn’t get permission to use its new hydrogen peroxide mask sterilization on a large scale. </a:t>
            </a:r>
            <a:endParaRPr lang="en-US" altLang="en-US" dirty="0"/>
          </a:p>
          <a:p>
            <a:r>
              <a:rPr lang="en-US" altLang="en-US" dirty="0" smtClean="0"/>
              <a:t> </a:t>
            </a:r>
            <a:r>
              <a:rPr lang="en-US" dirty="0"/>
              <a:t>"The Food and Drug Administration -- after dithering all week -- finally gave Battelle approval to sterilize a measly 10,000 masks a day," Yost said. "They could be doing 160,000 per day</a:t>
            </a:r>
            <a:r>
              <a:rPr lang="en-US" dirty="0" smtClean="0"/>
              <a:t>.“</a:t>
            </a:r>
            <a:endParaRPr lang="en-US" altLang="en-US" dirty="0" smtClean="0"/>
          </a:p>
          <a:p>
            <a:r>
              <a:rPr lang="en-US" altLang="en-US" dirty="0"/>
              <a:t> </a:t>
            </a:r>
            <a:r>
              <a:rPr lang="en-US" altLang="en-US" dirty="0" smtClean="0"/>
              <a:t> (March 29, after news reports and an appeal by Trump, the  FDA did give permission.) </a:t>
            </a:r>
            <a:endParaRPr lang="en-US" altLang="en-US" dirty="0"/>
          </a:p>
          <a:p>
            <a:r>
              <a:rPr lang="en-US" sz="1200" dirty="0">
                <a:hlinkClick r:id="rId3"/>
              </a:rPr>
              <a:t>https://pjmedia.com/trending/unreal-fda-sits-on-critical-mask-sanitizing-technology-leaving-the-job-up-to-grandmas-with-sewing-machines</a:t>
            </a:r>
            <a:r>
              <a:rPr lang="en-US" sz="1200" dirty="0" smtClean="0">
                <a:hlinkClick r:id="rId3"/>
              </a:rPr>
              <a:t>/</a:t>
            </a:r>
            <a:endParaRPr lang="en-US" sz="1200" dirty="0" smtClean="0"/>
          </a:p>
          <a:p>
            <a:r>
              <a:rPr lang="en-US" sz="1200" dirty="0">
                <a:hlinkClick r:id="rId4"/>
              </a:rPr>
              <a:t>https://pjmedia.com/news-and-politics/the-morning-briefing-bloated-bureaucracy-is-going-to-have-a-coronavirus-body-count/</a:t>
            </a:r>
            <a:endParaRPr lang="en-US" sz="1200" dirty="0" smtClean="0"/>
          </a:p>
          <a:p>
            <a:endParaRPr lang="en-US" altLang="en-US" dirty="0"/>
          </a:p>
          <a:p>
            <a:r>
              <a:rPr lang="en-US" dirty="0" smtClean="0"/>
              <a:t> </a:t>
            </a:r>
            <a:endParaRPr lang="en-US" altLang="en-US" dirty="0" smtClean="0"/>
          </a:p>
        </p:txBody>
      </p:sp>
    </p:spTree>
    <p:extLst>
      <p:ext uri="{BB962C8B-B14F-4D97-AF65-F5344CB8AC3E}">
        <p14:creationId xmlns:p14="http://schemas.microsoft.com/office/powerpoint/2010/main" val="384902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Labor Regulation</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35</a:t>
            </a:fld>
            <a:endParaRPr lang="en-US" altLang="en-US" sz="1400"/>
          </a:p>
        </p:txBody>
      </p:sp>
      <p:sp>
        <p:nvSpPr>
          <p:cNvPr id="5124" name="Subtitle 3"/>
          <p:cNvSpPr>
            <a:spLocks noGrp="1"/>
          </p:cNvSpPr>
          <p:nvPr>
            <p:ph type="subTitle" idx="1"/>
          </p:nvPr>
        </p:nvSpPr>
        <p:spPr>
          <a:xfrm>
            <a:off x="0" y="1600200"/>
            <a:ext cx="8763000" cy="3962400"/>
          </a:xfrm>
        </p:spPr>
        <p:txBody>
          <a:bodyPr/>
          <a:lstStyle/>
          <a:p>
            <a:r>
              <a:rPr lang="en-US" altLang="en-US" dirty="0" smtClean="0"/>
              <a:t>   Should we require that medical personnel be of high quality?</a:t>
            </a:r>
          </a:p>
          <a:p>
            <a:r>
              <a:rPr lang="en-US" altLang="en-US" dirty="0" smtClean="0"/>
              <a:t>     Nurses, doctors, orderlies, nursing home employees. </a:t>
            </a:r>
          </a:p>
          <a:p>
            <a:endParaRPr lang="en-US" altLang="en-US" dirty="0" smtClean="0"/>
          </a:p>
          <a:p>
            <a:r>
              <a:rPr lang="en-US" altLang="en-US" dirty="0"/>
              <a:t> </a:t>
            </a:r>
            <a:r>
              <a:rPr lang="en-US" altLang="en-US" dirty="0" smtClean="0"/>
              <a:t>  We will be short of all of these. Could untrained volunteers be used? </a:t>
            </a:r>
          </a:p>
          <a:p>
            <a:r>
              <a:rPr lang="en-US" altLang="en-US" dirty="0"/>
              <a:t> </a:t>
            </a:r>
            <a:r>
              <a:rPr lang="en-US" altLang="en-US" dirty="0" smtClean="0"/>
              <a:t> The heirs of somebody who dies can sue if an unskilled person makes a mistake--- or even if he doesn’t make a mistake but something goes wrong, a jury could be persuaded to grant damages. </a:t>
            </a:r>
          </a:p>
          <a:p>
            <a:r>
              <a:rPr lang="en-US" altLang="en-US" dirty="0" smtClean="0"/>
              <a:t> </a:t>
            </a:r>
          </a:p>
        </p:txBody>
      </p:sp>
    </p:spTree>
    <p:extLst>
      <p:ext uri="{BB962C8B-B14F-4D97-AF65-F5344CB8AC3E}">
        <p14:creationId xmlns:p14="http://schemas.microsoft.com/office/powerpoint/2010/main" val="2375804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Triage Prohibited: </a:t>
            </a:r>
            <a:br>
              <a:rPr lang="en-US" altLang="en-US" dirty="0" smtClean="0">
                <a:latin typeface="Century Gothic" panose="020B0502020202020204" pitchFamily="34" charset="0"/>
              </a:rPr>
            </a:br>
            <a:r>
              <a:rPr lang="en-US" altLang="en-US" dirty="0" smtClean="0">
                <a:latin typeface="Century Gothic" panose="020B0502020202020204" pitchFamily="34" charset="0"/>
              </a:rPr>
              <a:t>Office of Civil </a:t>
            </a:r>
            <a:r>
              <a:rPr lang="en-US" altLang="en-US" dirty="0" err="1" smtClean="0">
                <a:latin typeface="Century Gothic" panose="020B0502020202020204" pitchFamily="34" charset="0"/>
              </a:rPr>
              <a:t>RIghts</a:t>
            </a:r>
            <a:endParaRPr lang="en-US" altLang="en-US" dirty="0" smtClean="0">
              <a:latin typeface="Century Gothic" panose="020B0502020202020204" pitchFamily="34" charset="0"/>
            </a:endParaRP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36</a:t>
            </a:fld>
            <a:endParaRPr lang="en-US" altLang="en-US" sz="1400"/>
          </a:p>
        </p:txBody>
      </p:sp>
      <p:sp>
        <p:nvSpPr>
          <p:cNvPr id="3" name="Rectangle 2"/>
          <p:cNvSpPr/>
          <p:nvPr/>
        </p:nvSpPr>
        <p:spPr>
          <a:xfrm>
            <a:off x="187859" y="1676400"/>
            <a:ext cx="8534400" cy="4647426"/>
          </a:xfrm>
          <a:prstGeom prst="rect">
            <a:avLst/>
          </a:prstGeom>
        </p:spPr>
        <p:txBody>
          <a:bodyPr wrap="square">
            <a:spAutoFit/>
          </a:bodyPr>
          <a:lstStyle/>
          <a:p>
            <a:r>
              <a:rPr lang="en-US" sz="2400" dirty="0" smtClean="0"/>
              <a:t> Triage is the idea of treating only the moderately hurt, not those who will probably die anyway. But we prohibit:  </a:t>
            </a:r>
          </a:p>
          <a:p>
            <a:endParaRPr lang="en-US" sz="2000" dirty="0" smtClean="0"/>
          </a:p>
          <a:p>
            <a:r>
              <a:rPr lang="en-US" sz="2000" dirty="0" smtClean="0"/>
              <a:t>“discrimination </a:t>
            </a:r>
            <a:r>
              <a:rPr lang="en-US" sz="2000" dirty="0"/>
              <a:t>on the basis of race, color, national origin, disability, age, sex, and exercise of conscience and religion in </a:t>
            </a:r>
            <a:r>
              <a:rPr lang="en-US" sz="2000" dirty="0" err="1"/>
              <a:t>HHS</a:t>
            </a:r>
            <a:r>
              <a:rPr lang="en-US" sz="2000" dirty="0"/>
              <a:t>-funded programs, including in the provision of health care services during COVID-19.</a:t>
            </a:r>
          </a:p>
          <a:p>
            <a:r>
              <a:rPr lang="en-US" sz="2000" dirty="0" smtClean="0"/>
              <a:t>   OCR </a:t>
            </a:r>
            <a:r>
              <a:rPr lang="en-US" sz="2000" dirty="0"/>
              <a:t>is particularly focused on ensuring that covered entities do not unlawfully discriminate against people with disabilities </a:t>
            </a:r>
            <a:r>
              <a:rPr lang="en-US" sz="2000" dirty="0" smtClean="0"/>
              <a:t> …</a:t>
            </a:r>
          </a:p>
          <a:p>
            <a:endParaRPr lang="en-US" sz="2000" dirty="0"/>
          </a:p>
          <a:p>
            <a:r>
              <a:rPr lang="en-US" sz="2000" dirty="0" smtClean="0"/>
              <a:t>    OCR </a:t>
            </a:r>
            <a:r>
              <a:rPr lang="en-US" sz="2000" dirty="0"/>
              <a:t>enforces the Americans with Disabilities Act, Section 504 of the Rehabilitation Act, the Age Discrimination Act, and Section 1557 of the Affordable </a:t>
            </a:r>
            <a:r>
              <a:rPr lang="en-US" sz="2000" dirty="0" smtClean="0"/>
              <a:t>Care.”</a:t>
            </a:r>
          </a:p>
          <a:p>
            <a:endParaRPr lang="en-US" sz="2400" dirty="0"/>
          </a:p>
          <a:p>
            <a:r>
              <a:rPr lang="en-US" sz="1200" dirty="0">
                <a:hlinkClick r:id="rId3"/>
              </a:rPr>
              <a:t>https://www.hhs.gov/about/news/2020/03/28/ocr-issues-bulletin-on-civil-rights-laws-and-hipaa-flexibilities-that-apply-during-the-covid-19-emergency.html</a:t>
            </a:r>
            <a:endParaRPr lang="en-US" sz="1200" dirty="0"/>
          </a:p>
        </p:txBody>
      </p:sp>
    </p:spTree>
    <p:extLst>
      <p:ext uri="{BB962C8B-B14F-4D97-AF65-F5344CB8AC3E}">
        <p14:creationId xmlns:p14="http://schemas.microsoft.com/office/powerpoint/2010/main" val="1598208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Government Agencies</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4</a:t>
            </a:fld>
            <a:endParaRPr lang="en-US" altLang="en-US" sz="1400"/>
          </a:p>
        </p:txBody>
      </p:sp>
      <p:sp>
        <p:nvSpPr>
          <p:cNvPr id="5124" name="Subtitle 3"/>
          <p:cNvSpPr>
            <a:spLocks noGrp="1"/>
          </p:cNvSpPr>
          <p:nvPr>
            <p:ph type="subTitle" idx="1"/>
          </p:nvPr>
        </p:nvSpPr>
        <p:spPr>
          <a:xfrm>
            <a:off x="76200" y="1447800"/>
            <a:ext cx="8686800" cy="3962400"/>
          </a:xfrm>
        </p:spPr>
        <p:txBody>
          <a:bodyPr/>
          <a:lstStyle/>
          <a:p>
            <a:pPr>
              <a:spcBef>
                <a:spcPts val="0"/>
              </a:spcBef>
            </a:pPr>
            <a:r>
              <a:rPr lang="en-US" altLang="en-US" dirty="0" smtClean="0"/>
              <a:t> </a:t>
            </a:r>
          </a:p>
          <a:p>
            <a:pPr>
              <a:spcBef>
                <a:spcPts val="0"/>
              </a:spcBef>
            </a:pPr>
            <a:r>
              <a:rPr lang="en-US" altLang="en-US" dirty="0"/>
              <a:t>  </a:t>
            </a:r>
            <a:r>
              <a:rPr lang="en-US" altLang="en-US" dirty="0" smtClean="0"/>
              <a:t>   The two most important federal agencies are:</a:t>
            </a:r>
          </a:p>
          <a:p>
            <a:pPr>
              <a:spcBef>
                <a:spcPts val="0"/>
              </a:spcBef>
            </a:pPr>
            <a:endParaRPr lang="en-US" altLang="en-US" dirty="0" smtClean="0"/>
          </a:p>
          <a:p>
            <a:pPr marL="514350" indent="-514350">
              <a:spcBef>
                <a:spcPts val="0"/>
              </a:spcBef>
              <a:buAutoNum type="arabicPeriod"/>
            </a:pPr>
            <a:r>
              <a:rPr lang="en-US" altLang="en-US" dirty="0" smtClean="0"/>
              <a:t>The FDA. The Food and Drug Administration (drug quality)</a:t>
            </a:r>
          </a:p>
          <a:p>
            <a:pPr marL="514350" indent="-514350">
              <a:spcBef>
                <a:spcPts val="0"/>
              </a:spcBef>
              <a:buAutoNum type="arabicPeriod"/>
            </a:pPr>
            <a:endParaRPr lang="en-US" altLang="en-US" dirty="0" smtClean="0"/>
          </a:p>
          <a:p>
            <a:pPr marL="514350" indent="-514350">
              <a:spcBef>
                <a:spcPts val="0"/>
              </a:spcBef>
              <a:buAutoNum type="arabicPeriod"/>
            </a:pPr>
            <a:r>
              <a:rPr lang="en-US" altLang="en-US" dirty="0" smtClean="0"/>
              <a:t>The CDC. The Centers for Disease Control and Prevention (epidemic control</a:t>
            </a:r>
            <a:r>
              <a:rPr lang="en-US" altLang="en-US" sz="2000" dirty="0" smtClean="0"/>
              <a:t>)</a:t>
            </a:r>
          </a:p>
          <a:p>
            <a:pPr marL="514350" indent="-514350">
              <a:spcBef>
                <a:spcPts val="0"/>
              </a:spcBef>
              <a:buAutoNum type="arabicPeriod"/>
            </a:pPr>
            <a:endParaRPr lang="en-US" altLang="en-US" sz="2000" dirty="0"/>
          </a:p>
          <a:p>
            <a:pPr>
              <a:spcBef>
                <a:spcPts val="0"/>
              </a:spcBef>
            </a:pPr>
            <a:endParaRPr lang="en-US" altLang="en-US" sz="2000" dirty="0" smtClean="0"/>
          </a:p>
          <a:p>
            <a:pPr>
              <a:spcBef>
                <a:spcPts val="0"/>
              </a:spcBef>
            </a:pPr>
            <a:endParaRPr lang="en-US" altLang="en-US" sz="2000" dirty="0"/>
          </a:p>
          <a:p>
            <a:pPr>
              <a:spcBef>
                <a:spcPts val="0"/>
              </a:spcBef>
            </a:pPr>
            <a:r>
              <a:rPr lang="en-US" altLang="en-US" sz="2000" dirty="0" smtClean="0"/>
              <a:t> </a:t>
            </a:r>
            <a:r>
              <a:rPr lang="en-US" sz="2000" dirty="0" smtClean="0"/>
              <a:t> </a:t>
            </a:r>
            <a:endParaRPr lang="en-US" altLang="en-US" sz="3600" dirty="0" smtClean="0"/>
          </a:p>
        </p:txBody>
      </p:sp>
    </p:spTree>
    <p:extLst>
      <p:ext uri="{BB962C8B-B14F-4D97-AF65-F5344CB8AC3E}">
        <p14:creationId xmlns:p14="http://schemas.microsoft.com/office/powerpoint/2010/main" val="1545290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Mission Creep</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5</a:t>
            </a:fld>
            <a:endParaRPr lang="en-US" altLang="en-US" sz="1400"/>
          </a:p>
        </p:txBody>
      </p:sp>
      <p:sp>
        <p:nvSpPr>
          <p:cNvPr id="5124" name="Subtitle 3"/>
          <p:cNvSpPr>
            <a:spLocks noGrp="1"/>
          </p:cNvSpPr>
          <p:nvPr>
            <p:ph type="subTitle" idx="1"/>
          </p:nvPr>
        </p:nvSpPr>
        <p:spPr>
          <a:xfrm>
            <a:off x="76200" y="1447800"/>
            <a:ext cx="8686800" cy="3962400"/>
          </a:xfrm>
        </p:spPr>
        <p:txBody>
          <a:bodyPr/>
          <a:lstStyle/>
          <a:p>
            <a:pPr>
              <a:spcBef>
                <a:spcPts val="0"/>
              </a:spcBef>
            </a:pPr>
            <a:r>
              <a:rPr lang="en-US" altLang="en-US" sz="2000" dirty="0"/>
              <a:t> </a:t>
            </a:r>
            <a:r>
              <a:rPr lang="en-US" altLang="en-US" sz="2000" dirty="0" smtClean="0"/>
              <a:t>    The CDC has expanded to many other things. See its mission statement at </a:t>
            </a:r>
            <a:r>
              <a:rPr lang="en-US" sz="2000" dirty="0">
                <a:hlinkClick r:id="rId3"/>
              </a:rPr>
              <a:t>https://</a:t>
            </a:r>
            <a:r>
              <a:rPr lang="en-US" sz="2000" dirty="0" smtClean="0">
                <a:hlinkClick r:id="rId3"/>
              </a:rPr>
              <a:t>www.cdc.gov/about/organization/mission.htm</a:t>
            </a:r>
            <a:r>
              <a:rPr lang="en-US" sz="2000" dirty="0" smtClean="0"/>
              <a:t>.  It started as the Communicable Disease Center in 1946. It became the Center for Disease Control in 1970.  In 1992, it added “and Prevention”. </a:t>
            </a:r>
          </a:p>
          <a:p>
            <a:pPr>
              <a:spcBef>
                <a:spcPts val="0"/>
              </a:spcBef>
            </a:pPr>
            <a:endParaRPr lang="en-US" sz="2000" dirty="0"/>
          </a:p>
          <a:p>
            <a:pPr>
              <a:spcBef>
                <a:spcPts val="0"/>
              </a:spcBef>
            </a:pPr>
            <a:r>
              <a:rPr lang="en-US" sz="2000" dirty="0" smtClean="0"/>
              <a:t>“Of </a:t>
            </a:r>
            <a:r>
              <a:rPr lang="en-US" sz="2000" dirty="0"/>
              <a:t>the $11 billion allocated to CDC for fiscal year 2015, the agency spent just more than 20 percent on diseases transmitted by humans and animals</a:t>
            </a:r>
            <a:r>
              <a:rPr lang="en-US" sz="2000" dirty="0" smtClean="0"/>
              <a:t>.”</a:t>
            </a:r>
          </a:p>
          <a:p>
            <a:pPr>
              <a:spcBef>
                <a:spcPts val="0"/>
              </a:spcBef>
            </a:pPr>
            <a:r>
              <a:rPr lang="en-US" sz="2000" dirty="0"/>
              <a:t> </a:t>
            </a:r>
            <a:r>
              <a:rPr lang="en-US" sz="2000" dirty="0" smtClean="0"/>
              <a:t>         Its attention has been on obesity, smoking, alcohol, nutrition, etc. </a:t>
            </a:r>
          </a:p>
          <a:p>
            <a:pPr>
              <a:spcBef>
                <a:spcPts val="0"/>
              </a:spcBef>
            </a:pPr>
            <a:endParaRPr lang="en-US" sz="2000" dirty="0"/>
          </a:p>
          <a:p>
            <a:pPr>
              <a:spcBef>
                <a:spcPts val="0"/>
              </a:spcBef>
            </a:pPr>
            <a:r>
              <a:rPr lang="en-US" sz="2000" b="1" dirty="0" smtClean="0"/>
              <a:t>Mission creep. </a:t>
            </a:r>
            <a:r>
              <a:rPr lang="en-US" sz="2000" dirty="0" smtClean="0"/>
              <a:t>The agency wants to expand, and the politicians like to claim credit for that. Like software with more and more features and less attention on the main thing people use it for. Mission creep is a big problem for corporations too. </a:t>
            </a:r>
          </a:p>
          <a:p>
            <a:pPr>
              <a:spcBef>
                <a:spcPts val="0"/>
              </a:spcBef>
            </a:pPr>
            <a:r>
              <a:rPr lang="en-US" sz="2000" dirty="0"/>
              <a:t> </a:t>
            </a:r>
            <a:r>
              <a:rPr lang="en-US" sz="2000" dirty="0" smtClean="0"/>
              <a:t>                </a:t>
            </a:r>
          </a:p>
          <a:p>
            <a:pPr>
              <a:spcBef>
                <a:spcPts val="0"/>
              </a:spcBef>
            </a:pPr>
            <a:r>
              <a:rPr lang="en-US" sz="2000" dirty="0" smtClean="0"/>
              <a:t>What will be the effect of coronavirus on the CDC, politically? </a:t>
            </a:r>
          </a:p>
          <a:p>
            <a:pPr>
              <a:spcBef>
                <a:spcPts val="0"/>
              </a:spcBef>
            </a:pPr>
            <a:endParaRPr lang="en-US" sz="2000" dirty="0" smtClean="0">
              <a:hlinkClick r:id="rId4"/>
            </a:endParaRPr>
          </a:p>
          <a:p>
            <a:pPr>
              <a:spcBef>
                <a:spcPts val="0"/>
              </a:spcBef>
            </a:pPr>
            <a:r>
              <a:rPr lang="en-US" sz="1200" dirty="0" smtClean="0">
                <a:hlinkClick r:id="rId4"/>
              </a:rPr>
              <a:t>https</a:t>
            </a:r>
            <a:r>
              <a:rPr lang="en-US" sz="1200" dirty="0">
                <a:hlinkClick r:id="rId4"/>
              </a:rPr>
              <a:t>://</a:t>
            </a:r>
            <a:r>
              <a:rPr lang="en-US" sz="1200" dirty="0" smtClean="0">
                <a:hlinkClick r:id="rId4"/>
              </a:rPr>
              <a:t>www.cdc.gov/mmwr/preview/mmwrhtml/00042732.htm</a:t>
            </a:r>
            <a:endParaRPr lang="en-US" sz="1200" dirty="0" smtClean="0"/>
          </a:p>
          <a:p>
            <a:pPr>
              <a:spcBef>
                <a:spcPts val="0"/>
              </a:spcBef>
            </a:pPr>
            <a:endParaRPr lang="en-US" altLang="en-US" sz="1200" dirty="0"/>
          </a:p>
          <a:p>
            <a:pPr>
              <a:spcBef>
                <a:spcPts val="0"/>
              </a:spcBef>
            </a:pPr>
            <a:r>
              <a:rPr lang="en-US" sz="1200" dirty="0"/>
              <a:t> </a:t>
            </a:r>
            <a:r>
              <a:rPr lang="en-US" sz="1200" dirty="0">
                <a:hlinkClick r:id="rId5"/>
              </a:rPr>
              <a:t>https://cei.org/blog/tom-price-should-focus-reversing-mission-creep-hhs</a:t>
            </a:r>
            <a:endParaRPr lang="en-US" sz="1200" dirty="0"/>
          </a:p>
          <a:p>
            <a:pPr>
              <a:spcBef>
                <a:spcPts val="0"/>
              </a:spcBef>
            </a:pPr>
            <a:r>
              <a:rPr lang="en-US" altLang="en-US" sz="3600" dirty="0" smtClean="0"/>
              <a:t> </a:t>
            </a:r>
          </a:p>
        </p:txBody>
      </p:sp>
    </p:spTree>
    <p:extLst>
      <p:ext uri="{BB962C8B-B14F-4D97-AF65-F5344CB8AC3E}">
        <p14:creationId xmlns:p14="http://schemas.microsoft.com/office/powerpoint/2010/main" val="2255452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Government Failure: </a:t>
            </a:r>
            <a:br>
              <a:rPr lang="en-US" altLang="en-US" dirty="0" smtClean="0">
                <a:latin typeface="Century Gothic" panose="020B0502020202020204" pitchFamily="34" charset="0"/>
              </a:rPr>
            </a:br>
            <a:r>
              <a:rPr lang="en-US" altLang="en-US" dirty="0" smtClean="0">
                <a:latin typeface="Century Gothic" panose="020B0502020202020204" pitchFamily="34" charset="0"/>
              </a:rPr>
              <a:t>The Federal Mask Stockpile</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6</a:t>
            </a:fld>
            <a:endParaRPr lang="en-US" altLang="en-US" sz="1400"/>
          </a:p>
        </p:txBody>
      </p:sp>
      <p:sp>
        <p:nvSpPr>
          <p:cNvPr id="5124" name="Subtitle 3"/>
          <p:cNvSpPr>
            <a:spLocks noGrp="1"/>
          </p:cNvSpPr>
          <p:nvPr>
            <p:ph type="subTitle" idx="1"/>
          </p:nvPr>
        </p:nvSpPr>
        <p:spPr>
          <a:xfrm>
            <a:off x="571500" y="1447800"/>
            <a:ext cx="8001000" cy="3962400"/>
          </a:xfrm>
        </p:spPr>
        <p:txBody>
          <a:bodyPr/>
          <a:lstStyle/>
          <a:p>
            <a:r>
              <a:rPr lang="en-US" altLang="en-US" sz="2400" dirty="0" smtClean="0"/>
              <a:t> </a:t>
            </a:r>
          </a:p>
          <a:p>
            <a:r>
              <a:rPr lang="en-US" altLang="en-US" sz="2400" dirty="0" smtClean="0"/>
              <a:t>    In 2009, the </a:t>
            </a:r>
            <a:r>
              <a:rPr lang="en-US" altLang="en-US" sz="2400" b="1" dirty="0" smtClean="0"/>
              <a:t>federal </a:t>
            </a:r>
            <a:r>
              <a:rPr lang="en-US" altLang="en-US" sz="2400" dirty="0" smtClean="0"/>
              <a:t>government used up ¾ of its N95 masks for a flu epidemic. They weren’t replaced by either Obama or Trump.</a:t>
            </a:r>
          </a:p>
          <a:p>
            <a:r>
              <a:rPr lang="en-US" altLang="en-US" sz="2400" dirty="0"/>
              <a:t> </a:t>
            </a:r>
            <a:r>
              <a:rPr lang="en-US" altLang="en-US" sz="2400" dirty="0" smtClean="0"/>
              <a:t>   There </a:t>
            </a:r>
            <a:r>
              <a:rPr lang="en-US" altLang="en-US" sz="2400" dirty="0"/>
              <a:t>were many government reports 2003-2015 warning that there would be too few ventilator machines if an epidemic hit. It was obvious even  without formal study.  </a:t>
            </a:r>
            <a:endParaRPr lang="en-US" altLang="en-US" sz="2400" dirty="0" smtClean="0"/>
          </a:p>
          <a:p>
            <a:r>
              <a:rPr lang="en-US" altLang="en-US" sz="1200" dirty="0" smtClean="0"/>
              <a:t> </a:t>
            </a:r>
          </a:p>
          <a:p>
            <a:r>
              <a:rPr lang="en-US" sz="1200" dirty="0">
                <a:hlinkClick r:id="rId3"/>
              </a:rPr>
              <a:t>https://www.dailysignal.com/2020/03/25/after-last-pandemic-task-force-advised-obama-to-avert-shortage-of-masks</a:t>
            </a:r>
            <a:r>
              <a:rPr lang="en-US" sz="1200" dirty="0" smtClean="0">
                <a:hlinkClick r:id="rId3"/>
              </a:rPr>
              <a:t>/</a:t>
            </a:r>
            <a:endParaRPr lang="en-US" altLang="en-US" sz="1200" dirty="0" smtClean="0"/>
          </a:p>
          <a:p>
            <a:endParaRPr lang="en-US" altLang="en-US" sz="1200" dirty="0"/>
          </a:p>
          <a:p>
            <a:r>
              <a:rPr lang="en-US" sz="1200" dirty="0">
                <a:hlinkClick r:id="rId4"/>
              </a:rPr>
              <a:t>https://pjmedia.com/trending/report-obama-biden-administration-ignored-three-government-reports-that-hospitals-lacked-ventilators-supplies/</a:t>
            </a:r>
            <a:endParaRPr lang="en-US" altLang="en-US" sz="1200" dirty="0" smtClean="0"/>
          </a:p>
        </p:txBody>
      </p:sp>
    </p:spTree>
    <p:extLst>
      <p:ext uri="{BB962C8B-B14F-4D97-AF65-F5344CB8AC3E}">
        <p14:creationId xmlns:p14="http://schemas.microsoft.com/office/powerpoint/2010/main" val="3364225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Government Failure: California’s Mobile Hospitals</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7</a:t>
            </a:fld>
            <a:endParaRPr lang="en-US" altLang="en-US" sz="1400"/>
          </a:p>
        </p:txBody>
      </p:sp>
      <p:sp>
        <p:nvSpPr>
          <p:cNvPr id="5124" name="Subtitle 3"/>
          <p:cNvSpPr>
            <a:spLocks noGrp="1"/>
          </p:cNvSpPr>
          <p:nvPr>
            <p:ph type="subTitle" idx="1"/>
          </p:nvPr>
        </p:nvSpPr>
        <p:spPr>
          <a:xfrm>
            <a:off x="571500" y="1447800"/>
            <a:ext cx="8001000" cy="3962400"/>
          </a:xfrm>
        </p:spPr>
        <p:txBody>
          <a:bodyPr/>
          <a:lstStyle/>
          <a:p>
            <a:r>
              <a:rPr lang="en-US" altLang="en-US" sz="2400" dirty="0" smtClean="0"/>
              <a:t>    In 2006, after an avian flu scare, Gov. Schwarzenegger had the state spend $200 million on 3 200-bed mobile hospitals and 50 million N95 masks, 2400 ventilators, kits for 21,000 more beds in amphitheaters, etc. </a:t>
            </a:r>
          </a:p>
          <a:p>
            <a:endParaRPr lang="en-US" altLang="en-US" sz="2400" dirty="0"/>
          </a:p>
          <a:p>
            <a:r>
              <a:rPr lang="en-US" altLang="en-US" sz="2400" dirty="0" smtClean="0"/>
              <a:t>   In 2011 Gov. Brown cancelled it to save $5.8 million/year in maintenance. </a:t>
            </a:r>
          </a:p>
          <a:p>
            <a:endParaRPr lang="en-US" altLang="en-US" sz="2400" dirty="0" smtClean="0"/>
          </a:p>
          <a:p>
            <a:r>
              <a:rPr lang="en-US" altLang="en-US" sz="2400" dirty="0"/>
              <a:t> </a:t>
            </a:r>
            <a:r>
              <a:rPr lang="en-US" altLang="en-US" sz="2400" dirty="0" smtClean="0"/>
              <a:t>  In 2020, the Public Health Dept. said it had 21 million masks, but it wouldn’t release them for Covid-19 because they’re past expiration date.</a:t>
            </a:r>
          </a:p>
          <a:p>
            <a:endParaRPr lang="en-US" altLang="en-US" sz="2400" dirty="0" smtClean="0"/>
          </a:p>
          <a:p>
            <a:r>
              <a:rPr lang="en-US" altLang="en-US" sz="1200" dirty="0" smtClean="0">
                <a:hlinkClick r:id="rId3"/>
              </a:rPr>
              <a:t>https</a:t>
            </a:r>
            <a:r>
              <a:rPr lang="en-US" altLang="en-US" sz="1200" dirty="0">
                <a:hlinkClick r:id="rId3"/>
              </a:rPr>
              <a:t>://</a:t>
            </a:r>
            <a:r>
              <a:rPr lang="en-US" altLang="en-US" sz="1200" dirty="0" smtClean="0">
                <a:hlinkClick r:id="rId3"/>
              </a:rPr>
              <a:t>www.latimes.com/california/story/2020-03-27/coronavirus-california-mobile-hospitals-ventilators</a:t>
            </a:r>
            <a:endParaRPr lang="en-US" altLang="en-US" sz="1200" dirty="0" smtClean="0"/>
          </a:p>
          <a:p>
            <a:r>
              <a:rPr lang="en-US" sz="1200" dirty="0" smtClean="0"/>
              <a:t> </a:t>
            </a:r>
            <a:endParaRPr lang="en-US" altLang="en-US" sz="1200" dirty="0" smtClean="0"/>
          </a:p>
          <a:p>
            <a:endParaRPr lang="en-US" altLang="en-US" sz="2400" dirty="0" smtClean="0"/>
          </a:p>
        </p:txBody>
      </p:sp>
    </p:spTree>
    <p:extLst>
      <p:ext uri="{BB962C8B-B14F-4D97-AF65-F5344CB8AC3E}">
        <p14:creationId xmlns:p14="http://schemas.microsoft.com/office/powerpoint/2010/main" val="3664469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sz="4000" dirty="0" smtClean="0">
                <a:latin typeface="Century Gothic" panose="020B0502020202020204" pitchFamily="34" charset="0"/>
              </a:rPr>
              <a:t>Asymmetric Information: </a:t>
            </a:r>
            <a:br>
              <a:rPr lang="en-US" altLang="en-US" sz="4000" dirty="0" smtClean="0">
                <a:latin typeface="Century Gothic" panose="020B0502020202020204" pitchFamily="34" charset="0"/>
              </a:rPr>
            </a:br>
            <a:r>
              <a:rPr lang="en-US" altLang="en-US" sz="4000" dirty="0" smtClean="0">
                <a:latin typeface="Century Gothic" panose="020B0502020202020204" pitchFamily="34" charset="0"/>
              </a:rPr>
              <a:t>Danger of Contagion</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8</a:t>
            </a:fld>
            <a:endParaRPr lang="en-US" altLang="en-US" sz="1400"/>
          </a:p>
        </p:txBody>
      </p:sp>
      <p:sp>
        <p:nvSpPr>
          <p:cNvPr id="5124" name="Subtitle 3"/>
          <p:cNvSpPr>
            <a:spLocks noGrp="1"/>
          </p:cNvSpPr>
          <p:nvPr>
            <p:ph type="subTitle" idx="1"/>
          </p:nvPr>
        </p:nvSpPr>
        <p:spPr>
          <a:xfrm>
            <a:off x="152400" y="1447800"/>
            <a:ext cx="8534400" cy="3962400"/>
          </a:xfrm>
        </p:spPr>
        <p:txBody>
          <a:bodyPr/>
          <a:lstStyle/>
          <a:p>
            <a:pPr>
              <a:spcBef>
                <a:spcPts val="0"/>
              </a:spcBef>
            </a:pPr>
            <a:r>
              <a:rPr lang="en-US" altLang="en-US" sz="2000" dirty="0" smtClean="0"/>
              <a:t>  A separate market failure is not knowing that somebody you voluntarily interact with is contagious. </a:t>
            </a:r>
          </a:p>
          <a:p>
            <a:pPr>
              <a:spcBef>
                <a:spcPts val="0"/>
              </a:spcBef>
            </a:pPr>
            <a:endParaRPr lang="en-US" altLang="en-US" sz="2000" dirty="0"/>
          </a:p>
          <a:p>
            <a:pPr>
              <a:spcBef>
                <a:spcPts val="0"/>
              </a:spcBef>
            </a:pPr>
            <a:r>
              <a:rPr lang="en-US" altLang="en-US" sz="2000" dirty="0" smtClean="0"/>
              <a:t>     Governments require doctors to report a list of “reportable diseases” such as  AIDS and syphilis. This helps with stats and with “contract tracing” to stop the spread. </a:t>
            </a:r>
          </a:p>
          <a:p>
            <a:pPr>
              <a:spcBef>
                <a:spcPts val="0"/>
              </a:spcBef>
            </a:pPr>
            <a:endParaRPr lang="en-US" altLang="en-US" sz="2400" dirty="0"/>
          </a:p>
          <a:p>
            <a:pPr>
              <a:spcBef>
                <a:spcPts val="0"/>
              </a:spcBef>
            </a:pPr>
            <a:r>
              <a:rPr lang="en-US" altLang="en-US" sz="2400" dirty="0" smtClean="0"/>
              <a:t>The CDC doesn’t list Covid-19--- See  </a:t>
            </a:r>
            <a:r>
              <a:rPr lang="en-US" sz="1200" dirty="0">
                <a:hlinkClick r:id="rId3"/>
              </a:rPr>
              <a:t>https://</a:t>
            </a:r>
            <a:r>
              <a:rPr lang="en-US" sz="1200" dirty="0" smtClean="0">
                <a:hlinkClick r:id="rId3"/>
              </a:rPr>
              <a:t>wwwn.cdc.gov/nndss/conditions/notifiable/2020/</a:t>
            </a:r>
            <a:r>
              <a:rPr lang="en-US" sz="1200" dirty="0" smtClean="0">
                <a:hlinkClick r:id="rId4"/>
              </a:rPr>
              <a:t>https</a:t>
            </a:r>
            <a:r>
              <a:rPr lang="en-US" sz="1200" dirty="0">
                <a:hlinkClick r:id="rId4"/>
              </a:rPr>
              <a:t>://www.cdc.gov/coronavirus/2019-ncov/php/reporting-pui.html</a:t>
            </a:r>
            <a:endParaRPr lang="en-US" sz="1200" dirty="0"/>
          </a:p>
          <a:p>
            <a:pPr>
              <a:spcBef>
                <a:spcPts val="0"/>
              </a:spcBef>
            </a:pPr>
            <a:r>
              <a:rPr lang="en-US" altLang="en-US" sz="2400" dirty="0" smtClean="0"/>
              <a:t>  England only listed it March 4. </a:t>
            </a:r>
            <a:r>
              <a:rPr lang="en-US" sz="1200" dirty="0">
                <a:hlinkClick r:id="rId5"/>
              </a:rPr>
              <a:t>https://</a:t>
            </a:r>
            <a:r>
              <a:rPr lang="en-US" sz="1200" dirty="0" smtClean="0">
                <a:hlinkClick r:id="rId5"/>
              </a:rPr>
              <a:t>www.reuters.com/article/us-health-coronovirus-britain/britain-to-register-covid-19-as-notifiable-disease-bbc-idUSKBN20R01U</a:t>
            </a:r>
            <a:endParaRPr lang="en-US" altLang="en-US" sz="1200" dirty="0" smtClean="0"/>
          </a:p>
          <a:p>
            <a:pPr>
              <a:spcBef>
                <a:spcPts val="0"/>
              </a:spcBef>
            </a:pPr>
            <a:endParaRPr lang="en-US" altLang="en-US" sz="1200" dirty="0"/>
          </a:p>
          <a:p>
            <a:pPr>
              <a:spcBef>
                <a:spcPts val="0"/>
              </a:spcBef>
            </a:pPr>
            <a:r>
              <a:rPr lang="en-US" altLang="en-US" sz="2400" dirty="0" smtClean="0"/>
              <a:t>   But they do “request” reporting. Would adding to the required list require notice-and-comment? </a:t>
            </a:r>
            <a:r>
              <a:rPr lang="en-US" sz="1400" dirty="0">
                <a:hlinkClick r:id="rId4"/>
              </a:rPr>
              <a:t>https://www.cdc.gov/coronavirus/2019-ncov/php/reporting-pui.html</a:t>
            </a:r>
            <a:endParaRPr lang="en-US" altLang="en-US" sz="1400" dirty="0" smtClean="0"/>
          </a:p>
          <a:p>
            <a:pPr>
              <a:spcBef>
                <a:spcPts val="0"/>
              </a:spcBef>
            </a:pPr>
            <a:r>
              <a:rPr lang="en-US" altLang="en-US" sz="2400" dirty="0"/>
              <a:t> </a:t>
            </a:r>
            <a:r>
              <a:rPr lang="en-US" altLang="en-US" sz="2400" dirty="0" smtClean="0"/>
              <a:t>      Should everyone with a fever be required to tell that to everyone they meet? Everyone with Covid-19? </a:t>
            </a:r>
            <a:endParaRPr lang="en-US" altLang="en-US" sz="2400" dirty="0"/>
          </a:p>
          <a:p>
            <a:pPr>
              <a:spcBef>
                <a:spcPts val="0"/>
              </a:spcBef>
            </a:pPr>
            <a:r>
              <a:rPr lang="en-US" altLang="en-US" sz="3600" dirty="0" smtClean="0"/>
              <a:t> </a:t>
            </a:r>
            <a:endParaRPr lang="en-US" altLang="en-US" sz="3600" dirty="0"/>
          </a:p>
        </p:txBody>
      </p:sp>
    </p:spTree>
    <p:extLst>
      <p:ext uri="{BB962C8B-B14F-4D97-AF65-F5344CB8AC3E}">
        <p14:creationId xmlns:p14="http://schemas.microsoft.com/office/powerpoint/2010/main" val="2980544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219200"/>
          </a:xfrm>
        </p:spPr>
        <p:txBody>
          <a:bodyPr/>
          <a:lstStyle/>
          <a:p>
            <a:r>
              <a:rPr lang="en-US" altLang="en-US" dirty="0" smtClean="0">
                <a:latin typeface="Century Gothic" panose="020B0502020202020204" pitchFamily="34" charset="0"/>
              </a:rPr>
              <a:t>What the Doctors Said</a:t>
            </a:r>
          </a:p>
        </p:txBody>
      </p:sp>
      <p:sp>
        <p:nvSpPr>
          <p:cNvPr id="51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291F76-D044-4731-8695-6807327AE6AF}" type="slidenum">
              <a:rPr lang="en-US" altLang="en-US" sz="1400"/>
              <a:pPr eaLnBrk="1" hangingPunct="1">
                <a:spcBef>
                  <a:spcPct val="0"/>
                </a:spcBef>
                <a:buFontTx/>
                <a:buNone/>
              </a:pPr>
              <a:t>9</a:t>
            </a:fld>
            <a:endParaRPr lang="en-US" altLang="en-US" sz="1400" dirty="0"/>
          </a:p>
        </p:txBody>
      </p:sp>
      <p:sp>
        <p:nvSpPr>
          <p:cNvPr id="5124" name="Subtitle 3"/>
          <p:cNvSpPr>
            <a:spLocks noGrp="1"/>
          </p:cNvSpPr>
          <p:nvPr>
            <p:ph type="subTitle" idx="1"/>
          </p:nvPr>
        </p:nvSpPr>
        <p:spPr>
          <a:xfrm>
            <a:off x="152400" y="1447800"/>
            <a:ext cx="9144000" cy="3962400"/>
          </a:xfrm>
        </p:spPr>
        <p:txBody>
          <a:bodyPr/>
          <a:lstStyle/>
          <a:p>
            <a:pPr>
              <a:spcBef>
                <a:spcPts val="0"/>
              </a:spcBef>
            </a:pPr>
            <a:r>
              <a:rPr lang="en-US" altLang="en-US" sz="2400" dirty="0" smtClean="0"/>
              <a:t>   The UK, and perhaps US, was going to use a “herd immunity” strategy of giving up on “containment” and focus on “mitigation” protecting the people who might die.</a:t>
            </a:r>
          </a:p>
          <a:p>
            <a:pPr>
              <a:spcBef>
                <a:spcPts val="0"/>
              </a:spcBef>
            </a:pPr>
            <a:r>
              <a:rPr lang="en-US" altLang="en-US" sz="2400" dirty="0"/>
              <a:t> </a:t>
            </a:r>
            <a:r>
              <a:rPr lang="en-US" altLang="en-US" sz="2400" dirty="0" smtClean="0"/>
              <a:t>      But they were widely criticized, and on March 16, doctors at Imperial College, London release a report recommending suppression.  Both countries quickly changed their policies. A good change? Maybe. But</a:t>
            </a:r>
          </a:p>
          <a:p>
            <a:pPr>
              <a:spcBef>
                <a:spcPts val="0"/>
              </a:spcBef>
            </a:pPr>
            <a:r>
              <a:rPr lang="en-US" altLang="en-US" sz="2400" dirty="0" smtClean="0"/>
              <a:t>the doctors said, </a:t>
            </a:r>
          </a:p>
          <a:p>
            <a:pPr>
              <a:spcBef>
                <a:spcPts val="0"/>
              </a:spcBef>
            </a:pPr>
            <a:r>
              <a:rPr lang="en-US" altLang="en-US" sz="2400" dirty="0" smtClean="0">
                <a:solidFill>
                  <a:srgbClr val="FF0000"/>
                </a:solidFill>
              </a:rPr>
              <a:t> </a:t>
            </a:r>
            <a:r>
              <a:rPr lang="en-US" altLang="en-US" sz="2400" dirty="0">
                <a:solidFill>
                  <a:srgbClr val="FF0000"/>
                </a:solidFill>
              </a:rPr>
              <a:t>“We do not consider the ethical or economic implications of either strategy…. Instead we focus on feasibility, with a specific focus on what the likely healthcare system impact of the two approaches would be</a:t>
            </a:r>
            <a:r>
              <a:rPr lang="en-US" altLang="en-US" sz="2400" dirty="0" smtClean="0">
                <a:solidFill>
                  <a:srgbClr val="FF0000"/>
                </a:solidFill>
              </a:rPr>
              <a:t>.”</a:t>
            </a:r>
          </a:p>
          <a:p>
            <a:pPr>
              <a:spcBef>
                <a:spcPts val="0"/>
              </a:spcBef>
            </a:pPr>
            <a:endParaRPr lang="en-US" altLang="en-US" sz="2400" dirty="0"/>
          </a:p>
          <a:p>
            <a:pPr>
              <a:spcBef>
                <a:spcPts val="0"/>
              </a:spcBef>
            </a:pPr>
            <a:r>
              <a:rPr lang="en-US" altLang="en-US" sz="2400" dirty="0" smtClean="0"/>
              <a:t>That is: Benefits, but No Costs</a:t>
            </a:r>
            <a:r>
              <a:rPr lang="en-US" altLang="en-US" sz="1200" dirty="0" smtClean="0"/>
              <a:t>.  </a:t>
            </a:r>
            <a:r>
              <a:rPr lang="en-US" altLang="en-US" sz="1800" dirty="0" smtClean="0"/>
              <a:t>By that methodology, we should have a permanent lockdown, because we  have flu every year and we could reduce the number of cases. </a:t>
            </a:r>
          </a:p>
          <a:p>
            <a:pPr>
              <a:spcBef>
                <a:spcPts val="0"/>
              </a:spcBef>
            </a:pPr>
            <a:r>
              <a:rPr lang="en-US" altLang="en-US" sz="1200" dirty="0" smtClean="0"/>
              <a:t>  </a:t>
            </a:r>
            <a:r>
              <a:rPr lang="en-US" altLang="en-US" sz="1200" dirty="0" err="1" smtClean="0"/>
              <a:t>Manski</a:t>
            </a:r>
            <a:r>
              <a:rPr lang="en-US" altLang="en-US" sz="1200" dirty="0" smtClean="0"/>
              <a:t> in Scientific American: </a:t>
            </a:r>
            <a:r>
              <a:rPr lang="en-US" altLang="en-US" sz="1200" dirty="0" smtClean="0">
                <a:hlinkClick r:id="rId3"/>
              </a:rPr>
              <a:t>https</a:t>
            </a:r>
            <a:r>
              <a:rPr lang="en-US" altLang="en-US" sz="1200" dirty="0">
                <a:hlinkClick r:id="rId3"/>
              </a:rPr>
              <a:t>://blogs.scientificamerican.com/observations/covid-19-policy-must-take-all-impacts-into-account</a:t>
            </a:r>
            <a:r>
              <a:rPr lang="en-US" altLang="en-US" sz="1200" dirty="0" smtClean="0">
                <a:hlinkClick r:id="rId3"/>
              </a:rPr>
              <a:t>/</a:t>
            </a:r>
            <a:endParaRPr lang="en-US" altLang="en-US" sz="1200" dirty="0" smtClean="0"/>
          </a:p>
          <a:p>
            <a:pPr>
              <a:spcBef>
                <a:spcPts val="0"/>
              </a:spcBef>
            </a:pPr>
            <a:endParaRPr lang="en-US" altLang="en-US" sz="1200" dirty="0" smtClean="0"/>
          </a:p>
        </p:txBody>
      </p:sp>
    </p:spTree>
    <p:extLst>
      <p:ext uri="{BB962C8B-B14F-4D97-AF65-F5344CB8AC3E}">
        <p14:creationId xmlns:p14="http://schemas.microsoft.com/office/powerpoint/2010/main" val="2597833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8752</TotalTime>
  <Words>5004</Words>
  <Application>Microsoft Office PowerPoint</Application>
  <PresentationFormat>On-screen Show (4:3)</PresentationFormat>
  <Paragraphs>488</Paragraphs>
  <Slides>36</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Century Gothic</vt:lpstr>
      <vt:lpstr>Garamond</vt:lpstr>
      <vt:lpstr>Default Design</vt:lpstr>
      <vt:lpstr>PowerPoint Presentation</vt:lpstr>
      <vt:lpstr>PowerPoint Presentation</vt:lpstr>
      <vt:lpstr>Externality: Contagion</vt:lpstr>
      <vt:lpstr>Government Agencies</vt:lpstr>
      <vt:lpstr>Mission Creep</vt:lpstr>
      <vt:lpstr>Government Failure:  The Federal Mask Stockpile</vt:lpstr>
      <vt:lpstr>Government Failure: California’s Mobile Hospitals</vt:lpstr>
      <vt:lpstr>Asymmetric Information:  Danger of Contagion</vt:lpstr>
      <vt:lpstr>What the Doctors Said</vt:lpstr>
      <vt:lpstr> Quick Calculations Using  Value of a Statistical Life</vt:lpstr>
      <vt:lpstr>The Number at Risk: My First Estimate </vt:lpstr>
      <vt:lpstr>Flattening the Curve: Cases</vt:lpstr>
      <vt:lpstr>Flattening the Curve: Deaths</vt:lpstr>
      <vt:lpstr>Intensive Care Overflow</vt:lpstr>
      <vt:lpstr>Cutting Off the Curve with a Vaccine?</vt:lpstr>
      <vt:lpstr> Cost-Benefit Analysis: The AEI Scherbina Study</vt:lpstr>
      <vt:lpstr>The Number at Risk:  Expert Estimate  </vt:lpstr>
      <vt:lpstr>Prof. Scherbina’s Conclusions</vt:lpstr>
      <vt:lpstr>Experts Don’t Know Either </vt:lpstr>
      <vt:lpstr>Shortages:  Masks, Toilet Paper, Tests</vt:lpstr>
      <vt:lpstr>  The Solution:  Let Prices Rise  </vt:lpstr>
      <vt:lpstr> Price Gouging Is Good</vt:lpstr>
      <vt:lpstr> Speculation in Toilet Paper</vt:lpstr>
      <vt:lpstr>We Need More Masks and Tests</vt:lpstr>
      <vt:lpstr>Government Threats of Regulation</vt:lpstr>
      <vt:lpstr>  Tests: Why is Supply Low and late?</vt:lpstr>
      <vt:lpstr>  A Surprising Fact</vt:lpstr>
      <vt:lpstr>  South Korea’s Strategy</vt:lpstr>
      <vt:lpstr> More about South Korea </vt:lpstr>
      <vt:lpstr>Health Care in the US Is Higher Quality</vt:lpstr>
      <vt:lpstr> A Perverse Rule</vt:lpstr>
      <vt:lpstr>FDA and CDC Chronology</vt:lpstr>
      <vt:lpstr>Industrial N95 Masks</vt:lpstr>
      <vt:lpstr>Mask Cleaning Technology Blocked by FDA</vt:lpstr>
      <vt:lpstr>Labor Regulation</vt:lpstr>
      <vt:lpstr>Triage Prohibited:  Office of Civil RIghts</vt:lpstr>
    </vt:vector>
  </TitlesOfParts>
  <Company>Kelley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Tech. Services</dc:creator>
  <cp:lastModifiedBy>erasmuse-l</cp:lastModifiedBy>
  <cp:revision>777</cp:revision>
  <cp:lastPrinted>2019-03-20T18:01:24Z</cp:lastPrinted>
  <dcterms:created xsi:type="dcterms:W3CDTF">2005-06-05T22:12:32Z</dcterms:created>
  <dcterms:modified xsi:type="dcterms:W3CDTF">2020-03-31T12:49:31Z</dcterms:modified>
</cp:coreProperties>
</file>