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9"/>
  </p:notesMasterIdLst>
  <p:sldIdLst>
    <p:sldId id="258" r:id="rId2"/>
    <p:sldId id="717" r:id="rId3"/>
    <p:sldId id="441" r:id="rId4"/>
    <p:sldId id="423" r:id="rId5"/>
    <p:sldId id="435" r:id="rId6"/>
    <p:sldId id="436" r:id="rId7"/>
    <p:sldId id="434" r:id="rId8"/>
    <p:sldId id="534" r:id="rId9"/>
    <p:sldId id="731" r:id="rId10"/>
    <p:sldId id="769" r:id="rId11"/>
    <p:sldId id="767" r:id="rId12"/>
    <p:sldId id="781" r:id="rId13"/>
    <p:sldId id="720" r:id="rId14"/>
    <p:sldId id="721" r:id="rId15"/>
    <p:sldId id="723" r:id="rId16"/>
    <p:sldId id="725" r:id="rId17"/>
    <p:sldId id="727" r:id="rId18"/>
    <p:sldId id="771" r:id="rId19"/>
    <p:sldId id="772" r:id="rId20"/>
    <p:sldId id="773" r:id="rId21"/>
    <p:sldId id="774" r:id="rId22"/>
    <p:sldId id="775" r:id="rId23"/>
    <p:sldId id="776" r:id="rId24"/>
    <p:sldId id="777" r:id="rId25"/>
    <p:sldId id="778" r:id="rId26"/>
    <p:sldId id="779" r:id="rId27"/>
    <p:sldId id="749" r:id="rId28"/>
    <p:sldId id="505" r:id="rId29"/>
    <p:sldId id="547" r:id="rId30"/>
    <p:sldId id="548" r:id="rId31"/>
    <p:sldId id="739" r:id="rId32"/>
    <p:sldId id="745" r:id="rId33"/>
    <p:sldId id="780" r:id="rId34"/>
    <p:sldId id="743" r:id="rId35"/>
    <p:sldId id="744" r:id="rId36"/>
    <p:sldId id="746" r:id="rId37"/>
    <p:sldId id="747" r:id="rId38"/>
    <p:sldId id="748" r:id="rId39"/>
    <p:sldId id="740" r:id="rId40"/>
    <p:sldId id="741" r:id="rId41"/>
    <p:sldId id="742" r:id="rId42"/>
    <p:sldId id="688" r:id="rId43"/>
    <p:sldId id="689" r:id="rId44"/>
    <p:sldId id="699" r:id="rId45"/>
    <p:sldId id="700" r:id="rId46"/>
    <p:sldId id="551" r:id="rId47"/>
    <p:sldId id="552" r:id="rId48"/>
    <p:sldId id="553" r:id="rId49"/>
    <p:sldId id="555" r:id="rId50"/>
    <p:sldId id="735" r:id="rId51"/>
    <p:sldId id="736" r:id="rId52"/>
    <p:sldId id="737" r:id="rId53"/>
    <p:sldId id="738" r:id="rId54"/>
    <p:sldId id="571" r:id="rId55"/>
    <p:sldId id="752" r:id="rId56"/>
    <p:sldId id="753" r:id="rId57"/>
    <p:sldId id="754" r:id="rId58"/>
    <p:sldId id="755" r:id="rId59"/>
    <p:sldId id="756" r:id="rId60"/>
    <p:sldId id="734" r:id="rId61"/>
    <p:sldId id="782" r:id="rId62"/>
    <p:sldId id="783" r:id="rId63"/>
    <p:sldId id="784" r:id="rId64"/>
    <p:sldId id="785" r:id="rId65"/>
    <p:sldId id="786" r:id="rId66"/>
    <p:sldId id="787" r:id="rId67"/>
    <p:sldId id="788" r:id="rId68"/>
    <p:sldId id="768" r:id="rId69"/>
    <p:sldId id="757" r:id="rId70"/>
    <p:sldId id="758" r:id="rId71"/>
    <p:sldId id="761" r:id="rId72"/>
    <p:sldId id="678" r:id="rId73"/>
    <p:sldId id="679" r:id="rId74"/>
    <p:sldId id="582" r:id="rId75"/>
    <p:sldId id="588" r:id="rId76"/>
    <p:sldId id="675" r:id="rId77"/>
    <p:sldId id="760" r:id="rId7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4EACF2"/>
    <a:srgbClr val="4D78F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88" autoAdjust="0"/>
    <p:restoredTop sz="84768" autoAdjust="0"/>
  </p:normalViewPr>
  <p:slideViewPr>
    <p:cSldViewPr>
      <p:cViewPr varScale="1">
        <p:scale>
          <a:sx n="71" d="100"/>
          <a:sy n="71" d="100"/>
        </p:scale>
        <p:origin x="44" y="204"/>
      </p:cViewPr>
      <p:guideLst>
        <p:guide orient="horz" pos="2160"/>
        <p:guide pos="2880"/>
      </p:guideLst>
    </p:cSldViewPr>
  </p:slideViewPr>
  <p:outlineViewPr>
    <p:cViewPr>
      <p:scale>
        <a:sx n="33" d="100"/>
        <a:sy n="33" d="100"/>
      </p:scale>
      <p:origin x="0" y="459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543" cy="464658"/>
          </a:xfrm>
          <a:prstGeom prst="rect">
            <a:avLst/>
          </a:prstGeom>
          <a:noFill/>
          <a:ln w="9525">
            <a:noFill/>
            <a:miter lim="800000"/>
            <a:headEnd/>
            <a:tailEnd/>
          </a:ln>
          <a:effectLst/>
        </p:spPr>
        <p:txBody>
          <a:bodyPr vert="horz" wrap="square" lIns="93533" tIns="46767" rIns="93533" bIns="46767"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970233" y="0"/>
            <a:ext cx="3038543" cy="464658"/>
          </a:xfrm>
          <a:prstGeom prst="rect">
            <a:avLst/>
          </a:prstGeom>
          <a:noFill/>
          <a:ln w="9525">
            <a:noFill/>
            <a:miter lim="800000"/>
            <a:headEnd/>
            <a:tailEnd/>
          </a:ln>
          <a:effectLst/>
        </p:spPr>
        <p:txBody>
          <a:bodyPr vert="horz" wrap="square" lIns="93533" tIns="46767" rIns="93533" bIns="46767" numCol="1" anchor="t" anchorCtr="0" compatLnSpc="1">
            <a:prstTxWarp prst="textNoShape">
              <a:avLst/>
            </a:prstTxWarp>
          </a:bodyPr>
          <a:lstStyle>
            <a:lvl1pPr algn="r">
              <a:defRPr sz="1200"/>
            </a:lvl1pPr>
          </a:lstStyle>
          <a:p>
            <a:endParaRPr lang="en-US" altLang="en-US"/>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204" y="4415873"/>
            <a:ext cx="5607995" cy="4183543"/>
          </a:xfrm>
          <a:prstGeom prst="rect">
            <a:avLst/>
          </a:prstGeom>
          <a:noFill/>
          <a:ln w="9525">
            <a:noFill/>
            <a:miter lim="800000"/>
            <a:headEnd/>
            <a:tailEnd/>
          </a:ln>
          <a:effectLst/>
        </p:spPr>
        <p:txBody>
          <a:bodyPr vert="horz" wrap="square" lIns="93533" tIns="46767" rIns="93533" bIns="467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0119"/>
            <a:ext cx="3038543" cy="464658"/>
          </a:xfrm>
          <a:prstGeom prst="rect">
            <a:avLst/>
          </a:prstGeom>
          <a:noFill/>
          <a:ln w="9525">
            <a:noFill/>
            <a:miter lim="800000"/>
            <a:headEnd/>
            <a:tailEnd/>
          </a:ln>
          <a:effectLst/>
        </p:spPr>
        <p:txBody>
          <a:bodyPr vert="horz" wrap="square" lIns="93533" tIns="46767" rIns="93533" bIns="46767"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970233" y="8830119"/>
            <a:ext cx="3038543" cy="464658"/>
          </a:xfrm>
          <a:prstGeom prst="rect">
            <a:avLst/>
          </a:prstGeom>
          <a:noFill/>
          <a:ln w="9525">
            <a:noFill/>
            <a:miter lim="800000"/>
            <a:headEnd/>
            <a:tailEnd/>
          </a:ln>
          <a:effectLst/>
        </p:spPr>
        <p:txBody>
          <a:bodyPr vert="horz" wrap="square" lIns="93533" tIns="46767" rIns="93533" bIns="46767" numCol="1" anchor="b" anchorCtr="0" compatLnSpc="1">
            <a:prstTxWarp prst="textNoShape">
              <a:avLst/>
            </a:prstTxWarp>
          </a:bodyPr>
          <a:lstStyle>
            <a:lvl1pPr algn="r">
              <a:defRPr sz="1200"/>
            </a:lvl1pPr>
          </a:lstStyle>
          <a:p>
            <a:fld id="{87BAFC6B-CA23-4F93-8D40-35CB042F97BC}" type="slidenum">
              <a:rPr lang="en-US" altLang="en-US"/>
              <a:pPr/>
              <a:t>‹#›</a:t>
            </a:fld>
            <a:endParaRPr lang="en-US" altLang="en-US"/>
          </a:p>
        </p:txBody>
      </p:sp>
    </p:spTree>
    <p:extLst>
      <p:ext uri="{BB962C8B-B14F-4D97-AF65-F5344CB8AC3E}">
        <p14:creationId xmlns:p14="http://schemas.microsoft.com/office/powerpoint/2010/main" val="691276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BC2311-F430-485B-A2FB-B64D2B135B43}" type="slidenum">
              <a:rPr lang="en-US" altLang="en-US"/>
              <a:pPr eaLnBrk="1" hangingPunct="1">
                <a:spcBef>
                  <a:spcPct val="0"/>
                </a:spcBef>
              </a:pPr>
              <a:t>1</a:t>
            </a:fld>
            <a:endParaRPr lang="en-US" altLang="en-US"/>
          </a:p>
        </p:txBody>
      </p:sp>
      <p:sp>
        <p:nvSpPr>
          <p:cNvPr id="47107" name="Rectangle 2"/>
          <p:cNvSpPr>
            <a:spLocks noGrp="1" noRot="1" noChangeAspect="1" noChangeArrowheads="1" noTextEdit="1"/>
          </p:cNvSpPr>
          <p:nvPr>
            <p:ph type="sldImg"/>
          </p:nvPr>
        </p:nvSpPr>
        <p:spPr>
          <a:xfrm>
            <a:off x="1181100" y="698500"/>
            <a:ext cx="4646613" cy="3484563"/>
          </a:xfrm>
          <a:ln/>
        </p:spPr>
      </p:sp>
      <p:sp>
        <p:nvSpPr>
          <p:cNvPr id="47108" name="Rectangle 3"/>
          <p:cNvSpPr>
            <a:spLocks noGrp="1" noChangeArrowheads="1"/>
          </p:cNvSpPr>
          <p:nvPr>
            <p:ph type="body" idx="1"/>
          </p:nvPr>
        </p:nvSpPr>
        <p:spPr>
          <a:xfrm>
            <a:off x="701204" y="4415872"/>
            <a:ext cx="5607995" cy="4181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4621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B291AE-8B46-49B3-8439-873B4406ED49}"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195043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54C967-42EF-49AD-93A6-FCF9E400E56A}"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3880838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72" indent="-285720">
              <a:defRPr>
                <a:solidFill>
                  <a:schemeClr val="tx1"/>
                </a:solidFill>
                <a:latin typeface="Arial" panose="020B0604020202020204" pitchFamily="34" charset="0"/>
                <a:cs typeface="Arial" panose="020B0604020202020204" pitchFamily="34" charset="0"/>
              </a:defRPr>
            </a:lvl2pPr>
            <a:lvl3pPr marL="1142880" indent="-228576">
              <a:defRPr>
                <a:solidFill>
                  <a:schemeClr val="tx1"/>
                </a:solidFill>
                <a:latin typeface="Arial" panose="020B0604020202020204" pitchFamily="34" charset="0"/>
                <a:cs typeface="Arial" panose="020B0604020202020204" pitchFamily="34" charset="0"/>
              </a:defRPr>
            </a:lvl3pPr>
            <a:lvl4pPr marL="1600032" indent="-228576">
              <a:defRPr>
                <a:solidFill>
                  <a:schemeClr val="tx1"/>
                </a:solidFill>
                <a:latin typeface="Arial" panose="020B0604020202020204" pitchFamily="34" charset="0"/>
                <a:cs typeface="Arial" panose="020B0604020202020204" pitchFamily="34" charset="0"/>
              </a:defRPr>
            </a:lvl4pPr>
            <a:lvl5pPr marL="2057183" indent="-228576">
              <a:defRPr>
                <a:solidFill>
                  <a:schemeClr val="tx1"/>
                </a:solidFill>
                <a:latin typeface="Arial" panose="020B0604020202020204" pitchFamily="34" charset="0"/>
                <a:cs typeface="Arial" panose="020B0604020202020204" pitchFamily="34" charset="0"/>
              </a:defRPr>
            </a:lvl5pPr>
            <a:lvl6pPr marL="2514335"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487"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638"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790"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204C44-017E-4ED3-AFAB-93A7C5D41A78}" type="slidenum">
              <a:rPr lang="en-US" altLang="en-US" smtClean="0"/>
              <a:pPr/>
              <a:t>12</a:t>
            </a:fld>
            <a:endParaRPr lang="en-US" altLang="en-US" smtClean="0"/>
          </a:p>
        </p:txBody>
      </p:sp>
    </p:spTree>
    <p:extLst>
      <p:ext uri="{BB962C8B-B14F-4D97-AF65-F5344CB8AC3E}">
        <p14:creationId xmlns:p14="http://schemas.microsoft.com/office/powerpoint/2010/main" val="233434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a:spcBef>
                <a:spcPct val="0"/>
              </a:spcBef>
            </a:pPr>
            <a:fld id="{CD1845D5-C420-4A7F-A491-1BC82A1C9E9D}" type="slidenum">
              <a:rPr lang="en-US" altLang="en-US">
                <a:latin typeface="Times New Roman" pitchFamily="18" charset="0"/>
              </a:rPr>
              <a:pPr>
                <a:spcBef>
                  <a:spcPct val="0"/>
                </a:spcBef>
              </a:pPr>
              <a:t>13</a:t>
            </a:fld>
            <a:endParaRPr lang="en-US" altLang="en-US">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4938" y="4802545"/>
            <a:ext cx="5140527" cy="3640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15385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a:spcBef>
                <a:spcPct val="0"/>
              </a:spcBef>
            </a:pPr>
            <a:fld id="{5E5909DC-E4E0-4B01-8C44-B23C9291E71C}" type="slidenum">
              <a:rPr lang="en-US" altLang="en-US">
                <a:latin typeface="Times New Roman" pitchFamily="18" charset="0"/>
              </a:rPr>
              <a:pPr>
                <a:spcBef>
                  <a:spcPct val="0"/>
                </a:spcBef>
              </a:pPr>
              <a:t>14</a:t>
            </a:fld>
            <a:endParaRPr lang="en-US" altLang="en-US">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4938" y="4802545"/>
            <a:ext cx="5140527" cy="3640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9797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a:spcBef>
                <a:spcPct val="0"/>
              </a:spcBef>
            </a:pPr>
            <a:fld id="{22A42E87-9F9B-458E-811B-A51FD921635C}" type="slidenum">
              <a:rPr lang="en-US" altLang="en-US">
                <a:latin typeface="Times New Roman" pitchFamily="18" charset="0"/>
              </a:rPr>
              <a:pPr>
                <a:spcBef>
                  <a:spcPct val="0"/>
                </a:spcBef>
              </a:pPr>
              <a:t>15</a:t>
            </a:fld>
            <a:endParaRPr lang="en-US" altLang="en-US">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4938" y="4802545"/>
            <a:ext cx="5140527" cy="3640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590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a:spcBef>
                <a:spcPct val="0"/>
              </a:spcBef>
            </a:pPr>
            <a:fld id="{23C0B9F6-FD98-485A-996F-1F15437B275A}" type="slidenum">
              <a:rPr lang="en-US" altLang="en-US">
                <a:latin typeface="Times New Roman" pitchFamily="18" charset="0"/>
              </a:rPr>
              <a:pPr>
                <a:spcBef>
                  <a:spcPct val="0"/>
                </a:spcBef>
              </a:pPr>
              <a:t>16</a:t>
            </a:fld>
            <a:endParaRPr lang="en-US" altLang="en-US">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4938" y="4802545"/>
            <a:ext cx="5140527" cy="3640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3933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a:spcBef>
                <a:spcPct val="0"/>
              </a:spcBef>
            </a:pPr>
            <a:fld id="{FEDC7B73-A5FE-4587-ADD6-78BC821368B8}" type="slidenum">
              <a:rPr lang="en-US" altLang="en-US">
                <a:latin typeface="Times New Roman" pitchFamily="18" charset="0"/>
              </a:rPr>
              <a:pPr>
                <a:spcBef>
                  <a:spcPct val="0"/>
                </a:spcBef>
              </a:pPr>
              <a:t>17</a:t>
            </a:fld>
            <a:endParaRPr lang="en-US" altLang="en-US">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4938" y="4802545"/>
            <a:ext cx="5140527" cy="3640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3112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a:spcBef>
                <a:spcPct val="0"/>
              </a:spcBef>
            </a:pPr>
            <a:fld id="{9D5EF828-1D99-414B-A1DD-197ED7136CA2}" type="slidenum">
              <a:rPr lang="en-US" altLang="en-US">
                <a:latin typeface="Times New Roman" pitchFamily="18" charset="0"/>
              </a:rPr>
              <a:pPr>
                <a:spcBef>
                  <a:spcPct val="0"/>
                </a:spcBef>
              </a:pPr>
              <a:t>18</a:t>
            </a:fld>
            <a:endParaRPr lang="en-US" altLang="en-US">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4938" y="4802545"/>
            <a:ext cx="5140527" cy="3640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437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31B28C-F3E0-4868-A49C-672BC7D3EFCC}"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8257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72" indent="-285720">
              <a:defRPr>
                <a:solidFill>
                  <a:schemeClr val="tx1"/>
                </a:solidFill>
                <a:latin typeface="Arial" panose="020B0604020202020204" pitchFamily="34" charset="0"/>
                <a:cs typeface="Arial" panose="020B0604020202020204" pitchFamily="34" charset="0"/>
              </a:defRPr>
            </a:lvl2pPr>
            <a:lvl3pPr marL="1142880" indent="-228576">
              <a:defRPr>
                <a:solidFill>
                  <a:schemeClr val="tx1"/>
                </a:solidFill>
                <a:latin typeface="Arial" panose="020B0604020202020204" pitchFamily="34" charset="0"/>
                <a:cs typeface="Arial" panose="020B0604020202020204" pitchFamily="34" charset="0"/>
              </a:defRPr>
            </a:lvl3pPr>
            <a:lvl4pPr marL="1600032" indent="-228576">
              <a:defRPr>
                <a:solidFill>
                  <a:schemeClr val="tx1"/>
                </a:solidFill>
                <a:latin typeface="Arial" panose="020B0604020202020204" pitchFamily="34" charset="0"/>
                <a:cs typeface="Arial" panose="020B0604020202020204" pitchFamily="34" charset="0"/>
              </a:defRPr>
            </a:lvl4pPr>
            <a:lvl5pPr marL="2057183" indent="-228576">
              <a:defRPr>
                <a:solidFill>
                  <a:schemeClr val="tx1"/>
                </a:solidFill>
                <a:latin typeface="Arial" panose="020B0604020202020204" pitchFamily="34" charset="0"/>
                <a:cs typeface="Arial" panose="020B0604020202020204" pitchFamily="34" charset="0"/>
              </a:defRPr>
            </a:lvl5pPr>
            <a:lvl6pPr marL="2514335"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487"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638"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790"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80F2E2-1D71-490D-9D6B-82410F2A8933}" type="slidenum">
              <a:rPr lang="en-US" altLang="en-US" smtClean="0"/>
              <a:pPr/>
              <a:t>2</a:t>
            </a:fld>
            <a:endParaRPr lang="en-US" altLang="en-US" smtClean="0"/>
          </a:p>
        </p:txBody>
      </p:sp>
    </p:spTree>
    <p:extLst>
      <p:ext uri="{BB962C8B-B14F-4D97-AF65-F5344CB8AC3E}">
        <p14:creationId xmlns:p14="http://schemas.microsoft.com/office/powerpoint/2010/main" val="3566203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D21CB6-7B43-4A38-AF35-D79D8864FB1A}"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2540096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733FB7-234C-46D0-A390-D922ED758453}"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2136576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10824D5-EF77-4E95-950C-1D4EC9C8A443}"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865100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82604C-5C02-4568-AB38-8AB1012EE1F8}"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239938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349D89C-FAAE-4E75-891D-C9541531BE68}"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2184836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F7BE5D-313B-4FC0-AC6C-1352F34F6D12}"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3374390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Drop this slide</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052914-55EA-4180-815E-C611E777121D}"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135497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BAFC6B-CA23-4F93-8D40-35CB042F97BC}" type="slidenum">
              <a:rPr lang="en-US" altLang="en-US" smtClean="0"/>
              <a:pPr/>
              <a:t>27</a:t>
            </a:fld>
            <a:endParaRPr lang="en-US" altLang="en-US"/>
          </a:p>
        </p:txBody>
      </p:sp>
    </p:spTree>
    <p:extLst>
      <p:ext uri="{BB962C8B-B14F-4D97-AF65-F5344CB8AC3E}">
        <p14:creationId xmlns:p14="http://schemas.microsoft.com/office/powerpoint/2010/main" val="592254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BAFC6B-CA23-4F93-8D40-35CB042F97BC}" type="slidenum">
              <a:rPr lang="en-US" altLang="en-US" smtClean="0"/>
              <a:pPr/>
              <a:t>28</a:t>
            </a:fld>
            <a:endParaRPr lang="en-US" altLang="en-US"/>
          </a:p>
        </p:txBody>
      </p:sp>
    </p:spTree>
    <p:extLst>
      <p:ext uri="{BB962C8B-B14F-4D97-AF65-F5344CB8AC3E}">
        <p14:creationId xmlns:p14="http://schemas.microsoft.com/office/powerpoint/2010/main" val="1219512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8A6B0D5-ED59-4C46-B80D-81963AF3B721}"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169034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You’ve heard of this before. What does it mean?  It is for choosing output. </a:t>
            </a:r>
          </a:p>
          <a:p>
            <a:endParaRPr lang="en-US" altLang="en-US" smtClean="0"/>
          </a:p>
          <a:p>
            <a:r>
              <a:rPr lang="en-US" altLang="en-US" smtClean="0"/>
              <a:t>Remember how with welfare, output was key. Find optimal output, then find a price which gets the market to choose it. Same here.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812D1CF-0195-4A49-BD93-1541A7CC8107}"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2522156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195C44-964D-4E6F-AC83-E63848C5EF6C}"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469719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501992-6EE9-433A-935A-E778FA9D87AD}"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1557038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D823CD-5161-447F-81B9-636833955787}"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856136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72" indent="-285720">
              <a:defRPr>
                <a:solidFill>
                  <a:schemeClr val="tx1"/>
                </a:solidFill>
                <a:latin typeface="Arial" panose="020B0604020202020204" pitchFamily="34" charset="0"/>
                <a:cs typeface="Arial" panose="020B0604020202020204" pitchFamily="34" charset="0"/>
              </a:defRPr>
            </a:lvl2pPr>
            <a:lvl3pPr marL="1142880" indent="-228576">
              <a:defRPr>
                <a:solidFill>
                  <a:schemeClr val="tx1"/>
                </a:solidFill>
                <a:latin typeface="Arial" panose="020B0604020202020204" pitchFamily="34" charset="0"/>
                <a:cs typeface="Arial" panose="020B0604020202020204" pitchFamily="34" charset="0"/>
              </a:defRPr>
            </a:lvl3pPr>
            <a:lvl4pPr marL="1600032" indent="-228576">
              <a:defRPr>
                <a:solidFill>
                  <a:schemeClr val="tx1"/>
                </a:solidFill>
                <a:latin typeface="Arial" panose="020B0604020202020204" pitchFamily="34" charset="0"/>
                <a:cs typeface="Arial" panose="020B0604020202020204" pitchFamily="34" charset="0"/>
              </a:defRPr>
            </a:lvl4pPr>
            <a:lvl5pPr marL="2057183" indent="-228576">
              <a:defRPr>
                <a:solidFill>
                  <a:schemeClr val="tx1"/>
                </a:solidFill>
                <a:latin typeface="Arial" panose="020B0604020202020204" pitchFamily="34" charset="0"/>
                <a:cs typeface="Arial" panose="020B0604020202020204" pitchFamily="34" charset="0"/>
              </a:defRPr>
            </a:lvl5pPr>
            <a:lvl6pPr marL="2514335"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487"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638"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790" indent="-2285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204C44-017E-4ED3-AFAB-93A7C5D41A78}" type="slidenum">
              <a:rPr lang="en-US" altLang="en-US" smtClean="0"/>
              <a:pPr/>
              <a:t>33</a:t>
            </a:fld>
            <a:endParaRPr lang="en-US" altLang="en-US" smtClean="0"/>
          </a:p>
        </p:txBody>
      </p:sp>
    </p:spTree>
    <p:extLst>
      <p:ext uri="{BB962C8B-B14F-4D97-AF65-F5344CB8AC3E}">
        <p14:creationId xmlns:p14="http://schemas.microsoft.com/office/powerpoint/2010/main" val="3816052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34B019-E0D1-4015-8D84-145F9EF3C70C}" type="slidenum">
              <a:rPr lang="en-US" altLang="en-US"/>
              <a:pPr eaLnBrk="1" hangingPunct="1">
                <a:spcBef>
                  <a:spcPct val="0"/>
                </a:spcBef>
              </a:pPr>
              <a:t>34</a:t>
            </a:fld>
            <a:endParaRPr lang="en-US" altLang="en-US"/>
          </a:p>
        </p:txBody>
      </p:sp>
    </p:spTree>
    <p:extLst>
      <p:ext uri="{BB962C8B-B14F-4D97-AF65-F5344CB8AC3E}">
        <p14:creationId xmlns:p14="http://schemas.microsoft.com/office/powerpoint/2010/main" val="1664327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18999B-FE3B-445F-B282-6D80535A9CB7}" type="slidenum">
              <a:rPr lang="en-US" altLang="en-US"/>
              <a:pPr eaLnBrk="1" hangingPunct="1">
                <a:spcBef>
                  <a:spcPct val="0"/>
                </a:spcBef>
              </a:pPr>
              <a:t>35</a:t>
            </a:fld>
            <a:endParaRPr lang="en-US" altLang="en-US"/>
          </a:p>
        </p:txBody>
      </p:sp>
    </p:spTree>
    <p:extLst>
      <p:ext uri="{BB962C8B-B14F-4D97-AF65-F5344CB8AC3E}">
        <p14:creationId xmlns:p14="http://schemas.microsoft.com/office/powerpoint/2010/main" val="917060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58" indent="-292291" eaLnBrk="0" hangingPunct="0">
              <a:defRPr>
                <a:solidFill>
                  <a:schemeClr val="tx1"/>
                </a:solidFill>
                <a:latin typeface="Arial" charset="0"/>
              </a:defRPr>
            </a:lvl2pPr>
            <a:lvl3pPr marL="1169166" indent="-233834" eaLnBrk="0" hangingPunct="0">
              <a:defRPr>
                <a:solidFill>
                  <a:schemeClr val="tx1"/>
                </a:solidFill>
                <a:latin typeface="Arial" charset="0"/>
              </a:defRPr>
            </a:lvl3pPr>
            <a:lvl4pPr marL="1636832" indent="-233834" eaLnBrk="0" hangingPunct="0">
              <a:defRPr>
                <a:solidFill>
                  <a:schemeClr val="tx1"/>
                </a:solidFill>
                <a:latin typeface="Arial" charset="0"/>
              </a:defRPr>
            </a:lvl4pPr>
            <a:lvl5pPr marL="2104498" indent="-233834" eaLnBrk="0" hangingPunct="0">
              <a:defRPr>
                <a:solidFill>
                  <a:schemeClr val="tx1"/>
                </a:solidFill>
                <a:latin typeface="Arial" charset="0"/>
              </a:defRPr>
            </a:lvl5pPr>
            <a:lvl6pPr marL="2572164" indent="-233834" eaLnBrk="0" fontAlgn="base" hangingPunct="0">
              <a:spcBef>
                <a:spcPct val="0"/>
              </a:spcBef>
              <a:spcAft>
                <a:spcPct val="0"/>
              </a:spcAft>
              <a:defRPr>
                <a:solidFill>
                  <a:schemeClr val="tx1"/>
                </a:solidFill>
                <a:latin typeface="Arial" charset="0"/>
              </a:defRPr>
            </a:lvl6pPr>
            <a:lvl7pPr marL="3039831" indent="-233834" eaLnBrk="0" fontAlgn="base" hangingPunct="0">
              <a:spcBef>
                <a:spcPct val="0"/>
              </a:spcBef>
              <a:spcAft>
                <a:spcPct val="0"/>
              </a:spcAft>
              <a:defRPr>
                <a:solidFill>
                  <a:schemeClr val="tx1"/>
                </a:solidFill>
                <a:latin typeface="Arial" charset="0"/>
              </a:defRPr>
            </a:lvl7pPr>
            <a:lvl8pPr marL="3507497" indent="-233834" eaLnBrk="0" fontAlgn="base" hangingPunct="0">
              <a:spcBef>
                <a:spcPct val="0"/>
              </a:spcBef>
              <a:spcAft>
                <a:spcPct val="0"/>
              </a:spcAft>
              <a:defRPr>
                <a:solidFill>
                  <a:schemeClr val="tx1"/>
                </a:solidFill>
                <a:latin typeface="Arial" charset="0"/>
              </a:defRPr>
            </a:lvl8pPr>
            <a:lvl9pPr marL="3975164" indent="-233834" eaLnBrk="0" fontAlgn="base" hangingPunct="0">
              <a:spcBef>
                <a:spcPct val="0"/>
              </a:spcBef>
              <a:spcAft>
                <a:spcPct val="0"/>
              </a:spcAft>
              <a:defRPr>
                <a:solidFill>
                  <a:schemeClr val="tx1"/>
                </a:solidFill>
                <a:latin typeface="Arial" charset="0"/>
              </a:defRPr>
            </a:lvl9pPr>
          </a:lstStyle>
          <a:p>
            <a:pPr eaLnBrk="1" hangingPunct="1"/>
            <a:fld id="{37735912-55DB-4290-BA90-B03ACBF37C69}" type="slidenum">
              <a:rPr lang="en-US" altLang="en-US"/>
              <a:pPr eaLnBrk="1" hangingPunct="1"/>
              <a:t>36</a:t>
            </a:fld>
            <a:endParaRPr lang="en-US" altLang="en-US"/>
          </a:p>
        </p:txBody>
      </p:sp>
    </p:spTree>
    <p:extLst>
      <p:ext uri="{BB962C8B-B14F-4D97-AF65-F5344CB8AC3E}">
        <p14:creationId xmlns:p14="http://schemas.microsoft.com/office/powerpoint/2010/main" val="853820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58" indent="-292291" eaLnBrk="0" hangingPunct="0">
              <a:defRPr>
                <a:solidFill>
                  <a:schemeClr val="tx1"/>
                </a:solidFill>
                <a:latin typeface="Arial" charset="0"/>
              </a:defRPr>
            </a:lvl2pPr>
            <a:lvl3pPr marL="1169166" indent="-233834" eaLnBrk="0" hangingPunct="0">
              <a:defRPr>
                <a:solidFill>
                  <a:schemeClr val="tx1"/>
                </a:solidFill>
                <a:latin typeface="Arial" charset="0"/>
              </a:defRPr>
            </a:lvl3pPr>
            <a:lvl4pPr marL="1636832" indent="-233834" eaLnBrk="0" hangingPunct="0">
              <a:defRPr>
                <a:solidFill>
                  <a:schemeClr val="tx1"/>
                </a:solidFill>
                <a:latin typeface="Arial" charset="0"/>
              </a:defRPr>
            </a:lvl4pPr>
            <a:lvl5pPr marL="2104498" indent="-233834" eaLnBrk="0" hangingPunct="0">
              <a:defRPr>
                <a:solidFill>
                  <a:schemeClr val="tx1"/>
                </a:solidFill>
                <a:latin typeface="Arial" charset="0"/>
              </a:defRPr>
            </a:lvl5pPr>
            <a:lvl6pPr marL="2572164" indent="-233834" eaLnBrk="0" fontAlgn="base" hangingPunct="0">
              <a:spcBef>
                <a:spcPct val="0"/>
              </a:spcBef>
              <a:spcAft>
                <a:spcPct val="0"/>
              </a:spcAft>
              <a:defRPr>
                <a:solidFill>
                  <a:schemeClr val="tx1"/>
                </a:solidFill>
                <a:latin typeface="Arial" charset="0"/>
              </a:defRPr>
            </a:lvl6pPr>
            <a:lvl7pPr marL="3039831" indent="-233834" eaLnBrk="0" fontAlgn="base" hangingPunct="0">
              <a:spcBef>
                <a:spcPct val="0"/>
              </a:spcBef>
              <a:spcAft>
                <a:spcPct val="0"/>
              </a:spcAft>
              <a:defRPr>
                <a:solidFill>
                  <a:schemeClr val="tx1"/>
                </a:solidFill>
                <a:latin typeface="Arial" charset="0"/>
              </a:defRPr>
            </a:lvl7pPr>
            <a:lvl8pPr marL="3507497" indent="-233834" eaLnBrk="0" fontAlgn="base" hangingPunct="0">
              <a:spcBef>
                <a:spcPct val="0"/>
              </a:spcBef>
              <a:spcAft>
                <a:spcPct val="0"/>
              </a:spcAft>
              <a:defRPr>
                <a:solidFill>
                  <a:schemeClr val="tx1"/>
                </a:solidFill>
                <a:latin typeface="Arial" charset="0"/>
              </a:defRPr>
            </a:lvl8pPr>
            <a:lvl9pPr marL="3975164" indent="-233834" eaLnBrk="0" fontAlgn="base" hangingPunct="0">
              <a:spcBef>
                <a:spcPct val="0"/>
              </a:spcBef>
              <a:spcAft>
                <a:spcPct val="0"/>
              </a:spcAft>
              <a:defRPr>
                <a:solidFill>
                  <a:schemeClr val="tx1"/>
                </a:solidFill>
                <a:latin typeface="Arial" charset="0"/>
              </a:defRPr>
            </a:lvl9pPr>
          </a:lstStyle>
          <a:p>
            <a:pPr eaLnBrk="1" hangingPunct="1"/>
            <a:fld id="{37735912-55DB-4290-BA90-B03ACBF37C69}" type="slidenum">
              <a:rPr lang="en-US" altLang="en-US"/>
              <a:pPr eaLnBrk="1" hangingPunct="1"/>
              <a:t>37</a:t>
            </a:fld>
            <a:endParaRPr lang="en-US" altLang="en-US"/>
          </a:p>
        </p:txBody>
      </p:sp>
    </p:spTree>
    <p:extLst>
      <p:ext uri="{BB962C8B-B14F-4D97-AF65-F5344CB8AC3E}">
        <p14:creationId xmlns:p14="http://schemas.microsoft.com/office/powerpoint/2010/main" val="3890880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58" indent="-292291" eaLnBrk="0" hangingPunct="0">
              <a:defRPr>
                <a:solidFill>
                  <a:schemeClr val="tx1"/>
                </a:solidFill>
                <a:latin typeface="Arial" charset="0"/>
              </a:defRPr>
            </a:lvl2pPr>
            <a:lvl3pPr marL="1169166" indent="-233834" eaLnBrk="0" hangingPunct="0">
              <a:defRPr>
                <a:solidFill>
                  <a:schemeClr val="tx1"/>
                </a:solidFill>
                <a:latin typeface="Arial" charset="0"/>
              </a:defRPr>
            </a:lvl3pPr>
            <a:lvl4pPr marL="1636832" indent="-233834" eaLnBrk="0" hangingPunct="0">
              <a:defRPr>
                <a:solidFill>
                  <a:schemeClr val="tx1"/>
                </a:solidFill>
                <a:latin typeface="Arial" charset="0"/>
              </a:defRPr>
            </a:lvl4pPr>
            <a:lvl5pPr marL="2104498" indent="-233834" eaLnBrk="0" hangingPunct="0">
              <a:defRPr>
                <a:solidFill>
                  <a:schemeClr val="tx1"/>
                </a:solidFill>
                <a:latin typeface="Arial" charset="0"/>
              </a:defRPr>
            </a:lvl5pPr>
            <a:lvl6pPr marL="2572164" indent="-233834" eaLnBrk="0" fontAlgn="base" hangingPunct="0">
              <a:spcBef>
                <a:spcPct val="0"/>
              </a:spcBef>
              <a:spcAft>
                <a:spcPct val="0"/>
              </a:spcAft>
              <a:defRPr>
                <a:solidFill>
                  <a:schemeClr val="tx1"/>
                </a:solidFill>
                <a:latin typeface="Arial" charset="0"/>
              </a:defRPr>
            </a:lvl6pPr>
            <a:lvl7pPr marL="3039831" indent="-233834" eaLnBrk="0" fontAlgn="base" hangingPunct="0">
              <a:spcBef>
                <a:spcPct val="0"/>
              </a:spcBef>
              <a:spcAft>
                <a:spcPct val="0"/>
              </a:spcAft>
              <a:defRPr>
                <a:solidFill>
                  <a:schemeClr val="tx1"/>
                </a:solidFill>
                <a:latin typeface="Arial" charset="0"/>
              </a:defRPr>
            </a:lvl7pPr>
            <a:lvl8pPr marL="3507497" indent="-233834" eaLnBrk="0" fontAlgn="base" hangingPunct="0">
              <a:spcBef>
                <a:spcPct val="0"/>
              </a:spcBef>
              <a:spcAft>
                <a:spcPct val="0"/>
              </a:spcAft>
              <a:defRPr>
                <a:solidFill>
                  <a:schemeClr val="tx1"/>
                </a:solidFill>
                <a:latin typeface="Arial" charset="0"/>
              </a:defRPr>
            </a:lvl8pPr>
            <a:lvl9pPr marL="3975164" indent="-233834" eaLnBrk="0" fontAlgn="base" hangingPunct="0">
              <a:spcBef>
                <a:spcPct val="0"/>
              </a:spcBef>
              <a:spcAft>
                <a:spcPct val="0"/>
              </a:spcAft>
              <a:defRPr>
                <a:solidFill>
                  <a:schemeClr val="tx1"/>
                </a:solidFill>
                <a:latin typeface="Arial" charset="0"/>
              </a:defRPr>
            </a:lvl9pPr>
          </a:lstStyle>
          <a:p>
            <a:pPr eaLnBrk="1" hangingPunct="1"/>
            <a:fld id="{37735912-55DB-4290-BA90-B03ACBF37C69}" type="slidenum">
              <a:rPr lang="en-US" altLang="en-US"/>
              <a:pPr eaLnBrk="1" hangingPunct="1"/>
              <a:t>38</a:t>
            </a:fld>
            <a:endParaRPr lang="en-US" altLang="en-US"/>
          </a:p>
        </p:txBody>
      </p:sp>
    </p:spTree>
    <p:extLst>
      <p:ext uri="{BB962C8B-B14F-4D97-AF65-F5344CB8AC3E}">
        <p14:creationId xmlns:p14="http://schemas.microsoft.com/office/powerpoint/2010/main" val="2748193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FCBF1E-F23E-4C05-8573-2E65508F85FD}" type="slidenum">
              <a:rPr lang="en-US" altLang="en-US"/>
              <a:pPr eaLnBrk="1" hangingPunct="1">
                <a:spcBef>
                  <a:spcPct val="0"/>
                </a:spcBef>
              </a:pPr>
              <a:t>39</a:t>
            </a:fld>
            <a:endParaRPr lang="en-US" altLang="en-US"/>
          </a:p>
        </p:txBody>
      </p:sp>
    </p:spTree>
    <p:extLst>
      <p:ext uri="{BB962C8B-B14F-4D97-AF65-F5344CB8AC3E}">
        <p14:creationId xmlns:p14="http://schemas.microsoft.com/office/powerpoint/2010/main" val="62989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9DA79C-737F-4F57-BFED-599FC7BC044A}"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3265565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29FBC1-9497-4467-BFF3-00E2EE2C9B64}" type="slidenum">
              <a:rPr lang="en-US" altLang="en-US"/>
              <a:pPr eaLnBrk="1" hangingPunct="1">
                <a:spcBef>
                  <a:spcPct val="0"/>
                </a:spcBef>
              </a:pPr>
              <a:t>40</a:t>
            </a:fld>
            <a:endParaRPr lang="en-US" altLang="en-US"/>
          </a:p>
        </p:txBody>
      </p:sp>
    </p:spTree>
    <p:extLst>
      <p:ext uri="{BB962C8B-B14F-4D97-AF65-F5344CB8AC3E}">
        <p14:creationId xmlns:p14="http://schemas.microsoft.com/office/powerpoint/2010/main" val="2504685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FCBF1E-F23E-4C05-8573-2E65508F85FD}" type="slidenum">
              <a:rPr lang="en-US" altLang="en-US"/>
              <a:pPr eaLnBrk="1" hangingPunct="1">
                <a:spcBef>
                  <a:spcPct val="0"/>
                </a:spcBef>
              </a:pPr>
              <a:t>41</a:t>
            </a:fld>
            <a:endParaRPr lang="en-US" altLang="en-US"/>
          </a:p>
        </p:txBody>
      </p:sp>
    </p:spTree>
    <p:extLst>
      <p:ext uri="{BB962C8B-B14F-4D97-AF65-F5344CB8AC3E}">
        <p14:creationId xmlns:p14="http://schemas.microsoft.com/office/powerpoint/2010/main" val="1120109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289B7D-35D5-4D39-B94B-563EBCF15E02}" type="slidenum">
              <a:rPr lang="en-US" altLang="en-US"/>
              <a:pPr eaLnBrk="1" hangingPunct="1">
                <a:spcBef>
                  <a:spcPct val="0"/>
                </a:spcBef>
              </a:pPr>
              <a:t>42</a:t>
            </a:fld>
            <a:endParaRPr lang="en-US" altLang="en-US"/>
          </a:p>
        </p:txBody>
      </p:sp>
    </p:spTree>
    <p:extLst>
      <p:ext uri="{BB962C8B-B14F-4D97-AF65-F5344CB8AC3E}">
        <p14:creationId xmlns:p14="http://schemas.microsoft.com/office/powerpoint/2010/main" val="2171173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A76797-B1E5-4E40-B6D9-6337ADC577A9}"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1283686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9FBD11-B9DC-44A9-BACE-E037836195DF}" type="slidenum">
              <a:rPr lang="en-US" altLang="en-US"/>
              <a:pPr eaLnBrk="1" hangingPunct="1">
                <a:spcBef>
                  <a:spcPct val="0"/>
                </a:spcBef>
              </a:pPr>
              <a:t>44</a:t>
            </a:fld>
            <a:endParaRPr lang="en-US" altLang="en-US"/>
          </a:p>
        </p:txBody>
      </p:sp>
    </p:spTree>
    <p:extLst>
      <p:ext uri="{BB962C8B-B14F-4D97-AF65-F5344CB8AC3E}">
        <p14:creationId xmlns:p14="http://schemas.microsoft.com/office/powerpoint/2010/main" val="1341346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17470E-3D27-45DD-9621-54477EDF0BE4}"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1955343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E72D10-C544-4054-A92F-CDDB094A0725}" type="slidenum">
              <a:rPr lang="en-US" altLang="en-US"/>
              <a:pPr eaLnBrk="1" hangingPunct="1">
                <a:spcBef>
                  <a:spcPct val="0"/>
                </a:spcBef>
              </a:pPr>
              <a:t>46</a:t>
            </a:fld>
            <a:endParaRPr lang="en-US" altLang="en-US"/>
          </a:p>
        </p:txBody>
      </p:sp>
    </p:spTree>
    <p:extLst>
      <p:ext uri="{BB962C8B-B14F-4D97-AF65-F5344CB8AC3E}">
        <p14:creationId xmlns:p14="http://schemas.microsoft.com/office/powerpoint/2010/main" val="2264632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E6A2645-7E70-49AF-B1C2-5768DBA02574}" type="slidenum">
              <a:rPr lang="en-US" altLang="en-US"/>
              <a:pPr eaLnBrk="1" hangingPunct="1">
                <a:spcBef>
                  <a:spcPct val="0"/>
                </a:spcBef>
              </a:pPr>
              <a:t>47</a:t>
            </a:fld>
            <a:endParaRPr lang="en-US" altLang="en-US"/>
          </a:p>
        </p:txBody>
      </p:sp>
    </p:spTree>
    <p:extLst>
      <p:ext uri="{BB962C8B-B14F-4D97-AF65-F5344CB8AC3E}">
        <p14:creationId xmlns:p14="http://schemas.microsoft.com/office/powerpoint/2010/main" val="2602636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FC38E5-46A7-4E95-8DEE-85537B5F28D8}" type="slidenum">
              <a:rPr lang="en-US" altLang="en-US"/>
              <a:pPr eaLnBrk="1" hangingPunct="1">
                <a:spcBef>
                  <a:spcPct val="0"/>
                </a:spcBef>
              </a:pPr>
              <a:t>48</a:t>
            </a:fld>
            <a:endParaRPr lang="en-US" altLang="en-US"/>
          </a:p>
        </p:txBody>
      </p:sp>
    </p:spTree>
    <p:extLst>
      <p:ext uri="{BB962C8B-B14F-4D97-AF65-F5344CB8AC3E}">
        <p14:creationId xmlns:p14="http://schemas.microsoft.com/office/powerpoint/2010/main" val="4233598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1DEC3C-198C-435F-940F-54B921383DDB}" type="slidenum">
              <a:rPr lang="en-US" altLang="en-US"/>
              <a:pPr eaLnBrk="1" hangingPunct="1">
                <a:spcBef>
                  <a:spcPct val="0"/>
                </a:spcBef>
              </a:pPr>
              <a:t>49</a:t>
            </a:fld>
            <a:endParaRPr lang="en-US" altLang="en-US"/>
          </a:p>
        </p:txBody>
      </p:sp>
    </p:spTree>
    <p:extLst>
      <p:ext uri="{BB962C8B-B14F-4D97-AF65-F5344CB8AC3E}">
        <p14:creationId xmlns:p14="http://schemas.microsoft.com/office/powerpoint/2010/main" val="338169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806687-786D-4DDF-8AC1-245A49253EA9}"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33300096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CCF10D-638D-46C4-948D-C420FC28CCE3}" type="slidenum">
              <a:rPr lang="en-US" altLang="en-US"/>
              <a:pPr eaLnBrk="1" hangingPunct="1">
                <a:spcBef>
                  <a:spcPct val="0"/>
                </a:spcBef>
              </a:pPr>
              <a:t>50</a:t>
            </a:fld>
            <a:endParaRPr lang="en-US" altLang="en-US"/>
          </a:p>
        </p:txBody>
      </p:sp>
    </p:spTree>
    <p:extLst>
      <p:ext uri="{BB962C8B-B14F-4D97-AF65-F5344CB8AC3E}">
        <p14:creationId xmlns:p14="http://schemas.microsoft.com/office/powerpoint/2010/main" val="417391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F12FDA-571A-48CA-A82F-D48368979B9D}" type="slidenum">
              <a:rPr lang="en-US" altLang="en-US"/>
              <a:pPr eaLnBrk="1" hangingPunct="1">
                <a:spcBef>
                  <a:spcPct val="0"/>
                </a:spcBef>
              </a:pPr>
              <a:t>51</a:t>
            </a:fld>
            <a:endParaRPr lang="en-US" altLang="en-US"/>
          </a:p>
        </p:txBody>
      </p:sp>
    </p:spTree>
    <p:extLst>
      <p:ext uri="{BB962C8B-B14F-4D97-AF65-F5344CB8AC3E}">
        <p14:creationId xmlns:p14="http://schemas.microsoft.com/office/powerpoint/2010/main" val="2355668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80FBB1-AE22-401B-8BA5-CF30F851506C}" type="slidenum">
              <a:rPr lang="en-US" altLang="en-US"/>
              <a:pPr eaLnBrk="1" hangingPunct="1">
                <a:spcBef>
                  <a:spcPct val="0"/>
                </a:spcBef>
              </a:pPr>
              <a:t>52</a:t>
            </a:fld>
            <a:endParaRPr lang="en-US" altLang="en-US"/>
          </a:p>
        </p:txBody>
      </p:sp>
    </p:spTree>
    <p:extLst>
      <p:ext uri="{BB962C8B-B14F-4D97-AF65-F5344CB8AC3E}">
        <p14:creationId xmlns:p14="http://schemas.microsoft.com/office/powerpoint/2010/main" val="1067466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6124FD-D706-4A3F-B529-B24F7C8ABF47}" type="slidenum">
              <a:rPr lang="en-US" altLang="en-US"/>
              <a:pPr eaLnBrk="1" hangingPunct="1">
                <a:spcBef>
                  <a:spcPct val="0"/>
                </a:spcBef>
              </a:pPr>
              <a:t>53</a:t>
            </a:fld>
            <a:endParaRPr lang="en-US" altLang="en-US"/>
          </a:p>
        </p:txBody>
      </p:sp>
    </p:spTree>
    <p:extLst>
      <p:ext uri="{BB962C8B-B14F-4D97-AF65-F5344CB8AC3E}">
        <p14:creationId xmlns:p14="http://schemas.microsoft.com/office/powerpoint/2010/main" val="16031500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D17A81-8590-4450-9C1B-B451684A3B78}" type="slidenum">
              <a:rPr lang="en-US" altLang="en-US"/>
              <a:pPr eaLnBrk="1" hangingPunct="1">
                <a:spcBef>
                  <a:spcPct val="0"/>
                </a:spcBef>
              </a:pPr>
              <a:t>54</a:t>
            </a:fld>
            <a:endParaRPr lang="en-US" altLang="en-US"/>
          </a:p>
        </p:txBody>
      </p:sp>
    </p:spTree>
    <p:extLst>
      <p:ext uri="{BB962C8B-B14F-4D97-AF65-F5344CB8AC3E}">
        <p14:creationId xmlns:p14="http://schemas.microsoft.com/office/powerpoint/2010/main" val="3461131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9BBE96C-B423-4273-AC9E-1FB19E414D53}" type="slidenum">
              <a:rPr lang="en-US" altLang="en-US"/>
              <a:pPr eaLnBrk="1" hangingPunct="1">
                <a:spcBef>
                  <a:spcPct val="0"/>
                </a:spcBef>
              </a:pPr>
              <a:t>55</a:t>
            </a:fld>
            <a:endParaRPr lang="en-US" altLang="en-US"/>
          </a:p>
        </p:txBody>
      </p:sp>
    </p:spTree>
    <p:extLst>
      <p:ext uri="{BB962C8B-B14F-4D97-AF65-F5344CB8AC3E}">
        <p14:creationId xmlns:p14="http://schemas.microsoft.com/office/powerpoint/2010/main" val="7386338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CA0870-181E-4370-A6D9-B3707951584E}" type="slidenum">
              <a:rPr lang="en-US" altLang="en-US"/>
              <a:pPr eaLnBrk="1" hangingPunct="1">
                <a:spcBef>
                  <a:spcPct val="0"/>
                </a:spcBef>
              </a:pPr>
              <a:t>56</a:t>
            </a:fld>
            <a:endParaRPr lang="en-US" altLang="en-US"/>
          </a:p>
        </p:txBody>
      </p:sp>
    </p:spTree>
    <p:extLst>
      <p:ext uri="{BB962C8B-B14F-4D97-AF65-F5344CB8AC3E}">
        <p14:creationId xmlns:p14="http://schemas.microsoft.com/office/powerpoint/2010/main" val="3268694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B2B084-3C01-4FAA-B1E4-3A4C55F93E02}" type="slidenum">
              <a:rPr lang="en-US" altLang="en-US"/>
              <a:pPr eaLnBrk="1" hangingPunct="1">
                <a:spcBef>
                  <a:spcPct val="0"/>
                </a:spcBef>
              </a:pPr>
              <a:t>57</a:t>
            </a:fld>
            <a:endParaRPr lang="en-US" altLang="en-US"/>
          </a:p>
        </p:txBody>
      </p:sp>
    </p:spTree>
    <p:extLst>
      <p:ext uri="{BB962C8B-B14F-4D97-AF65-F5344CB8AC3E}">
        <p14:creationId xmlns:p14="http://schemas.microsoft.com/office/powerpoint/2010/main" val="25782159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532551-FAB2-4CEE-80B7-95138C920A85}" type="slidenum">
              <a:rPr lang="en-US" altLang="en-US"/>
              <a:pPr eaLnBrk="1" hangingPunct="1">
                <a:spcBef>
                  <a:spcPct val="0"/>
                </a:spcBef>
              </a:pPr>
              <a:t>58</a:t>
            </a:fld>
            <a:endParaRPr lang="en-US" altLang="en-US"/>
          </a:p>
        </p:txBody>
      </p:sp>
    </p:spTree>
    <p:extLst>
      <p:ext uri="{BB962C8B-B14F-4D97-AF65-F5344CB8AC3E}">
        <p14:creationId xmlns:p14="http://schemas.microsoft.com/office/powerpoint/2010/main" val="255078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B15FA9-C60C-4AC6-8510-3C018E4BBD10}" type="slidenum">
              <a:rPr lang="en-US" altLang="en-US"/>
              <a:pPr eaLnBrk="1" hangingPunct="1">
                <a:spcBef>
                  <a:spcPct val="0"/>
                </a:spcBef>
              </a:pPr>
              <a:t>59</a:t>
            </a:fld>
            <a:endParaRPr lang="en-US" altLang="en-US"/>
          </a:p>
        </p:txBody>
      </p:sp>
    </p:spTree>
    <p:extLst>
      <p:ext uri="{BB962C8B-B14F-4D97-AF65-F5344CB8AC3E}">
        <p14:creationId xmlns:p14="http://schemas.microsoft.com/office/powerpoint/2010/main" val="213638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536D48-893B-455A-8597-1EB027CB2569}"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38302639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80FBB1-AE22-401B-8BA5-CF30F851506C}" type="slidenum">
              <a:rPr lang="en-US" altLang="en-US"/>
              <a:pPr eaLnBrk="1" hangingPunct="1">
                <a:spcBef>
                  <a:spcPct val="0"/>
                </a:spcBef>
              </a:pPr>
              <a:t>60</a:t>
            </a:fld>
            <a:endParaRPr lang="en-US" altLang="en-US"/>
          </a:p>
        </p:txBody>
      </p:sp>
    </p:spTree>
    <p:extLst>
      <p:ext uri="{BB962C8B-B14F-4D97-AF65-F5344CB8AC3E}">
        <p14:creationId xmlns:p14="http://schemas.microsoft.com/office/powerpoint/2010/main" val="1704979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52A174-817D-4114-B0CA-FE980D893DAC}" type="slidenum">
              <a:rPr lang="en-US" altLang="en-US"/>
              <a:pPr eaLnBrk="1" hangingPunct="1">
                <a:spcBef>
                  <a:spcPct val="0"/>
                </a:spcBef>
              </a:pPr>
              <a:t>61</a:t>
            </a:fld>
            <a:endParaRPr lang="en-US" altLang="en-US"/>
          </a:p>
        </p:txBody>
      </p:sp>
    </p:spTree>
    <p:extLst>
      <p:ext uri="{BB962C8B-B14F-4D97-AF65-F5344CB8AC3E}">
        <p14:creationId xmlns:p14="http://schemas.microsoft.com/office/powerpoint/2010/main" val="26995135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83EB7B-6B0D-4E92-A9C3-D97947842EFA}" type="slidenum">
              <a:rPr lang="en-US" altLang="en-US"/>
              <a:pPr eaLnBrk="1" hangingPunct="1">
                <a:spcBef>
                  <a:spcPct val="0"/>
                </a:spcBef>
              </a:pPr>
              <a:t>62</a:t>
            </a:fld>
            <a:endParaRPr lang="en-US" altLang="en-US"/>
          </a:p>
        </p:txBody>
      </p:sp>
    </p:spTree>
    <p:extLst>
      <p:ext uri="{BB962C8B-B14F-4D97-AF65-F5344CB8AC3E}">
        <p14:creationId xmlns:p14="http://schemas.microsoft.com/office/powerpoint/2010/main" val="19147040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FD561D-5B60-4F01-8CA8-B1B1B7EA46CD}" type="slidenum">
              <a:rPr lang="en-US" altLang="en-US"/>
              <a:pPr eaLnBrk="1" hangingPunct="1">
                <a:spcBef>
                  <a:spcPct val="0"/>
                </a:spcBef>
              </a:pPr>
              <a:t>63</a:t>
            </a:fld>
            <a:endParaRPr lang="en-US" altLang="en-US"/>
          </a:p>
        </p:txBody>
      </p:sp>
    </p:spTree>
    <p:extLst>
      <p:ext uri="{BB962C8B-B14F-4D97-AF65-F5344CB8AC3E}">
        <p14:creationId xmlns:p14="http://schemas.microsoft.com/office/powerpoint/2010/main" val="30009786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424AF4-03F4-4106-B84D-7DECEDC4733D}" type="slidenum">
              <a:rPr lang="en-US" altLang="en-US"/>
              <a:pPr eaLnBrk="1" hangingPunct="1">
                <a:spcBef>
                  <a:spcPct val="0"/>
                </a:spcBef>
              </a:pPr>
              <a:t>64</a:t>
            </a:fld>
            <a:endParaRPr lang="en-US" altLang="en-US"/>
          </a:p>
        </p:txBody>
      </p:sp>
    </p:spTree>
    <p:extLst>
      <p:ext uri="{BB962C8B-B14F-4D97-AF65-F5344CB8AC3E}">
        <p14:creationId xmlns:p14="http://schemas.microsoft.com/office/powerpoint/2010/main" val="23734191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424AF4-03F4-4106-B84D-7DECEDC4733D}" type="slidenum">
              <a:rPr lang="en-US" altLang="en-US">
                <a:solidFill>
                  <a:prstClr val="black"/>
                </a:solidFill>
              </a:rPr>
              <a:pPr eaLnBrk="1" hangingPunct="1">
                <a:spcBef>
                  <a:spcPct val="0"/>
                </a:spcBef>
              </a:pPr>
              <a:t>65</a:t>
            </a:fld>
            <a:endParaRPr lang="en-US" altLang="en-US">
              <a:solidFill>
                <a:prstClr val="black"/>
              </a:solidFill>
            </a:endParaRPr>
          </a:p>
        </p:txBody>
      </p:sp>
    </p:spTree>
    <p:extLst>
      <p:ext uri="{BB962C8B-B14F-4D97-AF65-F5344CB8AC3E}">
        <p14:creationId xmlns:p14="http://schemas.microsoft.com/office/powerpoint/2010/main" val="30941340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424AF4-03F4-4106-B84D-7DECEDC4733D}" type="slidenum">
              <a:rPr lang="en-US" altLang="en-US">
                <a:solidFill>
                  <a:prstClr val="black"/>
                </a:solidFill>
              </a:rPr>
              <a:pPr eaLnBrk="1" hangingPunct="1">
                <a:spcBef>
                  <a:spcPct val="0"/>
                </a:spcBef>
              </a:pPr>
              <a:t>66</a:t>
            </a:fld>
            <a:endParaRPr lang="en-US" altLang="en-US">
              <a:solidFill>
                <a:prstClr val="black"/>
              </a:solidFill>
            </a:endParaRPr>
          </a:p>
        </p:txBody>
      </p:sp>
    </p:spTree>
    <p:extLst>
      <p:ext uri="{BB962C8B-B14F-4D97-AF65-F5344CB8AC3E}">
        <p14:creationId xmlns:p14="http://schemas.microsoft.com/office/powerpoint/2010/main" val="23287459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424AF4-03F4-4106-B84D-7DECEDC4733D}" type="slidenum">
              <a:rPr lang="en-US" altLang="en-US">
                <a:solidFill>
                  <a:prstClr val="black"/>
                </a:solidFill>
              </a:rPr>
              <a:pPr eaLnBrk="1" hangingPunct="1">
                <a:spcBef>
                  <a:spcPct val="0"/>
                </a:spcBef>
              </a:pPr>
              <a:t>67</a:t>
            </a:fld>
            <a:endParaRPr lang="en-US" altLang="en-US">
              <a:solidFill>
                <a:prstClr val="black"/>
              </a:solidFill>
            </a:endParaRPr>
          </a:p>
        </p:txBody>
      </p:sp>
    </p:spTree>
    <p:extLst>
      <p:ext uri="{BB962C8B-B14F-4D97-AF65-F5344CB8AC3E}">
        <p14:creationId xmlns:p14="http://schemas.microsoft.com/office/powerpoint/2010/main" val="14354898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80FBB1-AE22-401B-8BA5-CF30F851506C}" type="slidenum">
              <a:rPr lang="en-US" altLang="en-US"/>
              <a:pPr eaLnBrk="1" hangingPunct="1">
                <a:spcBef>
                  <a:spcPct val="0"/>
                </a:spcBef>
              </a:pPr>
              <a:t>68</a:t>
            </a:fld>
            <a:endParaRPr lang="en-US" altLang="en-US"/>
          </a:p>
        </p:txBody>
      </p:sp>
    </p:spTree>
    <p:extLst>
      <p:ext uri="{BB962C8B-B14F-4D97-AF65-F5344CB8AC3E}">
        <p14:creationId xmlns:p14="http://schemas.microsoft.com/office/powerpoint/2010/main" val="8326731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80FBB1-AE22-401B-8BA5-CF30F851506C}" type="slidenum">
              <a:rPr lang="en-US" altLang="en-US"/>
              <a:pPr eaLnBrk="1" hangingPunct="1">
                <a:spcBef>
                  <a:spcPct val="0"/>
                </a:spcBef>
              </a:pPr>
              <a:t>69</a:t>
            </a:fld>
            <a:endParaRPr lang="en-US" altLang="en-US"/>
          </a:p>
        </p:txBody>
      </p:sp>
    </p:spTree>
    <p:extLst>
      <p:ext uri="{BB962C8B-B14F-4D97-AF65-F5344CB8AC3E}">
        <p14:creationId xmlns:p14="http://schemas.microsoft.com/office/powerpoint/2010/main" val="109318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7E0276-1D7C-46B2-9778-D0188CE1143C}"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23884131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80FBB1-AE22-401B-8BA5-CF30F851506C}" type="slidenum">
              <a:rPr lang="en-US" altLang="en-US"/>
              <a:pPr eaLnBrk="1" hangingPunct="1">
                <a:spcBef>
                  <a:spcPct val="0"/>
                </a:spcBef>
              </a:pPr>
              <a:t>70</a:t>
            </a:fld>
            <a:endParaRPr lang="en-US" altLang="en-US"/>
          </a:p>
        </p:txBody>
      </p:sp>
    </p:spTree>
    <p:extLst>
      <p:ext uri="{BB962C8B-B14F-4D97-AF65-F5344CB8AC3E}">
        <p14:creationId xmlns:p14="http://schemas.microsoft.com/office/powerpoint/2010/main" val="30623461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71</a:t>
            </a:fld>
            <a:endParaRPr lang="en-US" altLang="en-US"/>
          </a:p>
        </p:txBody>
      </p:sp>
    </p:spTree>
    <p:extLst>
      <p:ext uri="{BB962C8B-B14F-4D97-AF65-F5344CB8AC3E}">
        <p14:creationId xmlns:p14="http://schemas.microsoft.com/office/powerpoint/2010/main" val="18224216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58" indent="-292291" eaLnBrk="0" hangingPunct="0">
              <a:defRPr>
                <a:solidFill>
                  <a:schemeClr val="tx1"/>
                </a:solidFill>
                <a:latin typeface="Arial" charset="0"/>
              </a:defRPr>
            </a:lvl2pPr>
            <a:lvl3pPr marL="1169166" indent="-233834" eaLnBrk="0" hangingPunct="0">
              <a:defRPr>
                <a:solidFill>
                  <a:schemeClr val="tx1"/>
                </a:solidFill>
                <a:latin typeface="Arial" charset="0"/>
              </a:defRPr>
            </a:lvl3pPr>
            <a:lvl4pPr marL="1636832" indent="-233834" eaLnBrk="0" hangingPunct="0">
              <a:defRPr>
                <a:solidFill>
                  <a:schemeClr val="tx1"/>
                </a:solidFill>
                <a:latin typeface="Arial" charset="0"/>
              </a:defRPr>
            </a:lvl4pPr>
            <a:lvl5pPr marL="2104498" indent="-233834" eaLnBrk="0" hangingPunct="0">
              <a:defRPr>
                <a:solidFill>
                  <a:schemeClr val="tx1"/>
                </a:solidFill>
                <a:latin typeface="Arial" charset="0"/>
              </a:defRPr>
            </a:lvl5pPr>
            <a:lvl6pPr marL="2572164" indent="-233834" eaLnBrk="0" fontAlgn="base" hangingPunct="0">
              <a:spcBef>
                <a:spcPct val="0"/>
              </a:spcBef>
              <a:spcAft>
                <a:spcPct val="0"/>
              </a:spcAft>
              <a:defRPr>
                <a:solidFill>
                  <a:schemeClr val="tx1"/>
                </a:solidFill>
                <a:latin typeface="Arial" charset="0"/>
              </a:defRPr>
            </a:lvl6pPr>
            <a:lvl7pPr marL="3039831" indent="-233834" eaLnBrk="0" fontAlgn="base" hangingPunct="0">
              <a:spcBef>
                <a:spcPct val="0"/>
              </a:spcBef>
              <a:spcAft>
                <a:spcPct val="0"/>
              </a:spcAft>
              <a:defRPr>
                <a:solidFill>
                  <a:schemeClr val="tx1"/>
                </a:solidFill>
                <a:latin typeface="Arial" charset="0"/>
              </a:defRPr>
            </a:lvl7pPr>
            <a:lvl8pPr marL="3507497" indent="-233834" eaLnBrk="0" fontAlgn="base" hangingPunct="0">
              <a:spcBef>
                <a:spcPct val="0"/>
              </a:spcBef>
              <a:spcAft>
                <a:spcPct val="0"/>
              </a:spcAft>
              <a:defRPr>
                <a:solidFill>
                  <a:schemeClr val="tx1"/>
                </a:solidFill>
                <a:latin typeface="Arial" charset="0"/>
              </a:defRPr>
            </a:lvl8pPr>
            <a:lvl9pPr marL="3975164" indent="-233834" eaLnBrk="0" fontAlgn="base" hangingPunct="0">
              <a:spcBef>
                <a:spcPct val="0"/>
              </a:spcBef>
              <a:spcAft>
                <a:spcPct val="0"/>
              </a:spcAft>
              <a:defRPr>
                <a:solidFill>
                  <a:schemeClr val="tx1"/>
                </a:solidFill>
                <a:latin typeface="Arial" charset="0"/>
              </a:defRPr>
            </a:lvl9pPr>
          </a:lstStyle>
          <a:p>
            <a:pPr eaLnBrk="1" hangingPunct="1"/>
            <a:fld id="{37735912-55DB-4290-BA90-B03ACBF37C69}" type="slidenum">
              <a:rPr lang="en-US" altLang="en-US"/>
              <a:pPr eaLnBrk="1" hangingPunct="1"/>
              <a:t>72</a:t>
            </a:fld>
            <a:endParaRPr lang="en-US" altLang="en-US"/>
          </a:p>
        </p:txBody>
      </p:sp>
    </p:spTree>
    <p:extLst>
      <p:ext uri="{BB962C8B-B14F-4D97-AF65-F5344CB8AC3E}">
        <p14:creationId xmlns:p14="http://schemas.microsoft.com/office/powerpoint/2010/main" val="6359695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58" indent="-292291" eaLnBrk="0" hangingPunct="0">
              <a:defRPr>
                <a:solidFill>
                  <a:schemeClr val="tx1"/>
                </a:solidFill>
                <a:latin typeface="Arial" charset="0"/>
              </a:defRPr>
            </a:lvl2pPr>
            <a:lvl3pPr marL="1169166" indent="-233834" eaLnBrk="0" hangingPunct="0">
              <a:defRPr>
                <a:solidFill>
                  <a:schemeClr val="tx1"/>
                </a:solidFill>
                <a:latin typeface="Arial" charset="0"/>
              </a:defRPr>
            </a:lvl3pPr>
            <a:lvl4pPr marL="1636832" indent="-233834" eaLnBrk="0" hangingPunct="0">
              <a:defRPr>
                <a:solidFill>
                  <a:schemeClr val="tx1"/>
                </a:solidFill>
                <a:latin typeface="Arial" charset="0"/>
              </a:defRPr>
            </a:lvl4pPr>
            <a:lvl5pPr marL="2104498" indent="-233834" eaLnBrk="0" hangingPunct="0">
              <a:defRPr>
                <a:solidFill>
                  <a:schemeClr val="tx1"/>
                </a:solidFill>
                <a:latin typeface="Arial" charset="0"/>
              </a:defRPr>
            </a:lvl5pPr>
            <a:lvl6pPr marL="2572164" indent="-233834" eaLnBrk="0" fontAlgn="base" hangingPunct="0">
              <a:spcBef>
                <a:spcPct val="0"/>
              </a:spcBef>
              <a:spcAft>
                <a:spcPct val="0"/>
              </a:spcAft>
              <a:defRPr>
                <a:solidFill>
                  <a:schemeClr val="tx1"/>
                </a:solidFill>
                <a:latin typeface="Arial" charset="0"/>
              </a:defRPr>
            </a:lvl6pPr>
            <a:lvl7pPr marL="3039831" indent="-233834" eaLnBrk="0" fontAlgn="base" hangingPunct="0">
              <a:spcBef>
                <a:spcPct val="0"/>
              </a:spcBef>
              <a:spcAft>
                <a:spcPct val="0"/>
              </a:spcAft>
              <a:defRPr>
                <a:solidFill>
                  <a:schemeClr val="tx1"/>
                </a:solidFill>
                <a:latin typeface="Arial" charset="0"/>
              </a:defRPr>
            </a:lvl7pPr>
            <a:lvl8pPr marL="3507497" indent="-233834" eaLnBrk="0" fontAlgn="base" hangingPunct="0">
              <a:spcBef>
                <a:spcPct val="0"/>
              </a:spcBef>
              <a:spcAft>
                <a:spcPct val="0"/>
              </a:spcAft>
              <a:defRPr>
                <a:solidFill>
                  <a:schemeClr val="tx1"/>
                </a:solidFill>
                <a:latin typeface="Arial" charset="0"/>
              </a:defRPr>
            </a:lvl8pPr>
            <a:lvl9pPr marL="3975164" indent="-233834" eaLnBrk="0" fontAlgn="base" hangingPunct="0">
              <a:spcBef>
                <a:spcPct val="0"/>
              </a:spcBef>
              <a:spcAft>
                <a:spcPct val="0"/>
              </a:spcAft>
              <a:defRPr>
                <a:solidFill>
                  <a:schemeClr val="tx1"/>
                </a:solidFill>
                <a:latin typeface="Arial" charset="0"/>
              </a:defRPr>
            </a:lvl9pPr>
          </a:lstStyle>
          <a:p>
            <a:pPr eaLnBrk="1" hangingPunct="1"/>
            <a:fld id="{42C81CC7-B2A5-4C40-8EA9-CA3DBED60530}" type="slidenum">
              <a:rPr lang="en-US" altLang="en-US"/>
              <a:pPr eaLnBrk="1" hangingPunct="1"/>
              <a:t>73</a:t>
            </a:fld>
            <a:endParaRPr lang="en-US" altLang="en-US"/>
          </a:p>
        </p:txBody>
      </p:sp>
    </p:spTree>
    <p:extLst>
      <p:ext uri="{BB962C8B-B14F-4D97-AF65-F5344CB8AC3E}">
        <p14:creationId xmlns:p14="http://schemas.microsoft.com/office/powerpoint/2010/main" val="12840166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58" indent="-292291" eaLnBrk="0" hangingPunct="0">
              <a:defRPr>
                <a:solidFill>
                  <a:schemeClr val="tx1"/>
                </a:solidFill>
                <a:latin typeface="Arial" charset="0"/>
              </a:defRPr>
            </a:lvl2pPr>
            <a:lvl3pPr marL="1169166" indent="-233834" eaLnBrk="0" hangingPunct="0">
              <a:defRPr>
                <a:solidFill>
                  <a:schemeClr val="tx1"/>
                </a:solidFill>
                <a:latin typeface="Arial" charset="0"/>
              </a:defRPr>
            </a:lvl3pPr>
            <a:lvl4pPr marL="1636832" indent="-233834" eaLnBrk="0" hangingPunct="0">
              <a:defRPr>
                <a:solidFill>
                  <a:schemeClr val="tx1"/>
                </a:solidFill>
                <a:latin typeface="Arial" charset="0"/>
              </a:defRPr>
            </a:lvl4pPr>
            <a:lvl5pPr marL="2104498" indent="-233834" eaLnBrk="0" hangingPunct="0">
              <a:defRPr>
                <a:solidFill>
                  <a:schemeClr val="tx1"/>
                </a:solidFill>
                <a:latin typeface="Arial" charset="0"/>
              </a:defRPr>
            </a:lvl5pPr>
            <a:lvl6pPr marL="2572164" indent="-233834" eaLnBrk="0" fontAlgn="base" hangingPunct="0">
              <a:spcBef>
                <a:spcPct val="0"/>
              </a:spcBef>
              <a:spcAft>
                <a:spcPct val="0"/>
              </a:spcAft>
              <a:defRPr>
                <a:solidFill>
                  <a:schemeClr val="tx1"/>
                </a:solidFill>
                <a:latin typeface="Arial" charset="0"/>
              </a:defRPr>
            </a:lvl6pPr>
            <a:lvl7pPr marL="3039831" indent="-233834" eaLnBrk="0" fontAlgn="base" hangingPunct="0">
              <a:spcBef>
                <a:spcPct val="0"/>
              </a:spcBef>
              <a:spcAft>
                <a:spcPct val="0"/>
              </a:spcAft>
              <a:defRPr>
                <a:solidFill>
                  <a:schemeClr val="tx1"/>
                </a:solidFill>
                <a:latin typeface="Arial" charset="0"/>
              </a:defRPr>
            </a:lvl7pPr>
            <a:lvl8pPr marL="3507497" indent="-233834" eaLnBrk="0" fontAlgn="base" hangingPunct="0">
              <a:spcBef>
                <a:spcPct val="0"/>
              </a:spcBef>
              <a:spcAft>
                <a:spcPct val="0"/>
              </a:spcAft>
              <a:defRPr>
                <a:solidFill>
                  <a:schemeClr val="tx1"/>
                </a:solidFill>
                <a:latin typeface="Arial" charset="0"/>
              </a:defRPr>
            </a:lvl8pPr>
            <a:lvl9pPr marL="3975164" indent="-233834" eaLnBrk="0" fontAlgn="base" hangingPunct="0">
              <a:spcBef>
                <a:spcPct val="0"/>
              </a:spcBef>
              <a:spcAft>
                <a:spcPct val="0"/>
              </a:spcAft>
              <a:defRPr>
                <a:solidFill>
                  <a:schemeClr val="tx1"/>
                </a:solidFill>
                <a:latin typeface="Arial" charset="0"/>
              </a:defRPr>
            </a:lvl9pPr>
          </a:lstStyle>
          <a:p>
            <a:pPr eaLnBrk="1" hangingPunct="1"/>
            <a:fld id="{D1B6C571-8866-4A22-9284-C241F6B59E02}" type="slidenum">
              <a:rPr lang="en-US" altLang="en-US"/>
              <a:pPr eaLnBrk="1" hangingPunct="1"/>
              <a:t>74</a:t>
            </a:fld>
            <a:endParaRPr lang="en-US" altLang="en-US"/>
          </a:p>
        </p:txBody>
      </p:sp>
    </p:spTree>
    <p:extLst>
      <p:ext uri="{BB962C8B-B14F-4D97-AF65-F5344CB8AC3E}">
        <p14:creationId xmlns:p14="http://schemas.microsoft.com/office/powerpoint/2010/main" val="5509789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3FAF01-3C65-4045-9AD8-4C12558450A5}" type="slidenum">
              <a:rPr lang="en-US" altLang="en-US"/>
              <a:pPr eaLnBrk="1" hangingPunct="1">
                <a:spcBef>
                  <a:spcPct val="0"/>
                </a:spcBef>
              </a:pPr>
              <a:t>75</a:t>
            </a:fld>
            <a:endParaRPr lang="en-US" altLang="en-US"/>
          </a:p>
        </p:txBody>
      </p:sp>
    </p:spTree>
    <p:extLst>
      <p:ext uri="{BB962C8B-B14F-4D97-AF65-F5344CB8AC3E}">
        <p14:creationId xmlns:p14="http://schemas.microsoft.com/office/powerpoint/2010/main" val="16384196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58" indent="-292291" eaLnBrk="0" hangingPunct="0">
              <a:defRPr>
                <a:solidFill>
                  <a:schemeClr val="tx1"/>
                </a:solidFill>
                <a:latin typeface="Arial" charset="0"/>
              </a:defRPr>
            </a:lvl2pPr>
            <a:lvl3pPr marL="1169166" indent="-233834" eaLnBrk="0" hangingPunct="0">
              <a:defRPr>
                <a:solidFill>
                  <a:schemeClr val="tx1"/>
                </a:solidFill>
                <a:latin typeface="Arial" charset="0"/>
              </a:defRPr>
            </a:lvl3pPr>
            <a:lvl4pPr marL="1636832" indent="-233834" eaLnBrk="0" hangingPunct="0">
              <a:defRPr>
                <a:solidFill>
                  <a:schemeClr val="tx1"/>
                </a:solidFill>
                <a:latin typeface="Arial" charset="0"/>
              </a:defRPr>
            </a:lvl4pPr>
            <a:lvl5pPr marL="2104498" indent="-233834" eaLnBrk="0" hangingPunct="0">
              <a:defRPr>
                <a:solidFill>
                  <a:schemeClr val="tx1"/>
                </a:solidFill>
                <a:latin typeface="Arial" charset="0"/>
              </a:defRPr>
            </a:lvl5pPr>
            <a:lvl6pPr marL="2572164" indent="-233834" eaLnBrk="0" fontAlgn="base" hangingPunct="0">
              <a:spcBef>
                <a:spcPct val="0"/>
              </a:spcBef>
              <a:spcAft>
                <a:spcPct val="0"/>
              </a:spcAft>
              <a:defRPr>
                <a:solidFill>
                  <a:schemeClr val="tx1"/>
                </a:solidFill>
                <a:latin typeface="Arial" charset="0"/>
              </a:defRPr>
            </a:lvl6pPr>
            <a:lvl7pPr marL="3039831" indent="-233834" eaLnBrk="0" fontAlgn="base" hangingPunct="0">
              <a:spcBef>
                <a:spcPct val="0"/>
              </a:spcBef>
              <a:spcAft>
                <a:spcPct val="0"/>
              </a:spcAft>
              <a:defRPr>
                <a:solidFill>
                  <a:schemeClr val="tx1"/>
                </a:solidFill>
                <a:latin typeface="Arial" charset="0"/>
              </a:defRPr>
            </a:lvl7pPr>
            <a:lvl8pPr marL="3507497" indent="-233834" eaLnBrk="0" fontAlgn="base" hangingPunct="0">
              <a:spcBef>
                <a:spcPct val="0"/>
              </a:spcBef>
              <a:spcAft>
                <a:spcPct val="0"/>
              </a:spcAft>
              <a:defRPr>
                <a:solidFill>
                  <a:schemeClr val="tx1"/>
                </a:solidFill>
                <a:latin typeface="Arial" charset="0"/>
              </a:defRPr>
            </a:lvl8pPr>
            <a:lvl9pPr marL="3975164" indent="-233834" eaLnBrk="0" fontAlgn="base" hangingPunct="0">
              <a:spcBef>
                <a:spcPct val="0"/>
              </a:spcBef>
              <a:spcAft>
                <a:spcPct val="0"/>
              </a:spcAft>
              <a:defRPr>
                <a:solidFill>
                  <a:schemeClr val="tx1"/>
                </a:solidFill>
                <a:latin typeface="Arial" charset="0"/>
              </a:defRPr>
            </a:lvl9pPr>
          </a:lstStyle>
          <a:p>
            <a:pPr eaLnBrk="1" hangingPunct="1"/>
            <a:fld id="{37735912-55DB-4290-BA90-B03ACBF37C69}" type="slidenum">
              <a:rPr lang="en-US" altLang="en-US"/>
              <a:pPr eaLnBrk="1" hangingPunct="1"/>
              <a:t>76</a:t>
            </a:fld>
            <a:endParaRPr lang="en-US" altLang="en-US"/>
          </a:p>
        </p:txBody>
      </p:sp>
    </p:spTree>
    <p:extLst>
      <p:ext uri="{BB962C8B-B14F-4D97-AF65-F5344CB8AC3E}">
        <p14:creationId xmlns:p14="http://schemas.microsoft.com/office/powerpoint/2010/main" val="593749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58" indent="-292291" eaLnBrk="0" hangingPunct="0">
              <a:defRPr>
                <a:solidFill>
                  <a:schemeClr val="tx1"/>
                </a:solidFill>
                <a:latin typeface="Arial" charset="0"/>
              </a:defRPr>
            </a:lvl2pPr>
            <a:lvl3pPr marL="1169166" indent="-233834" eaLnBrk="0" hangingPunct="0">
              <a:defRPr>
                <a:solidFill>
                  <a:schemeClr val="tx1"/>
                </a:solidFill>
                <a:latin typeface="Arial" charset="0"/>
              </a:defRPr>
            </a:lvl3pPr>
            <a:lvl4pPr marL="1636832" indent="-233834" eaLnBrk="0" hangingPunct="0">
              <a:defRPr>
                <a:solidFill>
                  <a:schemeClr val="tx1"/>
                </a:solidFill>
                <a:latin typeface="Arial" charset="0"/>
              </a:defRPr>
            </a:lvl4pPr>
            <a:lvl5pPr marL="2104498" indent="-233834" eaLnBrk="0" hangingPunct="0">
              <a:defRPr>
                <a:solidFill>
                  <a:schemeClr val="tx1"/>
                </a:solidFill>
                <a:latin typeface="Arial" charset="0"/>
              </a:defRPr>
            </a:lvl5pPr>
            <a:lvl6pPr marL="2572164" indent="-233834" eaLnBrk="0" fontAlgn="base" hangingPunct="0">
              <a:spcBef>
                <a:spcPct val="0"/>
              </a:spcBef>
              <a:spcAft>
                <a:spcPct val="0"/>
              </a:spcAft>
              <a:defRPr>
                <a:solidFill>
                  <a:schemeClr val="tx1"/>
                </a:solidFill>
                <a:latin typeface="Arial" charset="0"/>
              </a:defRPr>
            </a:lvl6pPr>
            <a:lvl7pPr marL="3039831" indent="-233834" eaLnBrk="0" fontAlgn="base" hangingPunct="0">
              <a:spcBef>
                <a:spcPct val="0"/>
              </a:spcBef>
              <a:spcAft>
                <a:spcPct val="0"/>
              </a:spcAft>
              <a:defRPr>
                <a:solidFill>
                  <a:schemeClr val="tx1"/>
                </a:solidFill>
                <a:latin typeface="Arial" charset="0"/>
              </a:defRPr>
            </a:lvl7pPr>
            <a:lvl8pPr marL="3507497" indent="-233834" eaLnBrk="0" fontAlgn="base" hangingPunct="0">
              <a:spcBef>
                <a:spcPct val="0"/>
              </a:spcBef>
              <a:spcAft>
                <a:spcPct val="0"/>
              </a:spcAft>
              <a:defRPr>
                <a:solidFill>
                  <a:schemeClr val="tx1"/>
                </a:solidFill>
                <a:latin typeface="Arial" charset="0"/>
              </a:defRPr>
            </a:lvl8pPr>
            <a:lvl9pPr marL="3975164" indent="-233834" eaLnBrk="0" fontAlgn="base" hangingPunct="0">
              <a:spcBef>
                <a:spcPct val="0"/>
              </a:spcBef>
              <a:spcAft>
                <a:spcPct val="0"/>
              </a:spcAft>
              <a:defRPr>
                <a:solidFill>
                  <a:schemeClr val="tx1"/>
                </a:solidFill>
                <a:latin typeface="Arial" charset="0"/>
              </a:defRPr>
            </a:lvl9pPr>
          </a:lstStyle>
          <a:p>
            <a:pPr eaLnBrk="1" hangingPunct="1"/>
            <a:fld id="{CE3DA18F-7363-45C6-A99B-DA70DF86B8DD}" type="slidenum">
              <a:rPr lang="en-US" altLang="en-US"/>
              <a:pPr eaLnBrk="1" hangingPunct="1"/>
              <a:t>77</a:t>
            </a:fld>
            <a:endParaRPr lang="en-US" altLang="en-US"/>
          </a:p>
        </p:txBody>
      </p:sp>
    </p:spTree>
    <p:extLst>
      <p:ext uri="{BB962C8B-B14F-4D97-AF65-F5344CB8AC3E}">
        <p14:creationId xmlns:p14="http://schemas.microsoft.com/office/powerpoint/2010/main" val="274885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96C702-8A87-4CF9-90A5-4BEFFD641616}"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373995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9958" indent="-292291" eaLnBrk="0" hangingPunct="0">
              <a:spcBef>
                <a:spcPct val="30000"/>
              </a:spcBef>
              <a:defRPr sz="1200">
                <a:solidFill>
                  <a:schemeClr val="tx1"/>
                </a:solidFill>
                <a:latin typeface="Arial" charset="0"/>
              </a:defRPr>
            </a:lvl2pPr>
            <a:lvl3pPr marL="1169166" indent="-233834" eaLnBrk="0" hangingPunct="0">
              <a:spcBef>
                <a:spcPct val="30000"/>
              </a:spcBef>
              <a:defRPr sz="1200">
                <a:solidFill>
                  <a:schemeClr val="tx1"/>
                </a:solidFill>
                <a:latin typeface="Arial" charset="0"/>
              </a:defRPr>
            </a:lvl3pPr>
            <a:lvl4pPr marL="1636832" indent="-233834" eaLnBrk="0" hangingPunct="0">
              <a:spcBef>
                <a:spcPct val="30000"/>
              </a:spcBef>
              <a:defRPr sz="1200">
                <a:solidFill>
                  <a:schemeClr val="tx1"/>
                </a:solidFill>
                <a:latin typeface="Arial" charset="0"/>
              </a:defRPr>
            </a:lvl4pPr>
            <a:lvl5pPr marL="2104498" indent="-233834" eaLnBrk="0" hangingPunct="0">
              <a:spcBef>
                <a:spcPct val="30000"/>
              </a:spcBef>
              <a:defRPr sz="1200">
                <a:solidFill>
                  <a:schemeClr val="tx1"/>
                </a:solidFill>
                <a:latin typeface="Arial" charset="0"/>
              </a:defRPr>
            </a:lvl5pPr>
            <a:lvl6pPr marL="2572164" indent="-233834" eaLnBrk="0" fontAlgn="base" hangingPunct="0">
              <a:spcBef>
                <a:spcPct val="30000"/>
              </a:spcBef>
              <a:spcAft>
                <a:spcPct val="0"/>
              </a:spcAft>
              <a:defRPr sz="1200">
                <a:solidFill>
                  <a:schemeClr val="tx1"/>
                </a:solidFill>
                <a:latin typeface="Arial" charset="0"/>
              </a:defRPr>
            </a:lvl6pPr>
            <a:lvl7pPr marL="3039831" indent="-233834" eaLnBrk="0" fontAlgn="base" hangingPunct="0">
              <a:spcBef>
                <a:spcPct val="30000"/>
              </a:spcBef>
              <a:spcAft>
                <a:spcPct val="0"/>
              </a:spcAft>
              <a:defRPr sz="1200">
                <a:solidFill>
                  <a:schemeClr val="tx1"/>
                </a:solidFill>
                <a:latin typeface="Arial" charset="0"/>
              </a:defRPr>
            </a:lvl7pPr>
            <a:lvl8pPr marL="3507497" indent="-233834" eaLnBrk="0" fontAlgn="base" hangingPunct="0">
              <a:spcBef>
                <a:spcPct val="30000"/>
              </a:spcBef>
              <a:spcAft>
                <a:spcPct val="0"/>
              </a:spcAft>
              <a:defRPr sz="1200">
                <a:solidFill>
                  <a:schemeClr val="tx1"/>
                </a:solidFill>
                <a:latin typeface="Arial" charset="0"/>
              </a:defRPr>
            </a:lvl8pPr>
            <a:lvl9pPr marL="3975164" indent="-23383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B291AE-8B46-49B3-8439-873B4406ED49}"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184347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itle 1"/>
          <p:cNvSpPr>
            <a:spLocks noGrp="1"/>
          </p:cNvSpPr>
          <p:nvPr>
            <p:ph type="ctrTitle"/>
          </p:nvPr>
        </p:nvSpPr>
        <p:spPr>
          <a:xfrm>
            <a:off x="0" y="0"/>
            <a:ext cx="9144000" cy="1470025"/>
          </a:xfrm>
        </p:spPr>
        <p:txBody>
          <a:bodyPr/>
          <a:lstStyle>
            <a:lvl1pPr>
              <a:defRPr sz="4800" b="0">
                <a:solidFill>
                  <a:schemeClr val="tx1">
                    <a:lumMod val="95000"/>
                    <a:lumOff val="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905000"/>
            <a:ext cx="9144000" cy="4953000"/>
          </a:xfrm>
        </p:spPr>
        <p:txBody>
          <a:bodyPr/>
          <a:lstStyle>
            <a:lvl1pPr marL="0" indent="0" algn="ctr">
              <a:buNone/>
              <a:defRPr sz="36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66A56EDD-1946-4875-9C88-4C28DD7756AB}" type="slidenum">
              <a:rPr lang="en-US" altLang="en-US"/>
              <a:pPr/>
              <a:t>‹#›</a:t>
            </a:fld>
            <a:endParaRPr lang="en-US" altLang="en-US"/>
          </a:p>
        </p:txBody>
      </p:sp>
    </p:spTree>
    <p:extLst>
      <p:ext uri="{BB962C8B-B14F-4D97-AF65-F5344CB8AC3E}">
        <p14:creationId xmlns:p14="http://schemas.microsoft.com/office/powerpoint/2010/main" val="318422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A402C96-4BCF-4BED-A4F0-EEDC20F1C9F8}" type="slidenum">
              <a:rPr lang="en-US" altLang="en-US"/>
              <a:pPr/>
              <a:t>‹#›</a:t>
            </a:fld>
            <a:endParaRPr lang="en-US" altLang="en-US"/>
          </a:p>
        </p:txBody>
      </p:sp>
    </p:spTree>
    <p:extLst>
      <p:ext uri="{BB962C8B-B14F-4D97-AF65-F5344CB8AC3E}">
        <p14:creationId xmlns:p14="http://schemas.microsoft.com/office/powerpoint/2010/main" val="404035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62A78DB-8F35-49DE-817D-EC2C2470715A}" type="slidenum">
              <a:rPr lang="en-US" altLang="en-US"/>
              <a:pPr/>
              <a:t>‹#›</a:t>
            </a:fld>
            <a:endParaRPr lang="en-US" altLang="en-US"/>
          </a:p>
        </p:txBody>
      </p:sp>
    </p:spTree>
    <p:extLst>
      <p:ext uri="{BB962C8B-B14F-4D97-AF65-F5344CB8AC3E}">
        <p14:creationId xmlns:p14="http://schemas.microsoft.com/office/powerpoint/2010/main" val="159089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8" name="Subtitle 2"/>
          <p:cNvSpPr>
            <a:spLocks noGrp="1"/>
          </p:cNvSpPr>
          <p:nvPr>
            <p:ph type="subTitle" idx="1"/>
          </p:nvPr>
        </p:nvSpPr>
        <p:spPr>
          <a:xfrm>
            <a:off x="0" y="1905000"/>
            <a:ext cx="9144000" cy="3962400"/>
          </a:xfrm>
        </p:spPr>
        <p:txBody>
          <a:bodyPr/>
          <a:lstStyle>
            <a:lvl1pPr marL="0" indent="0" algn="l">
              <a:buNone/>
              <a:defRPr sz="28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C75138F5-998C-47FD-A872-68D99252A4C8}" type="slidenum">
              <a:rPr lang="en-US" altLang="en-US"/>
              <a:pPr/>
              <a:t>‹#›</a:t>
            </a:fld>
            <a:endParaRPr lang="en-US" altLang="en-US"/>
          </a:p>
        </p:txBody>
      </p:sp>
    </p:spTree>
    <p:extLst>
      <p:ext uri="{BB962C8B-B14F-4D97-AF65-F5344CB8AC3E}">
        <p14:creationId xmlns:p14="http://schemas.microsoft.com/office/powerpoint/2010/main" val="54549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3A29237-49A3-4302-B90E-B74F9C2FF9AE}" type="slidenum">
              <a:rPr lang="en-US" altLang="en-US"/>
              <a:pPr/>
              <a:t>‹#›</a:t>
            </a:fld>
            <a:endParaRPr lang="en-US" altLang="en-US"/>
          </a:p>
        </p:txBody>
      </p:sp>
    </p:spTree>
    <p:extLst>
      <p:ext uri="{BB962C8B-B14F-4D97-AF65-F5344CB8AC3E}">
        <p14:creationId xmlns:p14="http://schemas.microsoft.com/office/powerpoint/2010/main" val="300828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50EB4AC-2EE7-4FAF-A4EA-BA3EA40DBC0B}" type="slidenum">
              <a:rPr lang="en-US" altLang="en-US"/>
              <a:pPr/>
              <a:t>‹#›</a:t>
            </a:fld>
            <a:endParaRPr lang="en-US" altLang="en-US"/>
          </a:p>
        </p:txBody>
      </p:sp>
    </p:spTree>
    <p:extLst>
      <p:ext uri="{BB962C8B-B14F-4D97-AF65-F5344CB8AC3E}">
        <p14:creationId xmlns:p14="http://schemas.microsoft.com/office/powerpoint/2010/main" val="393905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8BDB5BB5-6F05-40EF-BBCC-B19644A7F3E1}" type="slidenum">
              <a:rPr lang="en-US" altLang="en-US"/>
              <a:pPr/>
              <a:t>‹#›</a:t>
            </a:fld>
            <a:endParaRPr lang="en-US" altLang="en-US"/>
          </a:p>
        </p:txBody>
      </p:sp>
    </p:spTree>
    <p:extLst>
      <p:ext uri="{BB962C8B-B14F-4D97-AF65-F5344CB8AC3E}">
        <p14:creationId xmlns:p14="http://schemas.microsoft.com/office/powerpoint/2010/main" val="411955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E7875E0-4A95-4275-89CC-45EDDDA7758F}" type="slidenum">
              <a:rPr lang="en-US" altLang="en-US"/>
              <a:pPr/>
              <a:t>‹#›</a:t>
            </a:fld>
            <a:endParaRPr lang="en-US" altLang="en-US"/>
          </a:p>
        </p:txBody>
      </p:sp>
    </p:spTree>
    <p:extLst>
      <p:ext uri="{BB962C8B-B14F-4D97-AF65-F5344CB8AC3E}">
        <p14:creationId xmlns:p14="http://schemas.microsoft.com/office/powerpoint/2010/main" val="116001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8425B4B-EED9-4501-85F1-BBA39B793F1D}" type="slidenum">
              <a:rPr lang="en-US" altLang="en-US"/>
              <a:pPr/>
              <a:t>‹#›</a:t>
            </a:fld>
            <a:endParaRPr lang="en-US" altLang="en-US"/>
          </a:p>
        </p:txBody>
      </p:sp>
    </p:spTree>
    <p:extLst>
      <p:ext uri="{BB962C8B-B14F-4D97-AF65-F5344CB8AC3E}">
        <p14:creationId xmlns:p14="http://schemas.microsoft.com/office/powerpoint/2010/main" val="32245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4C2612B-63E9-4033-9E9D-2F0EACA3DB26}" type="slidenum">
              <a:rPr lang="en-US" altLang="en-US"/>
              <a:pPr/>
              <a:t>‹#›</a:t>
            </a:fld>
            <a:endParaRPr lang="en-US" altLang="en-US"/>
          </a:p>
        </p:txBody>
      </p:sp>
    </p:spTree>
    <p:extLst>
      <p:ext uri="{BB962C8B-B14F-4D97-AF65-F5344CB8AC3E}">
        <p14:creationId xmlns:p14="http://schemas.microsoft.com/office/powerpoint/2010/main" val="180483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252281E-AF62-4D90-AFC1-54A46F34FA28}" type="slidenum">
              <a:rPr lang="en-US" altLang="en-US"/>
              <a:pPr/>
              <a:t>‹#›</a:t>
            </a:fld>
            <a:endParaRPr lang="en-US" altLang="en-US"/>
          </a:p>
        </p:txBody>
      </p:sp>
    </p:spTree>
    <p:extLst>
      <p:ext uri="{BB962C8B-B14F-4D97-AF65-F5344CB8AC3E}">
        <p14:creationId xmlns:p14="http://schemas.microsoft.com/office/powerpoint/2010/main" val="171216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4EACF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38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38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B598310-C892-4E06-80B4-C9439D1263F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ripophily.net/unstatsteelc4.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ysite.verizon.net/bowenjohnf/dup-celo.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erseus.tufts.edu/hopper/text?doc=Perseus:text:1999.01.0058:book=1:section=1259a&amp;highlight=thal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hosteny.com/funcases/highwayma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E21YYoxRs5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justice.gov/file/336266/download"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rcrwireless.com/20200218/wireless/insights-from-the-sprint-t-mobile-us-merger-ruling-part-2"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en.wikipedia.org/wiki/Blue_Cross_Blue_Shield_Association"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healthaffairs.org/blog/2017/09/05/the-anthem-cigna-merger-a-post-mortem/" TargetMode="External"/><Relationship Id="rId5" Type="http://schemas.openxmlformats.org/officeDocument/2006/relationships/hyperlink" Target="https://www.justice.gov/atr/case-document/file/912506/download" TargetMode="External"/><Relationship Id="rId4" Type="http://schemas.openxmlformats.org/officeDocument/2006/relationships/hyperlink" Target="http://www.npr.org/templates/story/story.php?storyId=123421684"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justice.gov/atr/case-document/file/940946/download"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justice.gov/atr/case-document/file/940946/download"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www.cnbc.com/2017/02/08/us-judge-blocks-merger-of-anthem-and-cigna.html"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wsj.com/articles/anthem-confirms-joseph-swedish-to-step-down-as-ceo-1509968851"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quotes.wsj.com/CI"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online.wsj.com/article/SB10001424052702304066504576341312430193644.html" TargetMode="External"/><Relationship Id="rId7" Type="http://schemas.openxmlformats.org/officeDocument/2006/relationships/hyperlink" Target="http://www.pacer.gov/findcase.html"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www.justice.gov/atr/cases/f271500/271579.htm" TargetMode="External"/><Relationship Id="rId5" Type="http://schemas.openxmlformats.org/officeDocument/2006/relationships/hyperlink" Target="http://appliedantitrust.com/08_mergerII/cases_doj/hr_block/hr_block_docket_sheet.pdf" TargetMode="External"/><Relationship Id="rId4" Type="http://schemas.openxmlformats.org/officeDocument/2006/relationships/hyperlink" Target="http://www.businessweek.com/news/2011-11-16/h-r-block-antitrust-loss-is-win-for-u-s-ahead-of-at-t-trial.html"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file:///C:\public\quotes\main.html%3ftype=djn&amp;symbol=6752.TO"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www.law360.com/articles/854422/ge-s-danfoss-claims-tossed-in-compressor-cartel-mdl" TargetMode="External"/><Relationship Id="rId4" Type="http://schemas.openxmlformats.org/officeDocument/2006/relationships/hyperlink" Target="file:///C:\public\quotes\main.html%3ftype=djn&amp;symbol=6752.TO%3fmod=inlineTick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D4482AC-0130-4684-8D14-262C63929FD7}" type="slidenum">
              <a:rPr lang="en-US" altLang="en-US" sz="1400"/>
              <a:pPr eaLnBrk="1" hangingPunct="1">
                <a:spcBef>
                  <a:spcPct val="0"/>
                </a:spcBef>
                <a:buFontTx/>
                <a:buNone/>
              </a:pPr>
              <a:t>1</a:t>
            </a:fld>
            <a:endParaRPr lang="en-US" altLang="en-US" sz="1400"/>
          </a:p>
        </p:txBody>
      </p:sp>
      <p:sp>
        <p:nvSpPr>
          <p:cNvPr id="4099" name="Rectangle 2"/>
          <p:cNvSpPr>
            <a:spLocks noGrp="1" noChangeArrowheads="1"/>
          </p:cNvSpPr>
          <p:nvPr>
            <p:ph type="subTitle" idx="1"/>
          </p:nvPr>
        </p:nvSpPr>
        <p:spPr>
          <a:xfrm>
            <a:off x="609600" y="0"/>
            <a:ext cx="7721600" cy="5314950"/>
          </a:xfrm>
        </p:spPr>
        <p:txBody>
          <a:bodyPr/>
          <a:lstStyle/>
          <a:p>
            <a:pPr algn="l" eaLnBrk="1" hangingPunct="1"/>
            <a:r>
              <a:rPr lang="en-US" altLang="en-US" sz="6600" dirty="0" smtClean="0"/>
              <a:t>    8--MONOPOLY</a:t>
            </a:r>
          </a:p>
          <a:p>
            <a:pPr algn="l" eaLnBrk="1" hangingPunct="1"/>
            <a:r>
              <a:rPr lang="en-US" altLang="en-US" dirty="0" smtClean="0"/>
              <a:t>          </a:t>
            </a:r>
          </a:p>
          <a:p>
            <a:pPr algn="l" eaLnBrk="1" hangingPunct="1"/>
            <a:endParaRPr lang="en-US" altLang="en-US" b="1" dirty="0" smtClean="0"/>
          </a:p>
          <a:p>
            <a:pPr algn="l" eaLnBrk="1" hangingPunct="1"/>
            <a:endParaRPr lang="en-US" altLang="en-US" b="1" dirty="0" smtClean="0"/>
          </a:p>
          <a:p>
            <a:pPr algn="l" eaLnBrk="1" hangingPunct="1"/>
            <a:r>
              <a:rPr lang="en-US" altLang="en-US" b="1" dirty="0" smtClean="0"/>
              <a:t> </a:t>
            </a:r>
          </a:p>
          <a:p>
            <a:pPr algn="l" eaLnBrk="1" hangingPunct="1"/>
            <a:endParaRPr lang="en-US" altLang="en-US" b="1" dirty="0"/>
          </a:p>
          <a:p>
            <a:pPr algn="l" eaLnBrk="1" hangingPunct="1"/>
            <a:endParaRPr lang="en-US" altLang="en-US" b="1" dirty="0" smtClean="0"/>
          </a:p>
          <a:p>
            <a:pPr algn="l" eaLnBrk="1" hangingPunct="1"/>
            <a:endParaRPr lang="en-US" altLang="en-US" b="1" dirty="0" smtClean="0"/>
          </a:p>
          <a:p>
            <a:pPr algn="l" eaLnBrk="1" hangingPunct="1"/>
            <a:r>
              <a:rPr lang="en-US" altLang="en-US" sz="1000" dirty="0" smtClean="0"/>
              <a:t> </a:t>
            </a:r>
          </a:p>
          <a:p>
            <a:pPr algn="l" eaLnBrk="1" hangingPunct="1"/>
            <a:r>
              <a:rPr lang="en-US" sz="1200" dirty="0">
                <a:hlinkClick r:id="rId3"/>
              </a:rPr>
              <a:t>https://scripophily.net/unstatsteelc4.html</a:t>
            </a:r>
            <a:endParaRPr lang="en-US" altLang="en-US" sz="1200" dirty="0" smtClean="0"/>
          </a:p>
          <a:p>
            <a:pPr algn="l" eaLnBrk="1" hangingPunct="1"/>
            <a:endParaRPr lang="en-US" altLang="en-US" dirty="0" smtClean="0"/>
          </a:p>
          <a:p>
            <a:pPr algn="l" eaLnBrk="1" hangingPunct="1"/>
            <a:r>
              <a:rPr lang="en-US" altLang="en-US" dirty="0" smtClean="0"/>
              <a:t>  </a:t>
            </a:r>
          </a:p>
          <a:p>
            <a:pPr algn="l" eaLnBrk="1" hangingPunct="1"/>
            <a:endParaRPr lang="en-US" altLang="en-US" dirty="0" smtClean="0"/>
          </a:p>
          <a:p>
            <a:pPr algn="l"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4100" name="Picture 4" descr="C:\_G406_Regulation_Office\chapters\05-monopoly\fig05-Small_USPS_Tru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481" y="1905000"/>
            <a:ext cx="529252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_G406_Regulation_Office\chapters\06-monopolizing\fig06-bond-US-Ste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3" y="1905000"/>
            <a:ext cx="37783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The Elasticity of Demand</a:t>
            </a:r>
          </a:p>
        </p:txBody>
      </p:sp>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25EFBC2-A7F1-40B9-9922-89A7146598C3}" type="slidenum">
              <a:rPr lang="en-US" altLang="en-US" sz="1400"/>
              <a:pPr eaLnBrk="1" hangingPunct="1">
                <a:spcBef>
                  <a:spcPct val="0"/>
                </a:spcBef>
                <a:buFontTx/>
                <a:buNone/>
              </a:pPr>
              <a:t>10</a:t>
            </a:fld>
            <a:endParaRPr lang="en-US" altLang="en-US" sz="1400" dirty="0"/>
          </a:p>
        </p:txBody>
      </p:sp>
      <p:sp>
        <p:nvSpPr>
          <p:cNvPr id="3" name="Rectangle 2"/>
          <p:cNvSpPr/>
          <p:nvPr/>
        </p:nvSpPr>
        <p:spPr>
          <a:xfrm>
            <a:off x="762000" y="1676400"/>
            <a:ext cx="7315200" cy="4708981"/>
          </a:xfrm>
          <a:prstGeom prst="rect">
            <a:avLst/>
          </a:prstGeom>
        </p:spPr>
        <p:txBody>
          <a:bodyPr wrap="square">
            <a:spAutoFit/>
          </a:bodyPr>
          <a:lstStyle/>
          <a:p>
            <a:r>
              <a:rPr lang="en-US" sz="2000" dirty="0" smtClean="0"/>
              <a:t>   How high the monopolist prices depends on how sensitive demand is to price.</a:t>
            </a:r>
          </a:p>
          <a:p>
            <a:endParaRPr lang="en-US" sz="2000" dirty="0"/>
          </a:p>
          <a:p>
            <a:r>
              <a:rPr lang="en-US" sz="2000" dirty="0" smtClean="0"/>
              <a:t>  The sensitivity of demand to price is called the Price Elasticity of Demand--- how much does the QUANTITY demanded stretch (change) when the price falls. </a:t>
            </a:r>
          </a:p>
          <a:p>
            <a:endParaRPr lang="en-US" sz="2000" dirty="0"/>
          </a:p>
          <a:p>
            <a:r>
              <a:rPr lang="en-US" sz="2000" dirty="0" smtClean="0"/>
              <a:t>  It  is defined as the percentage change in Q resulting from a percentage change in P. </a:t>
            </a:r>
          </a:p>
          <a:p>
            <a:endParaRPr lang="en-US" sz="2000" dirty="0"/>
          </a:p>
          <a:p>
            <a:r>
              <a:rPr lang="en-US" sz="2000" dirty="0" smtClean="0"/>
              <a:t>   So if a 1% increase in P causes a 2% fall in Q, the elasticity is -2.  This is more than 1 for 1, so we say it is ELASTIC. </a:t>
            </a:r>
          </a:p>
          <a:p>
            <a:endParaRPr lang="en-US" sz="2000" dirty="0"/>
          </a:p>
          <a:p>
            <a:r>
              <a:rPr lang="en-US" sz="2000" dirty="0" smtClean="0"/>
              <a:t>    If a 1% increase in P causes a 0.4% fall in Q, the elasticity is -0.4.  This less than 1 for 1, so we say it is INELASTIC. </a:t>
            </a:r>
          </a:p>
        </p:txBody>
      </p:sp>
    </p:spTree>
    <p:extLst>
      <p:ext uri="{BB962C8B-B14F-4D97-AF65-F5344CB8AC3E}">
        <p14:creationId xmlns:p14="http://schemas.microsoft.com/office/powerpoint/2010/main" val="2239535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938" y="0"/>
            <a:ext cx="9151938" cy="1219200"/>
          </a:xfrm>
        </p:spPr>
        <p:txBody>
          <a:bodyPr/>
          <a:lstStyle/>
          <a:p>
            <a:r>
              <a:rPr lang="en-US" altLang="en-US" dirty="0" smtClean="0">
                <a:latin typeface="Century Gothic" panose="020B0502020202020204" pitchFamily="34" charset="0"/>
              </a:rPr>
              <a:t>The Lerner </a:t>
            </a:r>
            <a:r>
              <a:rPr lang="en-US" altLang="en-US" smtClean="0">
                <a:latin typeface="Century Gothic" panose="020B0502020202020204" pitchFamily="34" charset="0"/>
              </a:rPr>
              <a:t>Rule  </a:t>
            </a:r>
            <a:endParaRPr lang="en-US" altLang="en-US" dirty="0" smtClean="0">
              <a:latin typeface="Century Gothic" panose="020B0502020202020204" pitchFamily="34" charset="0"/>
            </a:endParaRPr>
          </a:p>
        </p:txBody>
      </p:sp>
      <p:sp>
        <p:nvSpPr>
          <p:cNvPr id="2867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21B1A89-6F2F-4CAB-AB1B-A31CEAED0561}" type="slidenum">
              <a:rPr lang="en-US" altLang="en-US" sz="1400"/>
              <a:pPr eaLnBrk="1" hangingPunct="1">
                <a:spcBef>
                  <a:spcPct val="0"/>
                </a:spcBef>
                <a:buFontTx/>
                <a:buNone/>
              </a:pPr>
              <a:t>11</a:t>
            </a:fld>
            <a:endParaRPr lang="en-US" altLang="en-US" sz="1400"/>
          </a:p>
        </p:txBody>
      </p:sp>
      <p:sp>
        <p:nvSpPr>
          <p:cNvPr id="28676" name="Subtitle 3"/>
          <p:cNvSpPr>
            <a:spLocks noGrp="1"/>
          </p:cNvSpPr>
          <p:nvPr>
            <p:ph type="subTitle" idx="1"/>
          </p:nvPr>
        </p:nvSpPr>
        <p:spPr>
          <a:xfrm>
            <a:off x="-19420" y="3569941"/>
            <a:ext cx="9144000" cy="2067142"/>
          </a:xfrm>
        </p:spPr>
        <p:txBody>
          <a:bodyPr/>
          <a:lstStyle/>
          <a:p>
            <a:r>
              <a:rPr lang="en-US" altLang="en-US" dirty="0" smtClean="0"/>
              <a:t>MC </a:t>
            </a:r>
            <a:r>
              <a:rPr lang="en-US" altLang="en-US" smtClean="0"/>
              <a:t>=100,  Elasticity </a:t>
            </a:r>
            <a:r>
              <a:rPr lang="en-US" altLang="en-US" dirty="0" smtClean="0"/>
              <a:t>= -2</a:t>
            </a:r>
            <a:r>
              <a:rPr lang="en-US" altLang="en-US" smtClean="0"/>
              <a:t>,  </a:t>
            </a:r>
            <a:endParaRPr lang="en-US" altLang="en-US"/>
          </a:p>
          <a:p>
            <a:endParaRPr lang="en-US" altLang="en-US" sz="800" dirty="0" smtClean="0"/>
          </a:p>
          <a:p>
            <a:r>
              <a:rPr lang="en-US" altLang="en-US"/>
              <a:t> </a:t>
            </a:r>
            <a:r>
              <a:rPr lang="en-US" altLang="en-US" smtClean="0"/>
              <a:t> </a:t>
            </a:r>
          </a:p>
          <a:p>
            <a:endParaRPr lang="en-US" altLang="en-US"/>
          </a:p>
          <a:p>
            <a:r>
              <a:rPr lang="en-US" altLang="en-US" smtClean="0"/>
              <a:t>    </a:t>
            </a:r>
          </a:p>
          <a:p>
            <a:r>
              <a:rPr lang="en-US" altLang="en-US"/>
              <a:t> </a:t>
            </a:r>
            <a:r>
              <a:rPr lang="en-US" altLang="en-US" smtClean="0"/>
              <a:t>   The </a:t>
            </a:r>
            <a:r>
              <a:rPr lang="en-US" altLang="en-US" dirty="0" smtClean="0"/>
              <a:t>Lerner Rule only applies if demand is elastic. What should the firm do if demand is inelastic? </a:t>
            </a:r>
          </a:p>
        </p:txBody>
      </p:sp>
      <p:pic>
        <p:nvPicPr>
          <p:cNvPr id="2" name="Picture 1"/>
          <p:cNvPicPr>
            <a:picLocks noChangeAspect="1"/>
          </p:cNvPicPr>
          <p:nvPr/>
        </p:nvPicPr>
        <p:blipFill>
          <a:blip r:embed="rId3"/>
          <a:stretch>
            <a:fillRect/>
          </a:stretch>
        </p:blipFill>
        <p:spPr>
          <a:xfrm>
            <a:off x="1447800" y="1447800"/>
            <a:ext cx="5807469" cy="1115034"/>
          </a:xfrm>
          <a:prstGeom prst="rect">
            <a:avLst/>
          </a:prstGeom>
        </p:spPr>
      </p:pic>
      <p:pic>
        <p:nvPicPr>
          <p:cNvPr id="4" name="Picture 3"/>
          <p:cNvPicPr>
            <a:picLocks noChangeAspect="1"/>
          </p:cNvPicPr>
          <p:nvPr/>
        </p:nvPicPr>
        <p:blipFill>
          <a:blip r:embed="rId4"/>
          <a:stretch>
            <a:fillRect/>
          </a:stretch>
        </p:blipFill>
        <p:spPr>
          <a:xfrm>
            <a:off x="53282" y="4167939"/>
            <a:ext cx="9029497" cy="871146"/>
          </a:xfrm>
          <a:prstGeom prst="rect">
            <a:avLst/>
          </a:prstGeom>
        </p:spPr>
      </p:pic>
    </p:spTree>
    <p:extLst>
      <p:ext uri="{BB962C8B-B14F-4D97-AF65-F5344CB8AC3E}">
        <p14:creationId xmlns:p14="http://schemas.microsoft.com/office/powerpoint/2010/main" val="133900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9525" y="193675"/>
            <a:ext cx="9144000" cy="3962400"/>
          </a:xfrm>
        </p:spPr>
        <p:txBody>
          <a:bodyPr/>
          <a:lstStyle/>
          <a:p>
            <a:pPr algn="ctr"/>
            <a:r>
              <a:rPr lang="en-US" altLang="en-US" sz="4800" dirty="0" smtClean="0"/>
              <a:t>  IDEA OF THE DAY</a:t>
            </a:r>
            <a:endParaRPr lang="en-US" altLang="en-US" dirty="0" smtClean="0"/>
          </a:p>
          <a:p>
            <a:endParaRPr lang="en-US" altLang="en-US" dirty="0" smtClean="0"/>
          </a:p>
        </p:txBody>
      </p:sp>
      <p:sp>
        <p:nvSpPr>
          <p:cNvPr id="133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4E6D2E-8679-4BBC-8EC1-90C97FF36F1C}" type="slidenum">
              <a:rPr lang="en-US" altLang="en-US" sz="1400" smtClean="0"/>
              <a:pPr>
                <a:spcBef>
                  <a:spcPct val="0"/>
                </a:spcBef>
                <a:buFontTx/>
                <a:buNone/>
              </a:pPr>
              <a:t>12</a:t>
            </a:fld>
            <a:endParaRPr lang="en-US" altLang="en-US" sz="1400" smtClean="0"/>
          </a:p>
        </p:txBody>
      </p:sp>
      <p:sp>
        <p:nvSpPr>
          <p:cNvPr id="13316" name="Rectangle 2"/>
          <p:cNvSpPr>
            <a:spLocks noChangeArrowheads="1"/>
          </p:cNvSpPr>
          <p:nvPr/>
        </p:nvSpPr>
        <p:spPr bwMode="auto">
          <a:xfrm>
            <a:off x="533400" y="1981200"/>
            <a:ext cx="8077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smtClean="0"/>
              <a:t>    Concentration is used as a rough guide to whether a merger is allowed. </a:t>
            </a:r>
            <a:endParaRPr lang="en-US" altLang="en-US" sz="4800" dirty="0"/>
          </a:p>
        </p:txBody>
      </p:sp>
    </p:spTree>
    <p:extLst>
      <p:ext uri="{BB962C8B-B14F-4D97-AF65-F5344CB8AC3E}">
        <p14:creationId xmlns:p14="http://schemas.microsoft.com/office/powerpoint/2010/main" val="2670790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219199"/>
          </a:xfrm>
        </p:spPr>
        <p:txBody>
          <a:bodyPr/>
          <a:lstStyle/>
          <a:p>
            <a:r>
              <a:rPr lang="en-US" altLang="en-US" smtClean="0">
                <a:latin typeface="Century Gothic" panose="020B0502020202020204" pitchFamily="34" charset="0"/>
              </a:rPr>
              <a:t> </a:t>
            </a:r>
            <a:r>
              <a:rPr lang="en-US" altLang="en-US" dirty="0" err="1" smtClean="0">
                <a:latin typeface="Century Gothic" panose="020B0502020202020204" pitchFamily="34" charset="0"/>
              </a:rPr>
              <a:t>Cournot</a:t>
            </a:r>
            <a:r>
              <a:rPr lang="en-US" altLang="en-US" dirty="0" smtClean="0">
                <a:latin typeface="Century Gothic" panose="020B0502020202020204" pitchFamily="34" charset="0"/>
              </a:rPr>
              <a:t> Duopoly</a:t>
            </a:r>
          </a:p>
        </p:txBody>
      </p:sp>
      <p:sp>
        <p:nvSpPr>
          <p:cNvPr id="5" name="Slide Number Placeholder 2"/>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25EFBC2-A7F1-40B9-9922-89A7146598C3}" type="slidenum">
              <a:rPr lang="en-US" altLang="en-US" sz="1400" smtClean="0"/>
              <a:pPr eaLnBrk="1" hangingPunct="1">
                <a:spcBef>
                  <a:spcPct val="0"/>
                </a:spcBef>
                <a:buFontTx/>
                <a:buNone/>
              </a:pPr>
              <a:t>13</a:t>
            </a:fld>
            <a:endParaRPr lang="en-US" altLang="en-US" sz="1400" dirty="0"/>
          </a:p>
        </p:txBody>
      </p:sp>
      <p:pic>
        <p:nvPicPr>
          <p:cNvPr id="2" name="Picture 1"/>
          <p:cNvPicPr>
            <a:picLocks noChangeAspect="1"/>
          </p:cNvPicPr>
          <p:nvPr/>
        </p:nvPicPr>
        <p:blipFill>
          <a:blip r:embed="rId3"/>
          <a:stretch>
            <a:fillRect/>
          </a:stretch>
        </p:blipFill>
        <p:spPr>
          <a:xfrm>
            <a:off x="189070" y="1752600"/>
            <a:ext cx="8593802" cy="3810000"/>
          </a:xfrm>
          <a:prstGeom prst="rect">
            <a:avLst/>
          </a:prstGeom>
        </p:spPr>
      </p:pic>
    </p:spTree>
    <p:extLst>
      <p:ext uri="{BB962C8B-B14F-4D97-AF65-F5344CB8AC3E}">
        <p14:creationId xmlns:p14="http://schemas.microsoft.com/office/powerpoint/2010/main" val="3294693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219199"/>
          </a:xfrm>
        </p:spPr>
        <p:txBody>
          <a:bodyPr/>
          <a:lstStyle/>
          <a:p>
            <a:r>
              <a:rPr lang="en-US" altLang="en-US" dirty="0" smtClean="0">
                <a:latin typeface="Century Gothic" panose="020B0502020202020204" pitchFamily="34" charset="0"/>
              </a:rPr>
              <a:t>The Reaction Curve</a:t>
            </a:r>
          </a:p>
        </p:txBody>
      </p:sp>
      <p:sp>
        <p:nvSpPr>
          <p:cNvPr id="5" name="Slide Number Placeholder 2"/>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25EFBC2-A7F1-40B9-9922-89A7146598C3}" type="slidenum">
              <a:rPr lang="en-US" altLang="en-US" sz="1400" smtClean="0"/>
              <a:pPr eaLnBrk="1" hangingPunct="1">
                <a:spcBef>
                  <a:spcPct val="0"/>
                </a:spcBef>
                <a:buFontTx/>
                <a:buNone/>
              </a:pPr>
              <a:t>14</a:t>
            </a:fld>
            <a:endParaRPr lang="en-US" altLang="en-US" sz="1400"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969" y="974812"/>
            <a:ext cx="6248400" cy="563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221055" y="1447225"/>
            <a:ext cx="4456246" cy="1552575"/>
          </a:xfrm>
          <a:prstGeom prst="rect">
            <a:avLst/>
          </a:prstGeom>
        </p:spPr>
      </p:pic>
      <p:pic>
        <p:nvPicPr>
          <p:cNvPr id="12" name="Picture 11"/>
          <p:cNvPicPr>
            <a:picLocks noChangeAspect="1"/>
          </p:cNvPicPr>
          <p:nvPr/>
        </p:nvPicPr>
        <p:blipFill>
          <a:blip r:embed="rId5"/>
          <a:stretch>
            <a:fillRect/>
          </a:stretch>
        </p:blipFill>
        <p:spPr>
          <a:xfrm>
            <a:off x="267061" y="1219199"/>
            <a:ext cx="453569" cy="541004"/>
          </a:xfrm>
          <a:prstGeom prst="rect">
            <a:avLst/>
          </a:prstGeom>
        </p:spPr>
      </p:pic>
      <p:pic>
        <p:nvPicPr>
          <p:cNvPr id="2" name="Picture 1"/>
          <p:cNvPicPr>
            <a:picLocks noChangeAspect="1"/>
          </p:cNvPicPr>
          <p:nvPr/>
        </p:nvPicPr>
        <p:blipFill>
          <a:blip r:embed="rId6"/>
          <a:stretch>
            <a:fillRect/>
          </a:stretch>
        </p:blipFill>
        <p:spPr>
          <a:xfrm>
            <a:off x="5457825" y="5740400"/>
            <a:ext cx="628650" cy="742950"/>
          </a:xfrm>
          <a:prstGeom prst="rect">
            <a:avLst/>
          </a:prstGeom>
        </p:spPr>
      </p:pic>
      <p:pic>
        <p:nvPicPr>
          <p:cNvPr id="3" name="Picture 2"/>
          <p:cNvPicPr>
            <a:picLocks noChangeAspect="1"/>
          </p:cNvPicPr>
          <p:nvPr/>
        </p:nvPicPr>
        <p:blipFill>
          <a:blip r:embed="rId7"/>
          <a:stretch>
            <a:fillRect/>
          </a:stretch>
        </p:blipFill>
        <p:spPr>
          <a:xfrm>
            <a:off x="-2981" y="3755600"/>
            <a:ext cx="540083" cy="452438"/>
          </a:xfrm>
          <a:prstGeom prst="rect">
            <a:avLst/>
          </a:prstGeom>
        </p:spPr>
      </p:pic>
      <p:pic>
        <p:nvPicPr>
          <p:cNvPr id="7" name="Picture 6"/>
          <p:cNvPicPr>
            <a:picLocks noChangeAspect="1"/>
          </p:cNvPicPr>
          <p:nvPr/>
        </p:nvPicPr>
        <p:blipFill>
          <a:blip r:embed="rId8"/>
          <a:stretch>
            <a:fillRect/>
          </a:stretch>
        </p:blipFill>
        <p:spPr>
          <a:xfrm>
            <a:off x="4683821" y="6111875"/>
            <a:ext cx="700283" cy="500202"/>
          </a:xfrm>
          <a:prstGeom prst="rect">
            <a:avLst/>
          </a:prstGeom>
        </p:spPr>
      </p:pic>
      <p:pic>
        <p:nvPicPr>
          <p:cNvPr id="11" name="Picture 10"/>
          <p:cNvPicPr>
            <a:picLocks noChangeAspect="1"/>
          </p:cNvPicPr>
          <p:nvPr/>
        </p:nvPicPr>
        <p:blipFill>
          <a:blip r:embed="rId9"/>
          <a:stretch>
            <a:fillRect/>
          </a:stretch>
        </p:blipFill>
        <p:spPr>
          <a:xfrm>
            <a:off x="2084736" y="6111875"/>
            <a:ext cx="514350" cy="466725"/>
          </a:xfrm>
          <a:prstGeom prst="rect">
            <a:avLst/>
          </a:prstGeom>
        </p:spPr>
      </p:pic>
      <p:pic>
        <p:nvPicPr>
          <p:cNvPr id="10" name="Picture 9"/>
          <p:cNvPicPr>
            <a:picLocks noChangeAspect="1"/>
          </p:cNvPicPr>
          <p:nvPr/>
        </p:nvPicPr>
        <p:blipFill>
          <a:blip r:embed="rId10"/>
          <a:stretch>
            <a:fillRect/>
          </a:stretch>
        </p:blipFill>
        <p:spPr>
          <a:xfrm>
            <a:off x="0" y="2089096"/>
            <a:ext cx="666750" cy="428625"/>
          </a:xfrm>
          <a:prstGeom prst="rect">
            <a:avLst/>
          </a:prstGeom>
        </p:spPr>
      </p:pic>
    </p:spTree>
    <p:extLst>
      <p:ext uri="{BB962C8B-B14F-4D97-AF65-F5344CB8AC3E}">
        <p14:creationId xmlns:p14="http://schemas.microsoft.com/office/powerpoint/2010/main" val="1484148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570" y="-76200"/>
            <a:ext cx="9144000" cy="1219199"/>
          </a:xfrm>
        </p:spPr>
        <p:txBody>
          <a:bodyPr/>
          <a:lstStyle/>
          <a:p>
            <a:r>
              <a:rPr lang="en-US" altLang="en-US" dirty="0" smtClean="0">
                <a:latin typeface="Century Gothic" panose="020B0502020202020204" pitchFamily="34" charset="0"/>
              </a:rPr>
              <a:t>Firm 2</a:t>
            </a:r>
          </a:p>
        </p:txBody>
      </p:sp>
      <p:sp>
        <p:nvSpPr>
          <p:cNvPr id="5" name="Slide Number Placeholder 2"/>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25EFBC2-A7F1-40B9-9922-89A7146598C3}" type="slidenum">
              <a:rPr lang="en-US" altLang="en-US" sz="1400" smtClean="0"/>
              <a:pPr eaLnBrk="1" hangingPunct="1">
                <a:spcBef>
                  <a:spcPct val="0"/>
                </a:spcBef>
                <a:buFontTx/>
                <a:buNone/>
              </a:pPr>
              <a:t>15</a:t>
            </a:fld>
            <a:endParaRPr lang="en-US" altLang="en-US" sz="1400" dirty="0"/>
          </a:p>
        </p:txBody>
      </p:sp>
      <p:pic>
        <p:nvPicPr>
          <p:cNvPr id="6" name="Picture 5"/>
          <p:cNvPicPr>
            <a:picLocks noChangeAspect="1"/>
          </p:cNvPicPr>
          <p:nvPr/>
        </p:nvPicPr>
        <p:blipFill>
          <a:blip r:embed="rId3"/>
          <a:stretch>
            <a:fillRect/>
          </a:stretch>
        </p:blipFill>
        <p:spPr>
          <a:xfrm>
            <a:off x="152400" y="1600199"/>
            <a:ext cx="8885104" cy="5121275"/>
          </a:xfrm>
          <a:prstGeom prst="rect">
            <a:avLst/>
          </a:prstGeom>
        </p:spPr>
      </p:pic>
    </p:spTree>
    <p:extLst>
      <p:ext uri="{BB962C8B-B14F-4D97-AF65-F5344CB8AC3E}">
        <p14:creationId xmlns:p14="http://schemas.microsoft.com/office/powerpoint/2010/main" val="3140170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219199"/>
          </a:xfrm>
        </p:spPr>
        <p:txBody>
          <a:bodyPr/>
          <a:lstStyle/>
          <a:p>
            <a:r>
              <a:rPr lang="en-US" altLang="en-US" dirty="0" smtClean="0">
                <a:latin typeface="Century Gothic" panose="020B0502020202020204" pitchFamily="34" charset="0"/>
              </a:rPr>
              <a:t>Equilibrium Output in Duopoly</a:t>
            </a:r>
          </a:p>
        </p:txBody>
      </p:sp>
      <p:sp>
        <p:nvSpPr>
          <p:cNvPr id="5" name="Slide Number Placeholder 2"/>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25EFBC2-A7F1-40B9-9922-89A7146598C3}" type="slidenum">
              <a:rPr lang="en-US" altLang="en-US" sz="1400" smtClean="0"/>
              <a:pPr eaLnBrk="1" hangingPunct="1">
                <a:spcBef>
                  <a:spcPct val="0"/>
                </a:spcBef>
                <a:buFontTx/>
                <a:buNone/>
              </a:pPr>
              <a:t>16</a:t>
            </a:fld>
            <a:endParaRPr lang="en-US" altLang="en-US" sz="1400" dirty="0"/>
          </a:p>
        </p:txBody>
      </p:sp>
      <p:pic>
        <p:nvPicPr>
          <p:cNvPr id="2" name="Picture 1"/>
          <p:cNvPicPr>
            <a:picLocks noChangeAspect="1"/>
          </p:cNvPicPr>
          <p:nvPr/>
        </p:nvPicPr>
        <p:blipFill>
          <a:blip r:embed="rId3"/>
          <a:stretch>
            <a:fillRect/>
          </a:stretch>
        </p:blipFill>
        <p:spPr>
          <a:xfrm>
            <a:off x="304799" y="1574799"/>
            <a:ext cx="8541469" cy="2311401"/>
          </a:xfrm>
          <a:prstGeom prst="rect">
            <a:avLst/>
          </a:prstGeom>
        </p:spPr>
      </p:pic>
      <p:pic>
        <p:nvPicPr>
          <p:cNvPr id="3" name="Picture 2"/>
          <p:cNvPicPr>
            <a:picLocks noChangeAspect="1"/>
          </p:cNvPicPr>
          <p:nvPr/>
        </p:nvPicPr>
        <p:blipFill>
          <a:blip r:embed="rId4"/>
          <a:stretch>
            <a:fillRect/>
          </a:stretch>
        </p:blipFill>
        <p:spPr>
          <a:xfrm>
            <a:off x="-19833" y="4187825"/>
            <a:ext cx="8991000" cy="2057400"/>
          </a:xfrm>
          <a:prstGeom prst="rect">
            <a:avLst/>
          </a:prstGeom>
        </p:spPr>
      </p:pic>
    </p:spTree>
    <p:extLst>
      <p:ext uri="{BB962C8B-B14F-4D97-AF65-F5344CB8AC3E}">
        <p14:creationId xmlns:p14="http://schemas.microsoft.com/office/powerpoint/2010/main" val="3036563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219199"/>
          </a:xfrm>
        </p:spPr>
        <p:txBody>
          <a:bodyPr/>
          <a:lstStyle/>
          <a:p>
            <a:r>
              <a:rPr lang="en-US" altLang="en-US" smtClean="0">
                <a:latin typeface="Century Gothic" panose="020B0502020202020204" pitchFamily="34" charset="0"/>
              </a:rPr>
              <a:t> Symmetric </a:t>
            </a:r>
            <a:r>
              <a:rPr lang="en-US" altLang="en-US" dirty="0" smtClean="0">
                <a:latin typeface="Century Gothic" panose="020B0502020202020204" pitchFamily="34" charset="0"/>
              </a:rPr>
              <a:t>Reaction Curves</a:t>
            </a:r>
          </a:p>
        </p:txBody>
      </p:sp>
      <p:sp>
        <p:nvSpPr>
          <p:cNvPr id="5" name="Slide Number Placeholder 2"/>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25EFBC2-A7F1-40B9-9922-89A7146598C3}" type="slidenum">
              <a:rPr lang="en-US" altLang="en-US" sz="1400" smtClean="0"/>
              <a:pPr eaLnBrk="1" hangingPunct="1">
                <a:spcBef>
                  <a:spcPct val="0"/>
                </a:spcBef>
                <a:buFontTx/>
                <a:buNone/>
              </a:pPr>
              <a:t>17</a:t>
            </a:fld>
            <a:endParaRPr lang="en-US" altLang="en-US" sz="1400" dirty="0"/>
          </a:p>
        </p:txBody>
      </p:sp>
      <p:pic>
        <p:nvPicPr>
          <p:cNvPr id="2" name="Picture 1"/>
          <p:cNvPicPr>
            <a:picLocks noChangeAspect="1"/>
          </p:cNvPicPr>
          <p:nvPr/>
        </p:nvPicPr>
        <p:blipFill>
          <a:blip r:embed="rId3"/>
          <a:stretch>
            <a:fillRect/>
          </a:stretch>
        </p:blipFill>
        <p:spPr>
          <a:xfrm>
            <a:off x="1363068" y="1291834"/>
            <a:ext cx="6237099" cy="5219700"/>
          </a:xfrm>
          <a:prstGeom prst="rect">
            <a:avLst/>
          </a:prstGeom>
        </p:spPr>
      </p:pic>
    </p:spTree>
    <p:extLst>
      <p:ext uri="{BB962C8B-B14F-4D97-AF65-F5344CB8AC3E}">
        <p14:creationId xmlns:p14="http://schemas.microsoft.com/office/powerpoint/2010/main" val="966822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219199"/>
          </a:xfrm>
        </p:spPr>
        <p:txBody>
          <a:bodyPr/>
          <a:lstStyle/>
          <a:p>
            <a:r>
              <a:rPr lang="en-US" altLang="en-US" dirty="0" smtClean="0">
                <a:latin typeface="Century Gothic" panose="020B0502020202020204" pitchFamily="34" charset="0"/>
              </a:rPr>
              <a:t>N-Firm Outputs (identical </a:t>
            </a:r>
            <a:br>
              <a:rPr lang="en-US" altLang="en-US" dirty="0" smtClean="0">
                <a:latin typeface="Century Gothic" panose="020B0502020202020204" pitchFamily="34" charset="0"/>
              </a:rPr>
            </a:br>
            <a:r>
              <a:rPr lang="en-US" altLang="en-US" dirty="0" smtClean="0">
                <a:latin typeface="Century Gothic" panose="020B0502020202020204" pitchFamily="34" charset="0"/>
              </a:rPr>
              <a:t>MC =20)</a:t>
            </a:r>
          </a:p>
        </p:txBody>
      </p:sp>
      <p:sp>
        <p:nvSpPr>
          <p:cNvPr id="6" name="Slide Number Placeholder 2"/>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A467D4E-1C19-48B2-8A24-3E1AD481770A}" type="slidenum">
              <a:rPr lang="en-US" altLang="en-US" sz="1400"/>
              <a:pPr eaLnBrk="1" hangingPunct="1">
                <a:spcBef>
                  <a:spcPct val="0"/>
                </a:spcBef>
                <a:buFontTx/>
                <a:buNone/>
              </a:pPr>
              <a:t>18</a:t>
            </a:fld>
            <a:endParaRPr lang="en-US" altLang="en-US" sz="1400" dirty="0"/>
          </a:p>
        </p:txBody>
      </p:sp>
      <p:pic>
        <p:nvPicPr>
          <p:cNvPr id="4" name="Picture 3"/>
          <p:cNvPicPr>
            <a:picLocks noChangeAspect="1"/>
          </p:cNvPicPr>
          <p:nvPr/>
        </p:nvPicPr>
        <p:blipFill>
          <a:blip r:embed="rId3"/>
          <a:stretch>
            <a:fillRect/>
          </a:stretch>
        </p:blipFill>
        <p:spPr>
          <a:xfrm>
            <a:off x="0" y="1497930"/>
            <a:ext cx="8305800" cy="4949752"/>
          </a:xfrm>
          <a:prstGeom prst="rect">
            <a:avLst/>
          </a:prstGeom>
        </p:spPr>
      </p:pic>
    </p:spTree>
    <p:extLst>
      <p:ext uri="{BB962C8B-B14F-4D97-AF65-F5344CB8AC3E}">
        <p14:creationId xmlns:p14="http://schemas.microsoft.com/office/powerpoint/2010/main" val="290255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219200"/>
          </a:xfrm>
        </p:spPr>
        <p:txBody>
          <a:bodyPr/>
          <a:lstStyle/>
          <a:p>
            <a:r>
              <a:rPr lang="en-US" altLang="en-US" dirty="0" smtClean="0"/>
              <a:t> Measuring Market Power:</a:t>
            </a:r>
            <a:br>
              <a:rPr lang="en-US" altLang="en-US" dirty="0" smtClean="0"/>
            </a:br>
            <a:r>
              <a:rPr lang="en-US" altLang="en-US" dirty="0" smtClean="0"/>
              <a:t> The Cellophane Fallacy</a:t>
            </a:r>
          </a:p>
        </p:txBody>
      </p:sp>
      <p:sp>
        <p:nvSpPr>
          <p:cNvPr id="24579" name="Subtitle 2"/>
          <p:cNvSpPr>
            <a:spLocks noGrp="1"/>
          </p:cNvSpPr>
          <p:nvPr>
            <p:ph type="subTitle" idx="1"/>
          </p:nvPr>
        </p:nvSpPr>
        <p:spPr>
          <a:xfrm>
            <a:off x="381000" y="1524000"/>
            <a:ext cx="8382000" cy="5105400"/>
          </a:xfrm>
        </p:spPr>
        <p:txBody>
          <a:bodyPr/>
          <a:lstStyle/>
          <a:p>
            <a:r>
              <a:rPr lang="en-US" altLang="en-US" sz="3000" dirty="0"/>
              <a:t> </a:t>
            </a:r>
            <a:r>
              <a:rPr lang="en-US" altLang="en-US" sz="3000" dirty="0" smtClean="0"/>
              <a:t>   Why not just look at a company’s elasticity of demand to see how much market power it has? </a:t>
            </a:r>
          </a:p>
          <a:p>
            <a:endParaRPr lang="en-US" altLang="en-US" sz="800" dirty="0" smtClean="0"/>
          </a:p>
          <a:p>
            <a:r>
              <a:rPr lang="en-US" altLang="en-US" sz="3000" dirty="0"/>
              <a:t> </a:t>
            </a:r>
            <a:r>
              <a:rPr lang="en-US" altLang="en-US" sz="3000" dirty="0" smtClean="0"/>
              <a:t>   DuPont said that it didn’t have market power for its product, cellophane (“plastic wrap”), because it competed against tin foil and wax paper. </a:t>
            </a:r>
            <a:r>
              <a:rPr lang="en-US" altLang="en-US" sz="3000" i="1" dirty="0" smtClean="0"/>
              <a:t>U.S. v. DuPont</a:t>
            </a:r>
            <a:r>
              <a:rPr lang="en-US" altLang="en-US" sz="3000" dirty="0" smtClean="0"/>
              <a:t> (the cellophane case) 351 U.S. 377 (1956).   </a:t>
            </a:r>
            <a:r>
              <a:rPr lang="en-US" altLang="en-US" sz="1200" dirty="0" smtClean="0">
                <a:hlinkClick r:id="rId3"/>
              </a:rPr>
              <a:t>http://mysite.verizon.net/bowenjohnf/dup-celo.htm</a:t>
            </a:r>
            <a:r>
              <a:rPr lang="en-US" altLang="en-US" sz="1200" dirty="0" smtClean="0"/>
              <a:t>          </a:t>
            </a:r>
          </a:p>
          <a:p>
            <a:r>
              <a:rPr lang="en-US" altLang="en-US" sz="1200" dirty="0"/>
              <a:t> </a:t>
            </a:r>
            <a:r>
              <a:rPr lang="en-US" altLang="en-US" sz="1200" dirty="0" smtClean="0"/>
              <a:t>         </a:t>
            </a:r>
            <a:r>
              <a:rPr lang="en-US" altLang="en-US" sz="3000" dirty="0" smtClean="0"/>
              <a:t>DuPont had been charged with monopolization and won, but the court was wrong to conclude that it didn’t have market power. So: the current elasticity isn’t relevant--- it will ALWAYS be elastic. </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19</a:t>
            </a:fld>
            <a:endParaRPr lang="en-US" altLang="en-US" sz="1400" dirty="0"/>
          </a:p>
        </p:txBody>
      </p:sp>
    </p:spTree>
    <p:extLst>
      <p:ext uri="{BB962C8B-B14F-4D97-AF65-F5344CB8AC3E}">
        <p14:creationId xmlns:p14="http://schemas.microsoft.com/office/powerpoint/2010/main" val="324647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0" y="226741"/>
            <a:ext cx="9144000" cy="3962400"/>
          </a:xfrm>
        </p:spPr>
        <p:txBody>
          <a:bodyPr/>
          <a:lstStyle/>
          <a:p>
            <a:pPr algn="ctr"/>
            <a:r>
              <a:rPr lang="en-US" altLang="en-US" sz="4800" dirty="0" smtClean="0"/>
              <a:t>  IDEA OF THE DAY</a:t>
            </a:r>
            <a:endParaRPr lang="en-US" altLang="en-US" dirty="0" smtClean="0"/>
          </a:p>
          <a:p>
            <a:endParaRPr lang="en-US" altLang="en-US" dirty="0" smtClean="0"/>
          </a:p>
        </p:txBody>
      </p:sp>
      <p:sp>
        <p:nvSpPr>
          <p:cNvPr id="15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276850-B8AD-4543-B15C-C12068E8EDB0}" type="slidenum">
              <a:rPr lang="en-US" altLang="en-US" sz="1400" smtClean="0"/>
              <a:pPr>
                <a:spcBef>
                  <a:spcPct val="0"/>
                </a:spcBef>
                <a:buFontTx/>
                <a:buNone/>
              </a:pPr>
              <a:t>2</a:t>
            </a:fld>
            <a:endParaRPr lang="en-US" altLang="en-US" sz="1400" smtClean="0"/>
          </a:p>
        </p:txBody>
      </p:sp>
      <p:sp>
        <p:nvSpPr>
          <p:cNvPr id="15364" name="Rectangle 2"/>
          <p:cNvSpPr>
            <a:spLocks noChangeArrowheads="1"/>
          </p:cNvSpPr>
          <p:nvPr/>
        </p:nvSpPr>
        <p:spPr bwMode="auto">
          <a:xfrm>
            <a:off x="533400" y="1981200"/>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dirty="0" smtClean="0"/>
              <a:t>A firm with market power will deliberately sell less than it can, in order to keep the price high. </a:t>
            </a:r>
            <a:endParaRPr lang="en-US" altLang="en-US" sz="4800" dirty="0"/>
          </a:p>
        </p:txBody>
      </p:sp>
    </p:spTree>
    <p:extLst>
      <p:ext uri="{BB962C8B-B14F-4D97-AF65-F5344CB8AC3E}">
        <p14:creationId xmlns:p14="http://schemas.microsoft.com/office/powerpoint/2010/main" val="1529789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381000"/>
            <a:ext cx="9144000" cy="1219200"/>
          </a:xfrm>
        </p:spPr>
        <p:txBody>
          <a:bodyPr/>
          <a:lstStyle/>
          <a:p>
            <a:r>
              <a:rPr lang="en-US" altLang="en-US" dirty="0" smtClean="0"/>
              <a:t> Easy Case: Documents as Evidence </a:t>
            </a:r>
            <a:br>
              <a:rPr lang="en-US" altLang="en-US" dirty="0" smtClean="0"/>
            </a:br>
            <a:endParaRPr lang="en-US" altLang="en-US" dirty="0" smtClean="0"/>
          </a:p>
        </p:txBody>
      </p:sp>
      <p:sp>
        <p:nvSpPr>
          <p:cNvPr id="30724" name="Subtitle 3"/>
          <p:cNvSpPr>
            <a:spLocks noGrp="1"/>
          </p:cNvSpPr>
          <p:nvPr>
            <p:ph type="subTitle" idx="1"/>
          </p:nvPr>
        </p:nvSpPr>
        <p:spPr>
          <a:xfrm>
            <a:off x="457200" y="1600200"/>
            <a:ext cx="8229600" cy="5257800"/>
          </a:xfrm>
        </p:spPr>
        <p:txBody>
          <a:bodyPr/>
          <a:lstStyle/>
          <a:p>
            <a:r>
              <a:rPr lang="en-US" altLang="en-US" sz="2400" dirty="0" smtClean="0"/>
              <a:t>    “St. Luke’s  Hospital’s CEO told his board  ProMedica would provide it with “incredible access to outstanding pricing on managed care agreements,” but “taking advantage of these strengths may not be the best thing for the community in the long run.”</a:t>
            </a:r>
          </a:p>
          <a:p>
            <a:endParaRPr lang="en-US" altLang="en-US" sz="800" dirty="0" smtClean="0"/>
          </a:p>
          <a:p>
            <a:r>
              <a:rPr lang="en-US" altLang="en-US" sz="2400" dirty="0" smtClean="0"/>
              <a:t>    A St. Luke’s board presentation said joining ProMedica “has the greatest potential for higher hospital rates. A ProMedica-</a:t>
            </a:r>
            <a:r>
              <a:rPr lang="en-US" altLang="en-US" sz="2400" dirty="0" err="1" smtClean="0"/>
              <a:t>SLH</a:t>
            </a:r>
            <a:r>
              <a:rPr lang="en-US" altLang="en-US" sz="2400" dirty="0" smtClean="0"/>
              <a:t> partnership would have a lot of negotiating clout.”</a:t>
            </a:r>
          </a:p>
          <a:p>
            <a:endParaRPr lang="en-US" altLang="en-US" sz="800" dirty="0" smtClean="0"/>
          </a:p>
          <a:p>
            <a:r>
              <a:rPr lang="en-US" altLang="en-US" sz="2400" dirty="0" smtClean="0"/>
              <a:t>    Notes of a St. Luke’s official said, </a:t>
            </a:r>
          </a:p>
          <a:p>
            <a:r>
              <a:rPr lang="en-US" altLang="en-US" sz="2400" dirty="0" smtClean="0"/>
              <a:t>“ProMedica or Mercy [another area hospital system] affiliation could still stick it to employers, that is, to continue forcing high rates on employers and insurance companies.” </a:t>
            </a:r>
          </a:p>
          <a:p>
            <a:r>
              <a:rPr lang="en-US" altLang="en-US" sz="2400" dirty="0"/>
              <a:t> </a:t>
            </a:r>
            <a:r>
              <a:rPr lang="en-US" altLang="en-US" sz="2400" dirty="0" smtClean="0"/>
              <a:t>                  2016: appeals over, 2010 merger starts unwinding)</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20</a:t>
            </a:fld>
            <a:endParaRPr lang="en-US" altLang="en-US" sz="1400" dirty="0"/>
          </a:p>
        </p:txBody>
      </p:sp>
    </p:spTree>
    <p:extLst>
      <p:ext uri="{BB962C8B-B14F-4D97-AF65-F5344CB8AC3E}">
        <p14:creationId xmlns:p14="http://schemas.microsoft.com/office/powerpoint/2010/main" val="347122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219200"/>
          </a:xfrm>
        </p:spPr>
        <p:txBody>
          <a:bodyPr/>
          <a:lstStyle/>
          <a:p>
            <a:r>
              <a:rPr lang="en-US" altLang="en-US" dirty="0" smtClean="0"/>
              <a:t>The </a:t>
            </a:r>
            <a:r>
              <a:rPr lang="en-US" altLang="en-US" dirty="0" err="1" smtClean="0"/>
              <a:t>Herfindahl</a:t>
            </a:r>
            <a:r>
              <a:rPr lang="en-US" altLang="en-US" dirty="0" smtClean="0"/>
              <a:t> Index</a:t>
            </a:r>
          </a:p>
        </p:txBody>
      </p:sp>
      <p:sp>
        <p:nvSpPr>
          <p:cNvPr id="27652" name="Subtitle 3"/>
          <p:cNvSpPr>
            <a:spLocks noGrp="1"/>
          </p:cNvSpPr>
          <p:nvPr>
            <p:ph type="subTitle" idx="1"/>
          </p:nvPr>
        </p:nvSpPr>
        <p:spPr>
          <a:xfrm>
            <a:off x="457200" y="1676400"/>
            <a:ext cx="8305800" cy="5105400"/>
          </a:xfrm>
        </p:spPr>
        <p:txBody>
          <a:bodyPr/>
          <a:lstStyle/>
          <a:p>
            <a:r>
              <a:rPr lang="en-US" altLang="en-US" sz="3000" dirty="0" smtClean="0"/>
              <a:t>    The </a:t>
            </a:r>
            <a:r>
              <a:rPr lang="en-US" altLang="en-US" sz="3000" b="1" dirty="0" smtClean="0"/>
              <a:t>4-firm concentration ratio </a:t>
            </a:r>
            <a:r>
              <a:rPr lang="en-US" altLang="en-US" sz="3000" dirty="0" smtClean="0"/>
              <a:t>is the market share of the top four firms in the market. </a:t>
            </a:r>
          </a:p>
          <a:p>
            <a:endParaRPr lang="en-US" altLang="en-US" sz="1200" dirty="0" smtClean="0"/>
          </a:p>
          <a:p>
            <a:r>
              <a:rPr lang="en-US" altLang="en-US" sz="3000" b="1" dirty="0" smtClean="0">
                <a:solidFill>
                  <a:srgbClr val="FF0000"/>
                </a:solidFill>
              </a:rPr>
              <a:t>    The </a:t>
            </a:r>
            <a:r>
              <a:rPr lang="en-US" altLang="en-US" sz="3000" b="1" dirty="0" err="1" smtClean="0">
                <a:solidFill>
                  <a:srgbClr val="FF0000"/>
                </a:solidFill>
              </a:rPr>
              <a:t>Herfindahl</a:t>
            </a:r>
            <a:r>
              <a:rPr lang="en-US" altLang="en-US" sz="3000" b="1" dirty="0" smtClean="0">
                <a:solidFill>
                  <a:srgbClr val="FF0000"/>
                </a:solidFill>
              </a:rPr>
              <a:t> index </a:t>
            </a:r>
            <a:r>
              <a:rPr lang="en-US" altLang="en-US" sz="3000" dirty="0" smtClean="0">
                <a:solidFill>
                  <a:srgbClr val="FF0000"/>
                </a:solidFill>
              </a:rPr>
              <a:t>is the sum of the squares of all the firms in the market. </a:t>
            </a:r>
          </a:p>
          <a:p>
            <a:endParaRPr lang="en-US" altLang="en-US" sz="1200" dirty="0" smtClean="0"/>
          </a:p>
          <a:p>
            <a:r>
              <a:rPr lang="en-US" altLang="en-US" sz="3000" dirty="0" smtClean="0"/>
              <a:t>    Thus, if there are two firms, the </a:t>
            </a:r>
            <a:r>
              <a:rPr lang="en-US" altLang="en-US" sz="3000" dirty="0" err="1" smtClean="0"/>
              <a:t>Herfindahl</a:t>
            </a:r>
            <a:r>
              <a:rPr lang="en-US" altLang="en-US" sz="3000" dirty="0" smtClean="0"/>
              <a:t>  is…. </a:t>
            </a:r>
            <a:r>
              <a:rPr lang="en-US" altLang="en-US" sz="3000" smtClean="0"/>
              <a:t>what? (see the next slide)</a:t>
            </a:r>
            <a:endParaRPr lang="en-US" altLang="en-US" sz="3000" dirty="0" smtClean="0"/>
          </a:p>
          <a:p>
            <a:r>
              <a:rPr lang="en-US" altLang="en-US" sz="3000" dirty="0" smtClean="0"/>
              <a:t>How about if there is just one firm? </a:t>
            </a:r>
          </a:p>
          <a:p>
            <a:r>
              <a:rPr lang="en-US" altLang="en-US" sz="3000" dirty="0" smtClean="0"/>
              <a:t>How about if there are five identical firms? </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21</a:t>
            </a:fld>
            <a:endParaRPr lang="en-US" altLang="en-US" sz="1400" dirty="0"/>
          </a:p>
        </p:txBody>
      </p:sp>
    </p:spTree>
    <p:extLst>
      <p:ext uri="{BB962C8B-B14F-4D97-AF65-F5344CB8AC3E}">
        <p14:creationId xmlns:p14="http://schemas.microsoft.com/office/powerpoint/2010/main" val="2348928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219200"/>
          </a:xfrm>
        </p:spPr>
        <p:txBody>
          <a:bodyPr/>
          <a:lstStyle/>
          <a:p>
            <a:r>
              <a:rPr lang="en-US" altLang="en-US" dirty="0" smtClean="0"/>
              <a:t>The </a:t>
            </a:r>
            <a:r>
              <a:rPr lang="en-US" altLang="en-US" dirty="0" err="1" smtClean="0"/>
              <a:t>Herfindahl</a:t>
            </a:r>
            <a:r>
              <a:rPr lang="en-US" altLang="en-US" dirty="0" smtClean="0"/>
              <a:t> Index—Examples </a:t>
            </a:r>
          </a:p>
        </p:txBody>
      </p:sp>
      <p:sp>
        <p:nvSpPr>
          <p:cNvPr id="7"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16DA4928-9707-4EE8-B640-AAC747270A11}" type="slidenum">
              <a:rPr lang="en-US" altLang="en-US" sz="1400" smtClean="0"/>
              <a:pPr eaLnBrk="1" hangingPunct="1">
                <a:spcBef>
                  <a:spcPct val="0"/>
                </a:spcBef>
                <a:buFontTx/>
                <a:buNone/>
              </a:pPr>
              <a:t>22</a:t>
            </a:fld>
            <a:endParaRPr lang="en-US" altLang="en-US" sz="1400" dirty="0"/>
          </a:p>
        </p:txBody>
      </p:sp>
      <p:pic>
        <p:nvPicPr>
          <p:cNvPr id="3" name="Picture 2"/>
          <p:cNvPicPr>
            <a:picLocks noChangeAspect="1"/>
          </p:cNvPicPr>
          <p:nvPr/>
        </p:nvPicPr>
        <p:blipFill>
          <a:blip r:embed="rId3"/>
          <a:stretch>
            <a:fillRect/>
          </a:stretch>
        </p:blipFill>
        <p:spPr>
          <a:xfrm>
            <a:off x="552450" y="1552184"/>
            <a:ext cx="8591550" cy="5010150"/>
          </a:xfrm>
          <a:prstGeom prst="rect">
            <a:avLst/>
          </a:prstGeom>
        </p:spPr>
      </p:pic>
      <p:sp>
        <p:nvSpPr>
          <p:cNvPr id="2" name="Rectangle 1"/>
          <p:cNvSpPr/>
          <p:nvPr/>
        </p:nvSpPr>
        <p:spPr>
          <a:xfrm>
            <a:off x="5257800" y="2895600"/>
            <a:ext cx="3778416" cy="4591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endParaRPr>
          </a:p>
        </p:txBody>
      </p:sp>
    </p:spTree>
    <p:extLst>
      <p:ext uri="{BB962C8B-B14F-4D97-AF65-F5344CB8AC3E}">
        <p14:creationId xmlns:p14="http://schemas.microsoft.com/office/powerpoint/2010/main" val="2356447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219200"/>
          </a:xfrm>
        </p:spPr>
        <p:txBody>
          <a:bodyPr/>
          <a:lstStyle/>
          <a:p>
            <a:r>
              <a:rPr lang="en-US" altLang="en-US" smtClean="0"/>
              <a:t>Actual Concentration </a:t>
            </a:r>
            <a:r>
              <a:rPr lang="en-US" altLang="en-US" sz="3200" smtClean="0"/>
              <a:t>(“nakes” codes)</a:t>
            </a:r>
            <a:endParaRPr lang="en-US" altLang="en-US" sz="3200" dirty="0" smtClean="0"/>
          </a:p>
        </p:txBody>
      </p:sp>
      <p:sp>
        <p:nvSpPr>
          <p:cNvPr id="6"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23</a:t>
            </a:fld>
            <a:endParaRPr lang="en-US" altLang="en-US" sz="1400" dirty="0"/>
          </a:p>
        </p:txBody>
      </p:sp>
      <p:pic>
        <p:nvPicPr>
          <p:cNvPr id="2" name="Picture 1"/>
          <p:cNvPicPr>
            <a:picLocks noChangeAspect="1"/>
          </p:cNvPicPr>
          <p:nvPr/>
        </p:nvPicPr>
        <p:blipFill>
          <a:blip r:embed="rId3"/>
          <a:stretch>
            <a:fillRect/>
          </a:stretch>
        </p:blipFill>
        <p:spPr>
          <a:xfrm>
            <a:off x="990600" y="1491880"/>
            <a:ext cx="6981825" cy="5229595"/>
          </a:xfrm>
          <a:prstGeom prst="rect">
            <a:avLst/>
          </a:prstGeom>
        </p:spPr>
      </p:pic>
    </p:spTree>
    <p:extLst>
      <p:ext uri="{BB962C8B-B14F-4D97-AF65-F5344CB8AC3E}">
        <p14:creationId xmlns:p14="http://schemas.microsoft.com/office/powerpoint/2010/main" val="1396651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19200"/>
          </a:xfrm>
        </p:spPr>
        <p:txBody>
          <a:bodyPr/>
          <a:lstStyle/>
          <a:p>
            <a:r>
              <a:rPr lang="en-US" altLang="en-US" dirty="0" smtClean="0"/>
              <a:t>Antitrust Law: Thales, the First Philosopher</a:t>
            </a:r>
          </a:p>
        </p:txBody>
      </p:sp>
      <p:sp>
        <p:nvSpPr>
          <p:cNvPr id="14340" name="Subtitle 3"/>
          <p:cNvSpPr>
            <a:spLocks noGrp="1"/>
          </p:cNvSpPr>
          <p:nvPr>
            <p:ph type="subTitle" idx="1"/>
          </p:nvPr>
        </p:nvSpPr>
        <p:spPr>
          <a:xfrm>
            <a:off x="266700" y="1905000"/>
            <a:ext cx="8610600" cy="5181600"/>
          </a:xfrm>
        </p:spPr>
        <p:txBody>
          <a:bodyPr/>
          <a:lstStyle/>
          <a:p>
            <a:r>
              <a:rPr lang="en-US" altLang="en-US" sz="2300" dirty="0" smtClean="0">
                <a:solidFill>
                  <a:srgbClr val="FF0000"/>
                </a:solidFill>
              </a:rPr>
              <a:t>   “Thales, so the story goes, because of his poverty was taunted with the uselessness of philosophy; but from his knowledge of astronomy he had observed while it was still winter that there was going to be a large crop of olives, so he raised a small sum of money and paid round deposits for the whole of the olive-presses in Miletus and Chios, which he hired at a low rent as nobody was running him up</a:t>
            </a:r>
            <a:r>
              <a:rPr lang="en-US" altLang="en-US" sz="2300" dirty="0" smtClean="0"/>
              <a:t>; </a:t>
            </a:r>
            <a:r>
              <a:rPr lang="en-US" altLang="en-US" sz="2000" dirty="0" smtClean="0"/>
              <a:t>and when the season arrived, there was a sudden demand for a number of presses at the same time, and by letting them out on what terms he liked he realized a large sum of money, so proving that it is easy for philosophers to be rich if they choose, but this is not what they care about. Thales then is reported to have thus displayed his wisdom, but as  a matter of fact this device of taking an opportunity to secure a monopoly is a universal principle of business;</a:t>
            </a:r>
            <a:r>
              <a:rPr lang="en-US" altLang="en-US" sz="2300" dirty="0" smtClean="0">
                <a:solidFill>
                  <a:srgbClr val="FFFF00"/>
                </a:solidFill>
              </a:rPr>
              <a:t> hence even some states have recourse to this plan as a method of raising revenue when short of funds: they introduce a monopoly of marketable goods.” </a:t>
            </a:r>
            <a:r>
              <a:rPr lang="en-US" altLang="en-US" sz="2300" dirty="0" smtClean="0"/>
              <a:t> (Aristotle, </a:t>
            </a:r>
            <a:r>
              <a:rPr lang="en-US" altLang="en-US" sz="2300" i="1" dirty="0" smtClean="0"/>
              <a:t>Politics</a:t>
            </a:r>
            <a:r>
              <a:rPr lang="en-US" altLang="en-US" sz="2300" dirty="0" smtClean="0"/>
              <a:t>)</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24</a:t>
            </a:fld>
            <a:endParaRPr lang="en-US" altLang="en-US" sz="1400" dirty="0"/>
          </a:p>
        </p:txBody>
      </p:sp>
    </p:spTree>
    <p:extLst>
      <p:ext uri="{BB962C8B-B14F-4D97-AF65-F5344CB8AC3E}">
        <p14:creationId xmlns:p14="http://schemas.microsoft.com/office/powerpoint/2010/main" val="2910121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19200"/>
          </a:xfrm>
        </p:spPr>
        <p:txBody>
          <a:bodyPr/>
          <a:lstStyle/>
          <a:p>
            <a:r>
              <a:rPr lang="en-US" altLang="en-US" dirty="0" smtClean="0"/>
              <a:t>More Greek Policy: </a:t>
            </a:r>
            <a:br>
              <a:rPr lang="en-US" altLang="en-US" dirty="0" smtClean="0"/>
            </a:br>
            <a:r>
              <a:rPr lang="en-US" altLang="en-US" dirty="0" smtClean="0"/>
              <a:t>The Man of Sicily</a:t>
            </a:r>
          </a:p>
        </p:txBody>
      </p:sp>
      <p:sp>
        <p:nvSpPr>
          <p:cNvPr id="15364" name="Subtitle 3"/>
          <p:cNvSpPr>
            <a:spLocks noGrp="1"/>
          </p:cNvSpPr>
          <p:nvPr>
            <p:ph type="subTitle" idx="1"/>
          </p:nvPr>
        </p:nvSpPr>
        <p:spPr>
          <a:xfrm>
            <a:off x="381000" y="1524000"/>
            <a:ext cx="8458200" cy="5029200"/>
          </a:xfrm>
        </p:spPr>
        <p:txBody>
          <a:bodyPr/>
          <a:lstStyle/>
          <a:p>
            <a:r>
              <a:rPr lang="en-US" altLang="en-US" sz="2600" dirty="0"/>
              <a:t> </a:t>
            </a:r>
            <a:r>
              <a:rPr lang="en-US" altLang="en-US" sz="2600" dirty="0" smtClean="0"/>
              <a:t>   “There was a man in Sicily who used a sum of money deposited with him to buy up all the iron from the iron mines, and afterwards when the dealers came from the trading-centers he was the only seller, though he did not greatly raise the price, but all the same he made a profit of a hundred talents on his capital of fifty. </a:t>
            </a:r>
          </a:p>
          <a:p>
            <a:r>
              <a:rPr lang="en-US" altLang="en-US" sz="2600" dirty="0"/>
              <a:t> </a:t>
            </a:r>
            <a:r>
              <a:rPr lang="en-US" altLang="en-US" sz="2600" dirty="0" smtClean="0"/>
              <a:t>   </a:t>
            </a:r>
            <a:r>
              <a:rPr lang="en-US" altLang="en-US" sz="2600" dirty="0" smtClean="0">
                <a:solidFill>
                  <a:srgbClr val="FFFF00"/>
                </a:solidFill>
              </a:rPr>
              <a:t>When Dionysius  came to know of it he ordered the man to take his money with him but clear out of Syracuse on the spot,  since he was inventing means of profit detrimental to the tyrant's own affairs.”</a:t>
            </a:r>
            <a:endParaRPr lang="en-US" altLang="en-US" sz="1200" dirty="0" smtClean="0"/>
          </a:p>
          <a:p>
            <a:endParaRPr lang="en-US" altLang="en-US" sz="1200" dirty="0" smtClean="0"/>
          </a:p>
          <a:p>
            <a:r>
              <a:rPr lang="en-US" altLang="en-US" sz="1600" dirty="0" smtClean="0">
                <a:hlinkClick r:id="rId3"/>
              </a:rPr>
              <a:t>http://www.perseus.tufts.edu/hopper/text?doc=Perseus:text:1999.01.0058:book=1:section=1259a&amp;highlight=thales</a:t>
            </a:r>
            <a:r>
              <a:rPr lang="en-US" altLang="en-US" sz="1600" dirty="0"/>
              <a:t> </a:t>
            </a:r>
            <a:r>
              <a:rPr lang="en-US" altLang="en-US" sz="1600" dirty="0" smtClean="0"/>
              <a:t> Aristotle Politics, 1.1259a</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25</a:t>
            </a:fld>
            <a:endParaRPr lang="en-US" altLang="en-US" sz="1400" dirty="0"/>
          </a:p>
        </p:txBody>
      </p:sp>
    </p:spTree>
    <p:extLst>
      <p:ext uri="{BB962C8B-B14F-4D97-AF65-F5344CB8AC3E}">
        <p14:creationId xmlns:p14="http://schemas.microsoft.com/office/powerpoint/2010/main" val="389189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219200"/>
          </a:xfrm>
        </p:spPr>
        <p:txBody>
          <a:bodyPr/>
          <a:lstStyle/>
          <a:p>
            <a:pPr>
              <a:defRPr/>
            </a:pPr>
            <a:r>
              <a:rPr lang="en-US" sz="4400" smtClean="0"/>
              <a:t>Losses from Monopoly</a:t>
            </a:r>
            <a:endParaRPr lang="en-US" sz="4400" dirty="0"/>
          </a:p>
        </p:txBody>
      </p:sp>
      <p:sp>
        <p:nvSpPr>
          <p:cNvPr id="39939" name="Subtitle 2"/>
          <p:cNvSpPr>
            <a:spLocks noGrp="1"/>
          </p:cNvSpPr>
          <p:nvPr>
            <p:ph type="subTitle" idx="1"/>
          </p:nvPr>
        </p:nvSpPr>
        <p:spPr>
          <a:xfrm>
            <a:off x="8021" y="1447800"/>
            <a:ext cx="8839200" cy="4953000"/>
          </a:xfrm>
        </p:spPr>
        <p:txBody>
          <a:bodyPr/>
          <a:lstStyle/>
          <a:p>
            <a:pPr algn="l"/>
            <a:r>
              <a:rPr lang="en-US" altLang="en-US" sz="2800" dirty="0" smtClean="0"/>
              <a:t>    1. Restricting output creates </a:t>
            </a:r>
            <a:r>
              <a:rPr lang="en-US" altLang="en-US" sz="2800" b="1" dirty="0" smtClean="0"/>
              <a:t>triangle losses.</a:t>
            </a:r>
            <a:r>
              <a:rPr lang="en-US" altLang="en-US" sz="2800" dirty="0" smtClean="0"/>
              <a:t> The seller gains surplus, but only by reducing the buyer’s surplus more. </a:t>
            </a:r>
            <a:endParaRPr lang="en-US" altLang="en-US" sz="2800" dirty="0"/>
          </a:p>
          <a:p>
            <a:pPr algn="l"/>
            <a:r>
              <a:rPr lang="en-US" altLang="en-US" sz="2800" dirty="0" smtClean="0"/>
              <a:t>    2. Since there is profit from monopolizing, people will exert effort to get it. This </a:t>
            </a:r>
            <a:r>
              <a:rPr lang="en-US" altLang="en-US" sz="2800" b="1" dirty="0" smtClean="0"/>
              <a:t>rent-seeking loss</a:t>
            </a:r>
            <a:r>
              <a:rPr lang="en-US" altLang="en-US" sz="2800" dirty="0" smtClean="0"/>
              <a:t> can be bigger than the triangle loss. </a:t>
            </a:r>
            <a:endParaRPr lang="en-US" altLang="en-US" sz="2800" dirty="0"/>
          </a:p>
          <a:p>
            <a:pPr algn="l"/>
            <a:r>
              <a:rPr lang="en-US" altLang="en-US" sz="2800" dirty="0" smtClean="0"/>
              <a:t>    3. A monopolist also may be unable to take full advantage of its market because it lacks talents or techniques other people have. Thus there can be</a:t>
            </a:r>
            <a:r>
              <a:rPr lang="en-US" altLang="en-US" sz="2800" b="1" dirty="0" smtClean="0"/>
              <a:t> technological inefficiency</a:t>
            </a:r>
            <a:r>
              <a:rPr lang="en-US" altLang="en-US" sz="2800" dirty="0" smtClean="0"/>
              <a:t>. Poor information prevents an entrepreneur from being able to sell his ideas to the monopolist, but if he could enter himself, he’d do so.   </a:t>
            </a:r>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603D023-27A8-4C48-A2A1-5AF4D9A9368C}" type="slidenum">
              <a:rPr lang="en-US" altLang="en-US" sz="1400"/>
              <a:pPr eaLnBrk="1" hangingPunct="1">
                <a:spcBef>
                  <a:spcPct val="0"/>
                </a:spcBef>
                <a:buFontTx/>
                <a:buNone/>
              </a:pPr>
              <a:t>26</a:t>
            </a:fld>
            <a:endParaRPr lang="en-US" altLang="en-US" sz="1400"/>
          </a:p>
        </p:txBody>
      </p:sp>
    </p:spTree>
    <p:extLst>
      <p:ext uri="{BB962C8B-B14F-4D97-AF65-F5344CB8AC3E}">
        <p14:creationId xmlns:p14="http://schemas.microsoft.com/office/powerpoint/2010/main" val="3887262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1219200"/>
          </a:xfrm>
        </p:spPr>
        <p:txBody>
          <a:bodyPr/>
          <a:lstStyle/>
          <a:p>
            <a:r>
              <a:rPr lang="en-US" altLang="en-US" sz="2800" smtClean="0">
                <a:latin typeface="Century Gothic" panose="020B0502020202020204" pitchFamily="34" charset="0"/>
              </a:rPr>
              <a:t>Courts have long refused to enforce “contracts against public policy”, which include cartel contracts </a:t>
            </a:r>
            <a:endParaRPr lang="en-US" altLang="en-US" sz="2800" dirty="0" smtClean="0">
              <a:latin typeface="Century Gothic" panose="020B0502020202020204" pitchFamily="34" charset="0"/>
            </a:endParaRPr>
          </a:p>
        </p:txBody>
      </p:sp>
      <p:sp>
        <p:nvSpPr>
          <p:cNvPr id="40963" name="Subtitle 2"/>
          <p:cNvSpPr>
            <a:spLocks noGrp="1"/>
          </p:cNvSpPr>
          <p:nvPr>
            <p:ph type="subTitle" idx="1"/>
          </p:nvPr>
        </p:nvSpPr>
        <p:spPr>
          <a:xfrm>
            <a:off x="304800" y="1676400"/>
            <a:ext cx="8763000" cy="4648200"/>
          </a:xfrm>
        </p:spPr>
        <p:txBody>
          <a:bodyPr/>
          <a:lstStyle/>
          <a:p>
            <a:r>
              <a:rPr lang="en-US" altLang="en-US" smtClean="0"/>
              <a:t>“It recites an oral </a:t>
            </a:r>
            <a:r>
              <a:rPr lang="en-US" altLang="en-US" dirty="0" smtClean="0"/>
              <a:t>partnership between the defendant and the plaintiff, who was </a:t>
            </a:r>
            <a:r>
              <a:rPr lang="en-US" altLang="en-US" i="1" dirty="0" smtClean="0"/>
              <a:t>'skilled in dealing in several sorts of commodities</a:t>
            </a:r>
            <a:r>
              <a:rPr lang="en-US" altLang="en-US" dirty="0" smtClean="0"/>
              <a:t>;' and that the parties had '</a:t>
            </a:r>
            <a:r>
              <a:rPr lang="en-US" altLang="en-US" i="1" dirty="0" smtClean="0"/>
              <a:t>proceeded jointly in the said dealings with good success on Hounslow Heath, where they dealt with a gentleman for a gold watch</a:t>
            </a:r>
            <a:r>
              <a:rPr lang="en-US" altLang="en-US" dirty="0" smtClean="0"/>
              <a:t>'  ... Further recitals show how the parties accordingly '</a:t>
            </a:r>
            <a:r>
              <a:rPr lang="en-US" altLang="en-US" i="1" dirty="0" smtClean="0"/>
              <a:t>dealt with several gentlemen for divers watches, rings, swords, canes, hats, cloaks, horses, bridles, saddles, and other things to the value of  200 pounds...</a:t>
            </a:r>
            <a:r>
              <a:rPr lang="en-US" altLang="en-US" dirty="0" smtClean="0"/>
              <a:t> and that the defendant would not come to a fair account with the plaintiff touching and concerning the said </a:t>
            </a:r>
            <a:r>
              <a:rPr lang="en-US" altLang="en-US" smtClean="0"/>
              <a:t>partnership.”  </a:t>
            </a:r>
            <a:r>
              <a:rPr lang="en-US" altLang="en-US">
                <a:latin typeface="Century Gothic" panose="020B0502020202020204" pitchFamily="34" charset="0"/>
              </a:rPr>
              <a:t>Everet v. Williams (1725)</a:t>
            </a:r>
            <a:endParaRPr lang="en-US" altLang="en-US" dirty="0" smtClean="0"/>
          </a:p>
          <a:p>
            <a:r>
              <a:rPr lang="en-US" altLang="en-US" sz="2400" dirty="0" smtClean="0">
                <a:hlinkClick r:id="rId3"/>
              </a:rPr>
              <a:t>http://www.hosteny.com/funcases/highwayman.html</a:t>
            </a:r>
            <a:r>
              <a:rPr lang="en-US" altLang="en-US" sz="2400" dirty="0" smtClean="0"/>
              <a:t/>
            </a:r>
            <a:br>
              <a:rPr lang="en-US" altLang="en-US" sz="2400" dirty="0" smtClean="0"/>
            </a:br>
            <a:endParaRPr lang="en-US" altLang="en-US" sz="2400" dirty="0" smtClean="0"/>
          </a:p>
        </p:txBody>
      </p:sp>
      <p:sp>
        <p:nvSpPr>
          <p:cNvPr id="5" name="Slide Number Placeholder 2"/>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A467D4E-1C19-48B2-8A24-3E1AD481770A}" type="slidenum">
              <a:rPr lang="en-US" altLang="en-US" sz="1400"/>
              <a:pPr eaLnBrk="1" hangingPunct="1">
                <a:spcBef>
                  <a:spcPct val="0"/>
                </a:spcBef>
                <a:buFontTx/>
                <a:buNone/>
              </a:pPr>
              <a:t>27</a:t>
            </a:fld>
            <a:endParaRPr lang="en-US" altLang="en-US" sz="1400" dirty="0"/>
          </a:p>
        </p:txBody>
      </p:sp>
    </p:spTree>
    <p:extLst>
      <p:ext uri="{BB962C8B-B14F-4D97-AF65-F5344CB8AC3E}">
        <p14:creationId xmlns:p14="http://schemas.microsoft.com/office/powerpoint/2010/main" val="2077482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“The Highwaymen’s Case”</a:t>
            </a:r>
          </a:p>
        </p:txBody>
      </p:sp>
      <p:sp>
        <p:nvSpPr>
          <p:cNvPr id="41987" name="Subtitle 2"/>
          <p:cNvSpPr>
            <a:spLocks noGrp="1"/>
          </p:cNvSpPr>
          <p:nvPr>
            <p:ph type="subTitle" idx="1"/>
          </p:nvPr>
        </p:nvSpPr>
        <p:spPr>
          <a:xfrm>
            <a:off x="304800" y="1600200"/>
            <a:ext cx="8610600" cy="5029200"/>
          </a:xfrm>
        </p:spPr>
        <p:txBody>
          <a:bodyPr/>
          <a:lstStyle/>
          <a:p>
            <a:r>
              <a:rPr lang="en-US" altLang="en-US" dirty="0" smtClean="0"/>
              <a:t>    “Whereas, by an order of this Court, made the 29th day of November last, the tipstaff was ordered to take into his custody and bring into this Court William White and William </a:t>
            </a:r>
            <a:r>
              <a:rPr lang="en-US" altLang="en-US" dirty="0" err="1" smtClean="0"/>
              <a:t>Wreathock</a:t>
            </a:r>
            <a:r>
              <a:rPr lang="en-US" altLang="en-US" dirty="0" smtClean="0"/>
              <a:t> the plaintiff's solicitors in this cause --- reflecting upon the </a:t>
            </a:r>
            <a:r>
              <a:rPr lang="en-US" altLang="en-US" dirty="0" err="1" smtClean="0"/>
              <a:t>honour</a:t>
            </a:r>
            <a:r>
              <a:rPr lang="en-US" altLang="en-US" dirty="0" smtClean="0"/>
              <a:t> and dignity of this Court; ... this Court upon consideration had of the premises, </a:t>
            </a:r>
            <a:r>
              <a:rPr lang="en-US" altLang="en-US" smtClean="0"/>
              <a:t>doth fine </a:t>
            </a:r>
            <a:r>
              <a:rPr lang="en-US" altLang="en-US" dirty="0" smtClean="0"/>
              <a:t>the said William White 50 pounds, and the said William </a:t>
            </a:r>
            <a:r>
              <a:rPr lang="en-US" altLang="en-US" dirty="0" err="1" smtClean="0"/>
              <a:t>Wreathock</a:t>
            </a:r>
            <a:r>
              <a:rPr lang="en-US" altLang="en-US" dirty="0" smtClean="0"/>
              <a:t>  50 pounds, and commit them to the custody of the Warden of the Fleet until they pay the said </a:t>
            </a:r>
            <a:r>
              <a:rPr lang="en-US" altLang="en-US" dirty="0" err="1" smtClean="0"/>
              <a:t>fynes</a:t>
            </a:r>
            <a:r>
              <a:rPr lang="en-US" altLang="en-US" dirty="0" smtClean="0"/>
              <a:t>.”</a:t>
            </a:r>
          </a:p>
          <a:p>
            <a:r>
              <a:rPr lang="en-US" altLang="en-US" dirty="0"/>
              <a:t> </a:t>
            </a:r>
            <a:r>
              <a:rPr lang="en-US" altLang="en-US" dirty="0" smtClean="0"/>
              <a:t>   The defendant was executed 2 years later, and the plaintiff 5 years later.  </a:t>
            </a: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F14AD74-EB1C-4E97-99AB-228F24B17111}" type="slidenum">
              <a:rPr lang="en-US" altLang="en-US" sz="1400"/>
              <a:pPr eaLnBrk="1" hangingPunct="1">
                <a:spcBef>
                  <a:spcPct val="0"/>
                </a:spcBef>
                <a:buFontTx/>
                <a:buNone/>
              </a:pPr>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219200"/>
          </a:xfrm>
        </p:spPr>
        <p:txBody>
          <a:bodyPr/>
          <a:lstStyle/>
          <a:p>
            <a:r>
              <a:rPr lang="en-US" altLang="en-US" dirty="0" smtClean="0"/>
              <a:t>The </a:t>
            </a:r>
            <a:r>
              <a:rPr lang="en-US" altLang="en-US" smtClean="0"/>
              <a:t>Sherman Act  </a:t>
            </a:r>
            <a:br>
              <a:rPr lang="en-US" altLang="en-US" smtClean="0"/>
            </a:br>
            <a:r>
              <a:rPr lang="en-US" altLang="en-US" smtClean="0"/>
              <a:t>Section </a:t>
            </a:r>
            <a:r>
              <a:rPr lang="en-US" altLang="en-US" dirty="0" smtClean="0"/>
              <a:t>1: Price </a:t>
            </a:r>
            <a:r>
              <a:rPr lang="en-US" altLang="en-US" smtClean="0"/>
              <a:t>Fixing  </a:t>
            </a:r>
            <a:endParaRPr lang="en-US" altLang="en-US" dirty="0" smtClean="0"/>
          </a:p>
        </p:txBody>
      </p:sp>
      <p:sp>
        <p:nvSpPr>
          <p:cNvPr id="5124" name="Subtitle 3"/>
          <p:cNvSpPr>
            <a:spLocks noGrp="1"/>
          </p:cNvSpPr>
          <p:nvPr>
            <p:ph type="subTitle" idx="1"/>
          </p:nvPr>
        </p:nvSpPr>
        <p:spPr>
          <a:xfrm>
            <a:off x="304800" y="1524000"/>
            <a:ext cx="8610600" cy="5029200"/>
          </a:xfrm>
        </p:spPr>
        <p:txBody>
          <a:bodyPr/>
          <a:lstStyle/>
          <a:p>
            <a:r>
              <a:rPr lang="en-US" altLang="en-US" dirty="0"/>
              <a:t> </a:t>
            </a:r>
            <a:r>
              <a:rPr lang="en-US" altLang="en-US" dirty="0" smtClean="0"/>
              <a:t>   “Every </a:t>
            </a:r>
            <a:r>
              <a:rPr lang="en-US" altLang="en-US" b="1" dirty="0" smtClean="0"/>
              <a:t>contract, combination</a:t>
            </a:r>
            <a:r>
              <a:rPr lang="en-US" altLang="en-US" dirty="0" smtClean="0"/>
              <a:t> in the form of trust or otherwise, </a:t>
            </a:r>
            <a:r>
              <a:rPr lang="en-US" altLang="en-US" b="1" dirty="0" smtClean="0"/>
              <a:t>or conspiracy, in restraint of trade</a:t>
            </a:r>
            <a:r>
              <a:rPr lang="en-US" altLang="en-US" dirty="0" smtClean="0"/>
              <a:t> or commerce </a:t>
            </a:r>
            <a:r>
              <a:rPr lang="en-US" altLang="en-US" b="1" dirty="0" smtClean="0"/>
              <a:t>among the several States</a:t>
            </a:r>
            <a:r>
              <a:rPr lang="en-US" altLang="en-US" dirty="0" smtClean="0"/>
              <a:t>, or with foreign nations, is declared to be illegal. Every person who shall make any contract or engage in any combination or conspiracy hereby declared to be illegal shall be deemed guilty of a felony, and, on conviction thereof, shall be punished </a:t>
            </a:r>
            <a:r>
              <a:rPr lang="en-US" altLang="en-US" smtClean="0"/>
              <a:t>by a fine </a:t>
            </a:r>
            <a:r>
              <a:rPr lang="en-US" altLang="en-US" dirty="0" smtClean="0"/>
              <a:t>not exceeding $100,000,000 if a corporation, or, if any other person, $1,000,000, or by imprisonment not exceeding 10 years, or by both said punishments, in the discretion of the court.” </a:t>
            </a:r>
            <a:r>
              <a:rPr lang="en-US" altLang="en-US" sz="2000" dirty="0" smtClean="0"/>
              <a:t>(U.S.C. Title 15, Chapter 1, §</a:t>
            </a:r>
            <a:r>
              <a:rPr lang="en-US" altLang="en-US" sz="2000" smtClean="0"/>
              <a:t>1) (1890, but amended since then)</a:t>
            </a:r>
            <a:endParaRPr lang="en-US" altLang="en-US" sz="20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29</a:t>
            </a:fld>
            <a:endParaRPr lang="en-US" altLang="en-US" sz="1400" dirty="0"/>
          </a:p>
        </p:txBody>
      </p:sp>
    </p:spTree>
    <p:extLst>
      <p:ext uri="{BB962C8B-B14F-4D97-AF65-F5344CB8AC3E}">
        <p14:creationId xmlns:p14="http://schemas.microsoft.com/office/powerpoint/2010/main" val="2065692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MR = MC</a:t>
            </a:r>
          </a:p>
        </p:txBody>
      </p:sp>
      <p:sp>
        <p:nvSpPr>
          <p:cNvPr id="51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8291F76-D044-4731-8695-6807327AE6AF}" type="slidenum">
              <a:rPr lang="en-US" altLang="en-US" sz="1400"/>
              <a:pPr eaLnBrk="1" hangingPunct="1">
                <a:spcBef>
                  <a:spcPct val="0"/>
                </a:spcBef>
                <a:buFontTx/>
                <a:buNone/>
              </a:pPr>
              <a:t>3</a:t>
            </a:fld>
            <a:endParaRPr lang="en-US" altLang="en-US" sz="1400"/>
          </a:p>
        </p:txBody>
      </p:sp>
      <p:sp>
        <p:nvSpPr>
          <p:cNvPr id="5124" name="Subtitle 3"/>
          <p:cNvSpPr>
            <a:spLocks noGrp="1"/>
          </p:cNvSpPr>
          <p:nvPr>
            <p:ph type="subTitle" idx="1"/>
          </p:nvPr>
        </p:nvSpPr>
        <p:spPr/>
        <p:txBody>
          <a:bodyPr/>
          <a:lstStyle/>
          <a:p>
            <a:pPr algn="ctr"/>
            <a:r>
              <a:rPr lang="en-US" altLang="en-US" sz="5400" dirty="0" smtClean="0"/>
              <a:t>What does this mean?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219200"/>
          </a:xfrm>
        </p:spPr>
        <p:txBody>
          <a:bodyPr/>
          <a:lstStyle/>
          <a:p>
            <a:r>
              <a:rPr lang="en-US" altLang="en-US" dirty="0" smtClean="0"/>
              <a:t>Sherman </a:t>
            </a:r>
            <a:r>
              <a:rPr lang="en-US" altLang="en-US" smtClean="0"/>
              <a:t>Act </a:t>
            </a:r>
            <a:br>
              <a:rPr lang="en-US" altLang="en-US" smtClean="0"/>
            </a:br>
            <a:r>
              <a:rPr lang="en-US" altLang="en-US" smtClean="0"/>
              <a:t>Section </a:t>
            </a:r>
            <a:r>
              <a:rPr lang="en-US" altLang="en-US" dirty="0" smtClean="0"/>
              <a:t>2: Monopolizing</a:t>
            </a:r>
          </a:p>
        </p:txBody>
      </p:sp>
      <p:sp>
        <p:nvSpPr>
          <p:cNvPr id="6148" name="Subtitle 3"/>
          <p:cNvSpPr>
            <a:spLocks noGrp="1"/>
          </p:cNvSpPr>
          <p:nvPr>
            <p:ph type="subTitle" idx="1"/>
          </p:nvPr>
        </p:nvSpPr>
        <p:spPr>
          <a:xfrm>
            <a:off x="228600" y="1447800"/>
            <a:ext cx="8686800" cy="3962400"/>
          </a:xfrm>
        </p:spPr>
        <p:txBody>
          <a:bodyPr/>
          <a:lstStyle/>
          <a:p>
            <a:r>
              <a:rPr lang="en-US" altLang="en-US" dirty="0" smtClean="0"/>
              <a:t>    “Every person who shall </a:t>
            </a:r>
            <a:r>
              <a:rPr lang="en-US" altLang="en-US" b="1" dirty="0" smtClean="0"/>
              <a:t>monopolize,</a:t>
            </a:r>
            <a:r>
              <a:rPr lang="en-US" altLang="en-US" dirty="0" smtClean="0"/>
              <a:t> or attempt to monopolize, </a:t>
            </a:r>
            <a:r>
              <a:rPr lang="en-US" altLang="en-US" b="1" dirty="0" smtClean="0"/>
              <a:t>or combine or conspire </a:t>
            </a:r>
            <a:r>
              <a:rPr lang="en-US" altLang="en-US" dirty="0" smtClean="0"/>
              <a:t>with any other person or persons, to monopolize any part of the trade or commerce among the several States, or with foreign nations, shall be deemed guilty of a felony, and, on conviction thereof, shall be punished </a:t>
            </a:r>
            <a:r>
              <a:rPr lang="en-US" altLang="en-US" smtClean="0"/>
              <a:t>by a fine not </a:t>
            </a:r>
            <a:r>
              <a:rPr lang="en-US" altLang="en-US" dirty="0" smtClean="0"/>
              <a:t>exceeding $100,000,000 if a corporation, or, if any other person, $1,000,000, or by imprisonment not exceeding 10 years, or by both said punishments, in the discretion of the court.” (U.S.C. Title 15, Chapter 1, §2)</a:t>
            </a:r>
          </a:p>
          <a:p>
            <a:r>
              <a:rPr lang="en-US" altLang="en-US" dirty="0">
                <a:solidFill>
                  <a:srgbClr val="FF0000"/>
                </a:solidFill>
              </a:rPr>
              <a:t> </a:t>
            </a:r>
            <a:r>
              <a:rPr lang="en-US" altLang="en-US" dirty="0" smtClean="0">
                <a:solidFill>
                  <a:srgbClr val="FF0000"/>
                </a:solidFill>
              </a:rPr>
              <a:t>   What “monopolize” means is </a:t>
            </a:r>
            <a:r>
              <a:rPr lang="en-US" altLang="en-US" smtClean="0">
                <a:solidFill>
                  <a:srgbClr val="FF0000"/>
                </a:solidFill>
              </a:rPr>
              <a:t>left unclear. It must  </a:t>
            </a:r>
            <a:r>
              <a:rPr lang="en-US" altLang="en-US" dirty="0" smtClean="0">
                <a:solidFill>
                  <a:srgbClr val="FF0000"/>
                </a:solidFill>
              </a:rPr>
              <a:t>be interpreted by executive branch policy </a:t>
            </a:r>
            <a:r>
              <a:rPr lang="en-US" altLang="en-US" smtClean="0">
                <a:solidFill>
                  <a:srgbClr val="FF0000"/>
                </a:solidFill>
              </a:rPr>
              <a:t>and the </a:t>
            </a:r>
            <a:r>
              <a:rPr lang="en-US" altLang="en-US" dirty="0" smtClean="0">
                <a:solidFill>
                  <a:srgbClr val="FF0000"/>
                </a:solidFill>
              </a:rPr>
              <a:t>courts.</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30</a:t>
            </a:fld>
            <a:endParaRPr lang="en-US" altLang="en-US" sz="1400" dirty="0"/>
          </a:p>
        </p:txBody>
      </p:sp>
    </p:spTree>
    <p:extLst>
      <p:ext uri="{BB962C8B-B14F-4D97-AF65-F5344CB8AC3E}">
        <p14:creationId xmlns:p14="http://schemas.microsoft.com/office/powerpoint/2010/main" val="1808261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219200"/>
          </a:xfrm>
        </p:spPr>
        <p:txBody>
          <a:bodyPr/>
          <a:lstStyle/>
          <a:p>
            <a:r>
              <a:rPr lang="en-US" altLang="en-US" dirty="0" smtClean="0"/>
              <a:t>Antitrust law does not make monopoly illegal</a:t>
            </a:r>
          </a:p>
        </p:txBody>
      </p:sp>
      <p:sp>
        <p:nvSpPr>
          <p:cNvPr id="12292" name="Subtitle 3"/>
          <p:cNvSpPr>
            <a:spLocks noGrp="1"/>
          </p:cNvSpPr>
          <p:nvPr>
            <p:ph type="subTitle" idx="1"/>
          </p:nvPr>
        </p:nvSpPr>
        <p:spPr>
          <a:xfrm>
            <a:off x="228600" y="1524000"/>
            <a:ext cx="8686800" cy="4953000"/>
          </a:xfrm>
        </p:spPr>
        <p:txBody>
          <a:bodyPr/>
          <a:lstStyle/>
          <a:p>
            <a:r>
              <a:rPr lang="en-US" altLang="en-US" dirty="0" smtClean="0"/>
              <a:t>    Rather, it makes</a:t>
            </a:r>
            <a:r>
              <a:rPr lang="en-US" altLang="en-US" b="1" dirty="0" smtClean="0"/>
              <a:t> monopolizing</a:t>
            </a:r>
            <a:r>
              <a:rPr lang="en-US" altLang="en-US" dirty="0" smtClean="0"/>
              <a:t> illegal.</a:t>
            </a:r>
          </a:p>
          <a:p>
            <a:endParaRPr lang="en-US" altLang="en-US" sz="300" dirty="0" smtClean="0"/>
          </a:p>
          <a:p>
            <a:r>
              <a:rPr lang="en-US" altLang="en-US" dirty="0"/>
              <a:t> </a:t>
            </a:r>
            <a:r>
              <a:rPr lang="en-US" altLang="en-US" dirty="0" smtClean="0"/>
              <a:t>   If a company grows to dominate its industry because it has low costs or good products, that is perfectly legal.</a:t>
            </a:r>
          </a:p>
          <a:p>
            <a:endParaRPr lang="en-US" altLang="en-US" sz="300" dirty="0" smtClean="0"/>
          </a:p>
          <a:p>
            <a:r>
              <a:rPr lang="en-US" altLang="en-US" dirty="0"/>
              <a:t> </a:t>
            </a:r>
            <a:r>
              <a:rPr lang="en-US" altLang="en-US" dirty="0" smtClean="0"/>
              <a:t>   Also, a firm  can restrict its output by </a:t>
            </a:r>
            <a:r>
              <a:rPr lang="en-US" altLang="en-US" smtClean="0"/>
              <a:t>following the</a:t>
            </a:r>
          </a:p>
          <a:p>
            <a:r>
              <a:rPr lang="en-US" altLang="en-US" smtClean="0"/>
              <a:t> </a:t>
            </a:r>
            <a:r>
              <a:rPr lang="en-US" altLang="en-US" dirty="0" smtClean="0"/>
              <a:t>MR(Q) = MC(Q) rule and that is legal too.</a:t>
            </a:r>
          </a:p>
          <a:p>
            <a:endParaRPr lang="en-US" altLang="en-US" sz="300" dirty="0" smtClean="0"/>
          </a:p>
          <a:p>
            <a:r>
              <a:rPr lang="en-US" altLang="en-US" dirty="0"/>
              <a:t> </a:t>
            </a:r>
            <a:r>
              <a:rPr lang="en-US" altLang="en-US" dirty="0" smtClean="0"/>
              <a:t>   There is still market failure, but the potential for government </a:t>
            </a:r>
            <a:r>
              <a:rPr lang="en-US" altLang="en-US" smtClean="0"/>
              <a:t>failure is too </a:t>
            </a:r>
            <a:r>
              <a:rPr lang="en-US" altLang="en-US" dirty="0" smtClean="0"/>
              <a:t>great to make a law against mere size or </a:t>
            </a:r>
            <a:r>
              <a:rPr lang="en-US" altLang="en-US" smtClean="0"/>
              <a:t>pricing a </a:t>
            </a:r>
            <a:r>
              <a:rPr lang="en-US" altLang="en-US" dirty="0" smtClean="0"/>
              <a:t>good idea.</a:t>
            </a:r>
          </a:p>
          <a:p>
            <a:endParaRPr lang="en-US" altLang="en-US" sz="300" dirty="0" smtClean="0"/>
          </a:p>
          <a:p>
            <a:r>
              <a:rPr lang="en-US" altLang="en-US" smtClean="0"/>
              <a:t> </a:t>
            </a:r>
            <a:endParaRPr lang="en-US" altLang="en-US"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31</a:t>
            </a:fld>
            <a:endParaRPr lang="en-US" altLang="en-US" sz="1400" dirty="0"/>
          </a:p>
        </p:txBody>
      </p:sp>
    </p:spTree>
    <p:extLst>
      <p:ext uri="{BB962C8B-B14F-4D97-AF65-F5344CB8AC3E}">
        <p14:creationId xmlns:p14="http://schemas.microsoft.com/office/powerpoint/2010/main" val="4178050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Price Fixing</a:t>
            </a:r>
          </a:p>
        </p:txBody>
      </p:sp>
      <p:sp>
        <p:nvSpPr>
          <p:cNvPr id="2969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31C59EE-FF14-4898-9921-67C1F548C9D0}" type="slidenum">
              <a:rPr lang="en-US" altLang="en-US" sz="1400"/>
              <a:pPr eaLnBrk="1" hangingPunct="1">
                <a:spcBef>
                  <a:spcPct val="0"/>
                </a:spcBef>
                <a:buFontTx/>
                <a:buNone/>
              </a:pPr>
              <a:t>32</a:t>
            </a:fld>
            <a:endParaRPr lang="en-US" altLang="en-US" sz="1400"/>
          </a:p>
        </p:txBody>
      </p:sp>
      <p:sp>
        <p:nvSpPr>
          <p:cNvPr id="22532" name="Subtitle 3"/>
          <p:cNvSpPr>
            <a:spLocks noGrp="1"/>
          </p:cNvSpPr>
          <p:nvPr>
            <p:ph type="subTitle" idx="1"/>
          </p:nvPr>
        </p:nvSpPr>
        <p:spPr>
          <a:xfrm>
            <a:off x="457200" y="1682750"/>
            <a:ext cx="8610600" cy="4800600"/>
          </a:xfrm>
        </p:spPr>
        <p:txBody>
          <a:bodyPr/>
          <a:lstStyle/>
          <a:p>
            <a:r>
              <a:rPr lang="en-US" altLang="en-US" sz="3200" dirty="0" smtClean="0"/>
              <a:t>    The two most common kinds of  illegal monopolizing cases involve:</a:t>
            </a:r>
          </a:p>
          <a:p>
            <a:endParaRPr lang="en-US" altLang="en-US" sz="2400" dirty="0" smtClean="0"/>
          </a:p>
          <a:p>
            <a:pPr>
              <a:buFontTx/>
              <a:buAutoNum type="alphaLcParenBoth"/>
            </a:pPr>
            <a:r>
              <a:rPr lang="en-US" altLang="en-US" sz="3200" dirty="0"/>
              <a:t> </a:t>
            </a:r>
            <a:r>
              <a:rPr lang="en-US" altLang="en-US" sz="3200" dirty="0" smtClean="0"/>
              <a:t>industries for homogeneous products that have few sellers, </a:t>
            </a:r>
          </a:p>
          <a:p>
            <a:r>
              <a:rPr lang="en-US" sz="2400" dirty="0">
                <a:hlinkClick r:id="rId3"/>
              </a:rPr>
              <a:t>https://www.youtube.com/watch?v=E21YYoxRs5g</a:t>
            </a:r>
            <a:r>
              <a:rPr lang="en-US" sz="2400" dirty="0" smtClean="0"/>
              <a:t>(Lysine cartel video)</a:t>
            </a:r>
            <a:endParaRPr lang="en-US" altLang="en-US" sz="2400" dirty="0" smtClean="0"/>
          </a:p>
          <a:p>
            <a:r>
              <a:rPr lang="en-US" altLang="en-US" sz="3200" dirty="0" smtClean="0"/>
              <a:t>(b) bidders in auctions, whether auctions to sell objects where the high bid wins or auctions for procurement contracts where the low bid wins.</a:t>
            </a:r>
          </a:p>
        </p:txBody>
      </p:sp>
    </p:spTree>
    <p:extLst>
      <p:ext uri="{BB962C8B-B14F-4D97-AF65-F5344CB8AC3E}">
        <p14:creationId xmlns:p14="http://schemas.microsoft.com/office/powerpoint/2010/main" val="3402897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9525" y="193675"/>
            <a:ext cx="9144000" cy="3962400"/>
          </a:xfrm>
        </p:spPr>
        <p:txBody>
          <a:bodyPr/>
          <a:lstStyle/>
          <a:p>
            <a:pPr algn="ctr"/>
            <a:r>
              <a:rPr lang="en-US" altLang="en-US" sz="4800" dirty="0" smtClean="0"/>
              <a:t>  IDEA OF THE DAY</a:t>
            </a:r>
            <a:endParaRPr lang="en-US" altLang="en-US" dirty="0" smtClean="0"/>
          </a:p>
          <a:p>
            <a:endParaRPr lang="en-US" altLang="en-US" dirty="0" smtClean="0"/>
          </a:p>
        </p:txBody>
      </p:sp>
      <p:sp>
        <p:nvSpPr>
          <p:cNvPr id="133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4E6D2E-8679-4BBC-8EC1-90C97FF36F1C}" type="slidenum">
              <a:rPr lang="en-US" altLang="en-US" sz="1400" smtClean="0"/>
              <a:pPr>
                <a:spcBef>
                  <a:spcPct val="0"/>
                </a:spcBef>
                <a:buFontTx/>
                <a:buNone/>
              </a:pPr>
              <a:t>33</a:t>
            </a:fld>
            <a:endParaRPr lang="en-US" altLang="en-US" sz="1400" smtClean="0"/>
          </a:p>
        </p:txBody>
      </p:sp>
      <p:sp>
        <p:nvSpPr>
          <p:cNvPr id="13316" name="Rectangle 2"/>
          <p:cNvSpPr>
            <a:spLocks noChangeArrowheads="1"/>
          </p:cNvSpPr>
          <p:nvPr/>
        </p:nvSpPr>
        <p:spPr bwMode="auto">
          <a:xfrm>
            <a:off x="533400" y="1981200"/>
            <a:ext cx="8077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dirty="0" smtClean="0"/>
              <a:t>  Being a monopoly is legal, but not monopoly-creating mergers, and not price fixing.   </a:t>
            </a:r>
            <a:endParaRPr lang="en-US" altLang="en-US" sz="4800" dirty="0"/>
          </a:p>
        </p:txBody>
      </p:sp>
    </p:spTree>
    <p:extLst>
      <p:ext uri="{BB962C8B-B14F-4D97-AF65-F5344CB8AC3E}">
        <p14:creationId xmlns:p14="http://schemas.microsoft.com/office/powerpoint/2010/main" val="3463148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 y="0"/>
            <a:ext cx="9144000" cy="1219200"/>
          </a:xfrm>
        </p:spPr>
        <p:txBody>
          <a:bodyPr/>
          <a:lstStyle/>
          <a:p>
            <a:r>
              <a:rPr lang="en-US" altLang="en-US" dirty="0" smtClean="0">
                <a:latin typeface="Century Gothic" panose="020B0502020202020204" pitchFamily="34" charset="0"/>
              </a:rPr>
              <a:t>Prisoner’s Dilemma</a:t>
            </a:r>
          </a:p>
        </p:txBody>
      </p:sp>
      <p:sp>
        <p:nvSpPr>
          <p:cNvPr id="307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9FE4A8-9177-4A0B-B553-B06C0A04D217}" type="slidenum">
              <a:rPr lang="en-US" altLang="en-US" sz="1400"/>
              <a:pPr eaLnBrk="1" hangingPunct="1">
                <a:spcBef>
                  <a:spcPct val="0"/>
                </a:spcBef>
                <a:buFontTx/>
                <a:buNone/>
              </a:pPr>
              <a:t>34</a:t>
            </a:fld>
            <a:endParaRPr lang="en-US" altLang="en-US" sz="1400"/>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43644"/>
            <a:ext cx="8001000" cy="470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048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Price-Fixer’s Dilemma</a:t>
            </a:r>
          </a:p>
        </p:txBody>
      </p:sp>
      <p:sp>
        <p:nvSpPr>
          <p:cNvPr id="317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64315E7-C1FE-47CA-AA92-A6642DC6C21F}" type="slidenum">
              <a:rPr lang="en-US" altLang="en-US" sz="1400"/>
              <a:pPr eaLnBrk="1" hangingPunct="1">
                <a:spcBef>
                  <a:spcPct val="0"/>
                </a:spcBef>
                <a:buFontTx/>
                <a:buNone/>
              </a:pPr>
              <a:t>35</a:t>
            </a:fld>
            <a:endParaRPr lang="en-US" altLang="en-US" sz="1400"/>
          </a:p>
        </p:txBody>
      </p:sp>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5009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222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2800" smtClean="0"/>
              <a:t>Example of conduct to be stopped: “The </a:t>
            </a:r>
            <a:r>
              <a:rPr lang="en-US" sz="2800"/>
              <a:t>Scam </a:t>
            </a:r>
            <a:r>
              <a:rPr lang="en-US" sz="2800" smtClean="0"/>
              <a:t>Busters,” </a:t>
            </a:r>
            <a:r>
              <a:rPr lang="en-US" sz="2800" i="1"/>
              <a:t>The Economist </a:t>
            </a:r>
            <a:r>
              <a:rPr lang="en-US" sz="2800"/>
              <a:t>(2012).</a:t>
            </a:r>
            <a:endParaRPr lang="en-US" altLang="en-US" sz="2800" dirty="0" smtClean="0"/>
          </a:p>
        </p:txBody>
      </p:sp>
      <p:sp>
        <p:nvSpPr>
          <p:cNvPr id="5" name="Slide Number Placeholder 3"/>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E20A29-9EFE-4010-A9D1-3EB1016F2C9B}" type="slidenum">
              <a:rPr lang="en-US" altLang="en-US"/>
              <a:pPr eaLnBrk="1" hangingPunct="1"/>
              <a:t>36</a:t>
            </a:fld>
            <a:endParaRPr lang="en-US" altLang="en-US" dirty="0"/>
          </a:p>
        </p:txBody>
      </p:sp>
      <p:sp>
        <p:nvSpPr>
          <p:cNvPr id="2" name="Rectangle 1"/>
          <p:cNvSpPr/>
          <p:nvPr/>
        </p:nvSpPr>
        <p:spPr>
          <a:xfrm>
            <a:off x="4195082" y="1752600"/>
            <a:ext cx="4567918" cy="3970318"/>
          </a:xfrm>
          <a:prstGeom prst="rect">
            <a:avLst/>
          </a:prstGeom>
        </p:spPr>
        <p:txBody>
          <a:bodyPr wrap="square">
            <a:spAutoFit/>
          </a:bodyPr>
          <a:lstStyle/>
          <a:p>
            <a:r>
              <a:rPr lang="en-US"/>
              <a:t>Benford’s </a:t>
            </a:r>
            <a:r>
              <a:rPr lang="en-US" smtClean="0"/>
              <a:t>law,   1938. Leading </a:t>
            </a:r>
            <a:r>
              <a:rPr lang="en-US"/>
              <a:t>digits </a:t>
            </a:r>
            <a:r>
              <a:rPr lang="en-US" smtClean="0"/>
              <a:t>(e.g.,  “</a:t>
            </a:r>
            <a:r>
              <a:rPr lang="en-US"/>
              <a:t>3” </a:t>
            </a:r>
            <a:r>
              <a:rPr lang="en-US" smtClean="0"/>
              <a:t> in  3,259)  are </a:t>
            </a:r>
            <a:r>
              <a:rPr lang="en-US"/>
              <a:t>not distributed </a:t>
            </a:r>
            <a:r>
              <a:rPr lang="en-US" smtClean="0"/>
              <a:t>evenly.   </a:t>
            </a:r>
            <a:r>
              <a:rPr lang="en-US"/>
              <a:t>They follow a pattern: “1” is the most </a:t>
            </a:r>
            <a:r>
              <a:rPr lang="en-US" smtClean="0"/>
              <a:t>common and </a:t>
            </a:r>
            <a:r>
              <a:rPr lang="en-US"/>
              <a:t>“9” </a:t>
            </a:r>
            <a:r>
              <a:rPr lang="en-US" smtClean="0"/>
              <a:t>is the </a:t>
            </a:r>
            <a:r>
              <a:rPr lang="en-US"/>
              <a:t>rarest</a:t>
            </a:r>
            <a:r>
              <a:rPr lang="en-US" smtClean="0"/>
              <a:t>.</a:t>
            </a:r>
          </a:p>
          <a:p>
            <a:endParaRPr lang="en-US"/>
          </a:p>
          <a:p>
            <a:r>
              <a:rPr lang="en-US"/>
              <a:t>In a 2011 </a:t>
            </a:r>
            <a:r>
              <a:rPr lang="en-US" smtClean="0"/>
              <a:t>paper Rosa </a:t>
            </a:r>
            <a:r>
              <a:rPr lang="en-US"/>
              <a:t>Abrantes-Metz of New York </a:t>
            </a:r>
            <a:r>
              <a:rPr lang="en-US" smtClean="0"/>
              <a:t>University’s Stern </a:t>
            </a:r>
            <a:r>
              <a:rPr lang="en-US"/>
              <a:t>School of Business and Sofia Villas-Boas and George Judge of the University of </a:t>
            </a:r>
            <a:r>
              <a:rPr lang="en-US" smtClean="0"/>
              <a:t>California, Berkeley</a:t>
            </a:r>
            <a:r>
              <a:rPr lang="en-US"/>
              <a:t>, examined LIBOR data over rolling six-month windows, and found that LIBOR </a:t>
            </a:r>
            <a:r>
              <a:rPr lang="en-US" smtClean="0"/>
              <a:t>was far </a:t>
            </a:r>
            <a:r>
              <a:rPr lang="en-US"/>
              <a:t>likelier than another benchmark interest rate to depart from Benford patterns.</a:t>
            </a:r>
            <a:endParaRPr lang="en-US">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533400" y="1828800"/>
            <a:ext cx="3293390" cy="3810000"/>
          </a:xfrm>
          <a:prstGeom prst="rect">
            <a:avLst/>
          </a:prstGeom>
        </p:spPr>
      </p:pic>
    </p:spTree>
    <p:extLst>
      <p:ext uri="{BB962C8B-B14F-4D97-AF65-F5344CB8AC3E}">
        <p14:creationId xmlns:p14="http://schemas.microsoft.com/office/powerpoint/2010/main" val="1270161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2284" y="152400"/>
            <a:ext cx="8229600" cy="1143000"/>
          </a:xfrm>
        </p:spPr>
        <p:txBody>
          <a:bodyPr/>
          <a:lstStyle/>
          <a:p>
            <a:r>
              <a:rPr lang="en-US" sz="2800" smtClean="0"/>
              <a:t>Another Example: “Global </a:t>
            </a:r>
            <a:r>
              <a:rPr lang="en-US" sz="2800"/>
              <a:t>Cartels Fixed Display Prices for a Decade, EU Finds,” </a:t>
            </a:r>
            <a:r>
              <a:rPr lang="en-US" sz="2800" smtClean="0"/>
              <a:t> WSJ</a:t>
            </a:r>
            <a:endParaRPr lang="en-US" altLang="en-US" sz="2800" dirty="0" smtClean="0"/>
          </a:p>
        </p:txBody>
      </p:sp>
      <p:sp>
        <p:nvSpPr>
          <p:cNvPr id="5" name="Slide Number Placeholder 3"/>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E20A29-9EFE-4010-A9D1-3EB1016F2C9B}" type="slidenum">
              <a:rPr lang="en-US" altLang="en-US"/>
              <a:pPr eaLnBrk="1" hangingPunct="1"/>
              <a:t>37</a:t>
            </a:fld>
            <a:endParaRPr lang="en-US" altLang="en-US" dirty="0"/>
          </a:p>
        </p:txBody>
      </p:sp>
      <p:sp>
        <p:nvSpPr>
          <p:cNvPr id="3" name="Rectangle 2"/>
          <p:cNvSpPr/>
          <p:nvPr/>
        </p:nvSpPr>
        <p:spPr>
          <a:xfrm>
            <a:off x="152400" y="1502688"/>
            <a:ext cx="8915400" cy="4801314"/>
          </a:xfrm>
          <a:prstGeom prst="rect">
            <a:avLst/>
          </a:prstGeom>
        </p:spPr>
        <p:txBody>
          <a:bodyPr wrap="square">
            <a:spAutoFit/>
          </a:bodyPr>
          <a:lstStyle/>
          <a:p>
            <a:r>
              <a:rPr lang="en-US" smtClean="0">
                <a:latin typeface="Bookman Old Style" panose="02050604050505020204" pitchFamily="18" charset="0"/>
              </a:rPr>
              <a:t>Senior </a:t>
            </a:r>
            <a:r>
              <a:rPr lang="en-US">
                <a:latin typeface="Bookman Old Style" panose="02050604050505020204" pitchFamily="18" charset="0"/>
              </a:rPr>
              <a:t>executives </a:t>
            </a:r>
            <a:r>
              <a:rPr lang="en-US" smtClean="0">
                <a:latin typeface="Bookman Old Style" panose="02050604050505020204" pitchFamily="18" charset="0"/>
              </a:rPr>
              <a:t>met in  </a:t>
            </a:r>
            <a:r>
              <a:rPr lang="en-US">
                <a:latin typeface="Bookman Old Style" panose="02050604050505020204" pitchFamily="18" charset="0"/>
              </a:rPr>
              <a:t>"green meetings</a:t>
            </a:r>
            <a:r>
              <a:rPr lang="en-US" smtClean="0">
                <a:latin typeface="Bookman Old Style" panose="02050604050505020204" pitchFamily="18" charset="0"/>
              </a:rPr>
              <a:t>,“ called that</a:t>
            </a:r>
            <a:r>
              <a:rPr lang="en-US">
                <a:latin typeface="Bookman Old Style" panose="02050604050505020204" pitchFamily="18" charset="0"/>
              </a:rPr>
              <a:t> </a:t>
            </a:r>
            <a:r>
              <a:rPr lang="en-US" smtClean="0">
                <a:latin typeface="Bookman Old Style" panose="02050604050505020204" pitchFamily="18" charset="0"/>
              </a:rPr>
              <a:t>because </a:t>
            </a:r>
            <a:r>
              <a:rPr lang="en-US">
                <a:latin typeface="Bookman Old Style" panose="02050604050505020204" pitchFamily="18" charset="0"/>
              </a:rPr>
              <a:t>they were regularly followed by rounds of </a:t>
            </a:r>
            <a:r>
              <a:rPr lang="en-US" smtClean="0">
                <a:latin typeface="Bookman Old Style" panose="02050604050505020204" pitchFamily="18" charset="0"/>
              </a:rPr>
              <a:t>golf. They mostly met  in Japan and Indonesia. </a:t>
            </a:r>
          </a:p>
          <a:p>
            <a:endParaRPr lang="en-US">
              <a:latin typeface="Bookman Old Style" panose="02050604050505020204" pitchFamily="18" charset="0"/>
            </a:endParaRPr>
          </a:p>
          <a:p>
            <a:r>
              <a:rPr lang="en-US" smtClean="0">
                <a:latin typeface="Bookman Old Style" panose="02050604050505020204" pitchFamily="18" charset="0"/>
              </a:rPr>
              <a:t>Details were worked out by subordinates during  regular  </a:t>
            </a:r>
            <a:r>
              <a:rPr lang="en-US">
                <a:latin typeface="Bookman Old Style" panose="02050604050505020204" pitchFamily="18" charset="0"/>
              </a:rPr>
              <a:t>"glass meetings," </a:t>
            </a:r>
            <a:r>
              <a:rPr lang="en-US" smtClean="0">
                <a:latin typeface="Bookman Old Style" panose="02050604050505020204" pitchFamily="18" charset="0"/>
              </a:rPr>
              <a:t> the  </a:t>
            </a:r>
            <a:r>
              <a:rPr lang="en-US">
                <a:latin typeface="Bookman Old Style" panose="02050604050505020204" pitchFamily="18" charset="0"/>
              </a:rPr>
              <a:t>"engine room of the cartel," </a:t>
            </a:r>
            <a:r>
              <a:rPr lang="en-US" smtClean="0">
                <a:latin typeface="Bookman Old Style" panose="02050604050505020204" pitchFamily="18" charset="0"/>
              </a:rPr>
              <a:t> in </a:t>
            </a:r>
            <a:r>
              <a:rPr lang="en-US">
                <a:latin typeface="Bookman Old Style" panose="02050604050505020204" pitchFamily="18" charset="0"/>
              </a:rPr>
              <a:t>cities such as Paris and Hong Kong</a:t>
            </a:r>
            <a:r>
              <a:rPr lang="en-US" smtClean="0">
                <a:latin typeface="Bookman Old Style" panose="02050604050505020204" pitchFamily="18" charset="0"/>
              </a:rPr>
              <a:t>.</a:t>
            </a:r>
          </a:p>
          <a:p>
            <a:endParaRPr lang="en-US">
              <a:latin typeface="Bookman Old Style" panose="02050604050505020204" pitchFamily="18" charset="0"/>
            </a:endParaRPr>
          </a:p>
          <a:p>
            <a:r>
              <a:rPr lang="en-US" smtClean="0">
                <a:latin typeface="Bookman Old Style" panose="02050604050505020204" pitchFamily="18" charset="0"/>
              </a:rPr>
              <a:t>  “Because </a:t>
            </a:r>
            <a:r>
              <a:rPr lang="en-US">
                <a:latin typeface="Bookman Old Style" panose="02050604050505020204" pitchFamily="18" charset="0"/>
              </a:rPr>
              <a:t>of the success of the glass meeting, everybody has been </a:t>
            </a:r>
            <a:r>
              <a:rPr lang="en-US" smtClean="0">
                <a:latin typeface="Bookman Old Style" panose="02050604050505020204" pitchFamily="18" charset="0"/>
              </a:rPr>
              <a:t>enjoying business </a:t>
            </a:r>
            <a:r>
              <a:rPr lang="en-US">
                <a:latin typeface="Bookman Old Style" panose="02050604050505020204" pitchFamily="18" charset="0"/>
              </a:rPr>
              <a:t>this year," according to a document uncovered in the investigation. Another document urged </a:t>
            </a:r>
            <a:r>
              <a:rPr lang="en-US" smtClean="0">
                <a:latin typeface="Bookman Old Style" panose="02050604050505020204" pitchFamily="18" charset="0"/>
              </a:rPr>
              <a:t>other members </a:t>
            </a:r>
            <a:r>
              <a:rPr lang="en-US">
                <a:latin typeface="Bookman Old Style" panose="02050604050505020204" pitchFamily="18" charset="0"/>
              </a:rPr>
              <a:t>to "keep it a secret, as it would be serious damage if it is open to customers and </a:t>
            </a:r>
            <a:r>
              <a:rPr lang="en-US" smtClean="0">
                <a:latin typeface="Bookman Old Style" panose="02050604050505020204" pitchFamily="18" charset="0"/>
              </a:rPr>
              <a:t>European Commission.”</a:t>
            </a:r>
          </a:p>
          <a:p>
            <a:endParaRPr lang="en-US">
              <a:latin typeface="Bookman Old Style" panose="02050604050505020204" pitchFamily="18" charset="0"/>
            </a:endParaRPr>
          </a:p>
          <a:p>
            <a:r>
              <a:rPr lang="en-US" smtClean="0">
                <a:latin typeface="Bookman Old Style" panose="02050604050505020204" pitchFamily="18" charset="0"/>
              </a:rPr>
              <a:t>There </a:t>
            </a:r>
            <a:r>
              <a:rPr lang="en-US">
                <a:latin typeface="Bookman Old Style" panose="02050604050505020204" pitchFamily="18" charset="0"/>
              </a:rPr>
              <a:t>was </a:t>
            </a:r>
            <a:r>
              <a:rPr lang="en-US" smtClean="0">
                <a:latin typeface="Bookman Old Style" panose="02050604050505020204" pitchFamily="18" charset="0"/>
              </a:rPr>
              <a:t>“a </a:t>
            </a:r>
            <a:r>
              <a:rPr lang="en-US">
                <a:latin typeface="Bookman Old Style" panose="02050604050505020204" pitchFamily="18" charset="0"/>
              </a:rPr>
              <a:t>sophisticated system of monitoring each cartel participants' behavior</a:t>
            </a:r>
            <a:r>
              <a:rPr lang="en-US" smtClean="0">
                <a:latin typeface="Bookman Old Style" panose="02050604050505020204" pitchFamily="18" charset="0"/>
              </a:rPr>
              <a:t>.”</a:t>
            </a:r>
          </a:p>
          <a:p>
            <a:endParaRPr lang="en-US">
              <a:latin typeface="Bookman Old Style" panose="02050604050505020204" pitchFamily="18" charset="0"/>
            </a:endParaRPr>
          </a:p>
          <a:p>
            <a:r>
              <a:rPr lang="en-US" smtClean="0"/>
              <a:t>Taiwan’s Chunghwa </a:t>
            </a:r>
            <a:r>
              <a:rPr lang="en-US"/>
              <a:t>Picture </a:t>
            </a:r>
            <a:r>
              <a:rPr lang="en-US" smtClean="0"/>
              <a:t>Tubes received immunity from the </a:t>
            </a:r>
            <a:r>
              <a:rPr lang="en-US"/>
              <a:t>€17 </a:t>
            </a:r>
            <a:r>
              <a:rPr lang="en-US" smtClean="0"/>
              <a:t>million fine.  Philips </a:t>
            </a:r>
            <a:r>
              <a:rPr lang="en-US"/>
              <a:t>and Samsung </a:t>
            </a:r>
            <a:r>
              <a:rPr lang="en-US" smtClean="0"/>
              <a:t>received reductions </a:t>
            </a:r>
            <a:r>
              <a:rPr lang="en-US"/>
              <a:t>in their fines for cooperating</a:t>
            </a:r>
            <a:endParaRPr lang="en-US">
              <a:latin typeface="Bookman Old Style" panose="02050604050505020204" pitchFamily="18" charset="0"/>
            </a:endParaRPr>
          </a:p>
        </p:txBody>
      </p:sp>
    </p:spTree>
    <p:extLst>
      <p:ext uri="{BB962C8B-B14F-4D97-AF65-F5344CB8AC3E}">
        <p14:creationId xmlns:p14="http://schemas.microsoft.com/office/powerpoint/2010/main" val="3142233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2400"/>
              <a:t>“Georgia Real Estate Investors Plead Guilty to Bid Rigging and Fraud at Public Foreclosure Auctions,” </a:t>
            </a:r>
            <a:r>
              <a:rPr lang="en-US" sz="2400" smtClean="0"/>
              <a:t/>
            </a:r>
            <a:br>
              <a:rPr lang="en-US" sz="2400" smtClean="0"/>
            </a:br>
            <a:r>
              <a:rPr lang="en-US" sz="2400" smtClean="0"/>
              <a:t>Department </a:t>
            </a:r>
            <a:r>
              <a:rPr lang="en-US" sz="2400"/>
              <a:t>of Justice (2015).</a:t>
            </a:r>
            <a:r>
              <a:rPr lang="en-US" sz="2400" smtClean="0"/>
              <a:t> </a:t>
            </a:r>
            <a:endParaRPr lang="en-US" altLang="en-US" sz="2400" dirty="0" smtClean="0"/>
          </a:p>
        </p:txBody>
      </p:sp>
      <p:sp>
        <p:nvSpPr>
          <p:cNvPr id="5" name="Slide Number Placeholder 3"/>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E20A29-9EFE-4010-A9D1-3EB1016F2C9B}" type="slidenum">
              <a:rPr lang="en-US" altLang="en-US"/>
              <a:pPr eaLnBrk="1" hangingPunct="1"/>
              <a:t>38</a:t>
            </a:fld>
            <a:endParaRPr lang="en-US" altLang="en-US" dirty="0"/>
          </a:p>
        </p:txBody>
      </p:sp>
      <p:sp>
        <p:nvSpPr>
          <p:cNvPr id="3" name="Rectangle 2"/>
          <p:cNvSpPr/>
          <p:nvPr/>
        </p:nvSpPr>
        <p:spPr>
          <a:xfrm>
            <a:off x="457200" y="1524000"/>
            <a:ext cx="7772400" cy="2585323"/>
          </a:xfrm>
          <a:prstGeom prst="rect">
            <a:avLst/>
          </a:prstGeom>
        </p:spPr>
        <p:txBody>
          <a:bodyPr wrap="square">
            <a:spAutoFit/>
          </a:bodyPr>
          <a:lstStyle/>
          <a:p>
            <a:r>
              <a:rPr lang="en-US">
                <a:latin typeface="Bookman Old Style" panose="02050604050505020204" pitchFamily="18" charset="0"/>
              </a:rPr>
              <a:t> Mohammad Adeel Yoonas and Kevin Shin: </a:t>
            </a:r>
            <a:r>
              <a:rPr lang="en-US" smtClean="0">
                <a:latin typeface="Bookman Old Style" panose="02050604050505020204" pitchFamily="18" charset="0"/>
              </a:rPr>
              <a:t>“conspired </a:t>
            </a:r>
            <a:r>
              <a:rPr lang="en-US">
                <a:latin typeface="Bookman Old Style" panose="02050604050505020204" pitchFamily="18" charset="0"/>
              </a:rPr>
              <a:t>with others not to bid against one another, but instead designated a winning bidder to obtain selected properties at public real estate foreclosure auctions in Gwinnett County, Georgia. ... to divert money to coconspirators that would have gone to mortgage holders, homeowners and others by holding second, private auctions open only to members of the conspiracy</a:t>
            </a:r>
            <a:r>
              <a:rPr lang="en-US" smtClean="0">
                <a:latin typeface="Bookman Old Style" panose="02050604050505020204" pitchFamily="18" charset="0"/>
              </a:rPr>
              <a:t>.”</a:t>
            </a:r>
          </a:p>
          <a:p>
            <a:endParaRPr lang="en-US">
              <a:latin typeface="Bookman Old Style" panose="02050604050505020204" pitchFamily="18" charset="0"/>
            </a:endParaRPr>
          </a:p>
          <a:p>
            <a:endParaRPr lang="en-US">
              <a:latin typeface="Bookman Old Style" panose="02050604050505020204" pitchFamily="18"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99545"/>
            <a:ext cx="6572250" cy="250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0" y="6342876"/>
            <a:ext cx="5562600" cy="369332"/>
          </a:xfrm>
          <a:prstGeom prst="rect">
            <a:avLst/>
          </a:prstGeom>
        </p:spPr>
        <p:txBody>
          <a:bodyPr wrap="square">
            <a:spAutoFit/>
          </a:bodyPr>
          <a:lstStyle/>
          <a:p>
            <a:r>
              <a:rPr lang="en-US">
                <a:hlinkClick r:id="rId4"/>
              </a:rPr>
              <a:t>http://www.justice.gov/file/336266/download</a:t>
            </a:r>
            <a:endParaRPr lang="en-US"/>
          </a:p>
        </p:txBody>
      </p:sp>
    </p:spTree>
    <p:extLst>
      <p:ext uri="{BB962C8B-B14F-4D97-AF65-F5344CB8AC3E}">
        <p14:creationId xmlns:p14="http://schemas.microsoft.com/office/powerpoint/2010/main" val="3335195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219200"/>
          </a:xfrm>
        </p:spPr>
        <p:txBody>
          <a:bodyPr/>
          <a:lstStyle/>
          <a:p>
            <a:r>
              <a:rPr lang="en-US" altLang="en-US" dirty="0" smtClean="0"/>
              <a:t>Criminal </a:t>
            </a:r>
            <a:r>
              <a:rPr lang="en-US" altLang="en-US" smtClean="0"/>
              <a:t>Enforcement  </a:t>
            </a:r>
            <a:endParaRPr lang="en-US" altLang="en-US" dirty="0" smtClean="0"/>
          </a:p>
        </p:txBody>
      </p:sp>
      <p:sp>
        <p:nvSpPr>
          <p:cNvPr id="19460" name="Subtitle 3"/>
          <p:cNvSpPr>
            <a:spLocks noGrp="1"/>
          </p:cNvSpPr>
          <p:nvPr>
            <p:ph type="subTitle" idx="1"/>
          </p:nvPr>
        </p:nvSpPr>
        <p:spPr>
          <a:xfrm>
            <a:off x="304800" y="1447800"/>
            <a:ext cx="9144000" cy="5257800"/>
          </a:xfrm>
        </p:spPr>
        <p:txBody>
          <a:bodyPr/>
          <a:lstStyle/>
          <a:p>
            <a:r>
              <a:rPr lang="en-US" altLang="en-US" sz="3000" dirty="0" smtClean="0"/>
              <a:t>   </a:t>
            </a:r>
            <a:r>
              <a:rPr lang="en-US" altLang="en-US" dirty="0" smtClean="0"/>
              <a:t> The first way the antitrust laws are enforced is the same way as most federal laws are enforced: by the Department of Justice.</a:t>
            </a:r>
          </a:p>
          <a:p>
            <a:r>
              <a:rPr lang="en-US" altLang="en-US" dirty="0" smtClean="0"/>
              <a:t>    One division of the Justice Department is the Antitrust Division, which has </a:t>
            </a:r>
            <a:r>
              <a:rPr lang="en-US" altLang="en-US" dirty="0" smtClean="0"/>
              <a:t>economists </a:t>
            </a:r>
            <a:r>
              <a:rPr lang="en-US" altLang="en-US" dirty="0" smtClean="0"/>
              <a:t>and lawyers ready to help FBI agents to </a:t>
            </a:r>
            <a:r>
              <a:rPr lang="en-US" altLang="en-US" dirty="0" smtClean="0"/>
              <a:t>find </a:t>
            </a:r>
            <a:r>
              <a:rPr lang="en-US" altLang="en-US" dirty="0" smtClean="0"/>
              <a:t>and prosecute violations of the Sherman and Clayton Acts. </a:t>
            </a:r>
          </a:p>
          <a:p>
            <a:endParaRPr lang="en-US" altLang="en-US" dirty="0" smtClean="0"/>
          </a:p>
          <a:p>
            <a:r>
              <a:rPr lang="en-US" altLang="en-US" dirty="0" smtClean="0"/>
              <a:t>    The accused must be found guilty "beyond a reasonable doubt,” and may be punished with prison time. The reasonable doubt standard is a high hurdle.</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39</a:t>
            </a:fld>
            <a:endParaRPr lang="en-US" altLang="en-US" sz="1400" dirty="0"/>
          </a:p>
        </p:txBody>
      </p:sp>
    </p:spTree>
    <p:extLst>
      <p:ext uri="{BB962C8B-B14F-4D97-AF65-F5344CB8AC3E}">
        <p14:creationId xmlns:p14="http://schemas.microsoft.com/office/powerpoint/2010/main" val="3998107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Pricing with Market Power</a:t>
            </a:r>
          </a:p>
        </p:txBody>
      </p:sp>
      <p:sp>
        <p:nvSpPr>
          <p:cNvPr id="71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0CF2FDA-ED4C-4CF8-90AA-95BF3E1C2DC6}" type="slidenum">
              <a:rPr lang="en-US" altLang="en-US" sz="1400"/>
              <a:pPr eaLnBrk="1" hangingPunct="1">
                <a:spcBef>
                  <a:spcPct val="0"/>
                </a:spcBef>
                <a:buFontTx/>
                <a:buNone/>
              </a:pPr>
              <a:t>4</a:t>
            </a:fld>
            <a:endParaRPr lang="en-US" altLang="en-US" sz="1400"/>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54175"/>
            <a:ext cx="634365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219200"/>
          </a:xfrm>
        </p:spPr>
        <p:txBody>
          <a:bodyPr/>
          <a:lstStyle/>
          <a:p>
            <a:r>
              <a:rPr lang="en-US" altLang="en-US" dirty="0" smtClean="0"/>
              <a:t>Civil Suits: </a:t>
            </a:r>
            <a:r>
              <a:rPr lang="en-US" altLang="en-US" smtClean="0"/>
              <a:t>Justice </a:t>
            </a:r>
            <a:r>
              <a:rPr lang="en-US" altLang="en-US" smtClean="0"/>
              <a:t>Dept.  </a:t>
            </a:r>
            <a:r>
              <a:rPr lang="en-US" altLang="en-US" dirty="0" smtClean="0"/>
              <a:t>or </a:t>
            </a:r>
            <a:br>
              <a:rPr lang="en-US" altLang="en-US" dirty="0" smtClean="0"/>
            </a:br>
            <a:r>
              <a:rPr lang="en-US" altLang="en-US" dirty="0" smtClean="0"/>
              <a:t>The Federal Trade Commission </a:t>
            </a:r>
          </a:p>
        </p:txBody>
      </p:sp>
      <p:sp>
        <p:nvSpPr>
          <p:cNvPr id="23556" name="Subtitle 3"/>
          <p:cNvSpPr>
            <a:spLocks noGrp="1"/>
          </p:cNvSpPr>
          <p:nvPr>
            <p:ph type="subTitle" idx="1"/>
          </p:nvPr>
        </p:nvSpPr>
        <p:spPr>
          <a:xfrm>
            <a:off x="457200" y="1371600"/>
            <a:ext cx="8534400" cy="5029200"/>
          </a:xfrm>
        </p:spPr>
        <p:txBody>
          <a:bodyPr/>
          <a:lstStyle/>
          <a:p>
            <a:r>
              <a:rPr lang="en-US" altLang="en-US" sz="3200" dirty="0" smtClean="0"/>
              <a:t>    A civil action can result in fines, and also in orders from the court called </a:t>
            </a:r>
            <a:r>
              <a:rPr lang="en-US" altLang="en-US" sz="3200" b="1" dirty="0" smtClean="0"/>
              <a:t>injunctions</a:t>
            </a:r>
            <a:r>
              <a:rPr lang="en-US" altLang="en-US" sz="3200" dirty="0" smtClean="0"/>
              <a:t> that can call for the firm to have special government oversight, to cease some business practice, or even to split up into smaller </a:t>
            </a:r>
            <a:r>
              <a:rPr lang="en-US" altLang="en-US" sz="3200" smtClean="0"/>
              <a:t>firms.</a:t>
            </a:r>
          </a:p>
          <a:p>
            <a:r>
              <a:rPr lang="en-US" altLang="en-US" sz="3200"/>
              <a:t> </a:t>
            </a:r>
            <a:r>
              <a:rPr lang="en-US" altLang="en-US" sz="3200" smtClean="0"/>
              <a:t>     The burden of proof is “more likely than not”. </a:t>
            </a:r>
            <a:endParaRPr lang="en-US" altLang="en-US" sz="3200" dirty="0" smtClean="0"/>
          </a:p>
          <a:p>
            <a:endParaRPr lang="en-US" altLang="en-US" sz="800" dirty="0" smtClean="0"/>
          </a:p>
          <a:p>
            <a:r>
              <a:rPr lang="en-US" altLang="en-US" sz="3200" smtClean="0"/>
              <a:t>    </a:t>
            </a:r>
            <a:r>
              <a:rPr lang="en-US" altLang="en-US" sz="3200"/>
              <a:t>Or, the government and the firm may settle a suit by a </a:t>
            </a:r>
            <a:r>
              <a:rPr lang="en-US" altLang="en-US" sz="3200" b="1"/>
              <a:t>consent decree</a:t>
            </a:r>
            <a:r>
              <a:rPr lang="en-US" altLang="en-US" sz="3200"/>
              <a:t>, an agreement enforced by the court under which the firm agrees to behave in a certain way.</a:t>
            </a:r>
          </a:p>
          <a:p>
            <a:endParaRPr lang="en-US" altLang="en-US" sz="32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40</a:t>
            </a:fld>
            <a:endParaRPr lang="en-US" altLang="en-US" sz="1400" dirty="0"/>
          </a:p>
        </p:txBody>
      </p:sp>
    </p:spTree>
    <p:extLst>
      <p:ext uri="{BB962C8B-B14F-4D97-AF65-F5344CB8AC3E}">
        <p14:creationId xmlns:p14="http://schemas.microsoft.com/office/powerpoint/2010/main" val="2261187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219200"/>
          </a:xfrm>
        </p:spPr>
        <p:txBody>
          <a:bodyPr/>
          <a:lstStyle/>
          <a:p>
            <a:r>
              <a:rPr lang="en-US" altLang="en-US" smtClean="0"/>
              <a:t>Private Civil Suits</a:t>
            </a:r>
            <a:endParaRPr lang="en-US" altLang="en-US" dirty="0" smtClean="0"/>
          </a:p>
        </p:txBody>
      </p:sp>
      <p:sp>
        <p:nvSpPr>
          <p:cNvPr id="19460" name="Subtitle 3"/>
          <p:cNvSpPr>
            <a:spLocks noGrp="1"/>
          </p:cNvSpPr>
          <p:nvPr>
            <p:ph type="subTitle" idx="1"/>
          </p:nvPr>
        </p:nvSpPr>
        <p:spPr>
          <a:xfrm>
            <a:off x="228600" y="2362200"/>
            <a:ext cx="9144000" cy="5257800"/>
          </a:xfrm>
        </p:spPr>
        <p:txBody>
          <a:bodyPr/>
          <a:lstStyle/>
          <a:p>
            <a:r>
              <a:rPr lang="en-US" altLang="en-US" sz="3000" dirty="0" smtClean="0"/>
              <a:t>   Someone who is injured by illegal behavior can sue for damages. In the case of anti-trust violations, they can sue </a:t>
            </a:r>
          </a:p>
          <a:p>
            <a:r>
              <a:rPr lang="en-US" altLang="en-US" sz="3000" dirty="0" smtClean="0"/>
              <a:t>for TREBLE DAMAGES.  Government cases are often</a:t>
            </a:r>
          </a:p>
          <a:p>
            <a:r>
              <a:rPr lang="en-US" altLang="en-US" sz="3000" dirty="0" smtClean="0"/>
              <a:t>followed by private cases by the victims. </a:t>
            </a:r>
            <a:endParaRPr lang="en-US" altLang="en-US" dirty="0" smtClean="0"/>
          </a:p>
          <a:p>
            <a:endParaRPr lang="en-US" altLang="en-US" dirty="0" smtClean="0"/>
          </a:p>
          <a:p>
            <a:r>
              <a:rPr lang="en-US" altLang="en-US" dirty="0" smtClean="0"/>
              <a:t> </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41</a:t>
            </a:fld>
            <a:endParaRPr lang="en-US" altLang="en-US" sz="1400" dirty="0"/>
          </a:p>
        </p:txBody>
      </p:sp>
    </p:spTree>
    <p:extLst>
      <p:ext uri="{BB962C8B-B14F-4D97-AF65-F5344CB8AC3E}">
        <p14:creationId xmlns:p14="http://schemas.microsoft.com/office/powerpoint/2010/main" val="2799943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3138" y="0"/>
            <a:ext cx="9144000" cy="1219200"/>
          </a:xfrm>
        </p:spPr>
        <p:txBody>
          <a:bodyPr/>
          <a:lstStyle/>
          <a:p>
            <a:r>
              <a:rPr lang="en-US" altLang="en-US" dirty="0" smtClean="0"/>
              <a:t>Government Design</a:t>
            </a:r>
          </a:p>
        </p:txBody>
      </p:sp>
      <p:sp>
        <p:nvSpPr>
          <p:cNvPr id="21508" name="Subtitle 3"/>
          <p:cNvSpPr>
            <a:spLocks noGrp="1"/>
          </p:cNvSpPr>
          <p:nvPr>
            <p:ph type="subTitle" idx="1"/>
          </p:nvPr>
        </p:nvSpPr>
        <p:spPr>
          <a:xfrm>
            <a:off x="381000" y="1295400"/>
            <a:ext cx="8458200" cy="5181600"/>
          </a:xfrm>
        </p:spPr>
        <p:txBody>
          <a:bodyPr/>
          <a:lstStyle/>
          <a:p>
            <a:r>
              <a:rPr lang="en-US" altLang="en-US" sz="3000"/>
              <a:t> </a:t>
            </a:r>
            <a:r>
              <a:rPr lang="en-US" altLang="en-US" sz="3000" smtClean="0"/>
              <a:t>   </a:t>
            </a:r>
          </a:p>
          <a:p>
            <a:r>
              <a:rPr lang="en-US" altLang="en-US" smtClean="0"/>
              <a:t>Each of the </a:t>
            </a:r>
            <a:r>
              <a:rPr lang="en-US" altLang="en-US" dirty="0" smtClean="0"/>
              <a:t>three enforcers— the Justice Department, the FTC, and private parties— has different incentives. The Justice Department is headed by the Attorney-General, who is appointed by the President and who can be fired by him.</a:t>
            </a:r>
          </a:p>
          <a:p>
            <a:endParaRPr lang="en-US" altLang="en-US" sz="1200" dirty="0" smtClean="0"/>
          </a:p>
          <a:p>
            <a:r>
              <a:rPr lang="en-US" altLang="en-US" dirty="0"/>
              <a:t> </a:t>
            </a:r>
            <a:r>
              <a:rPr lang="en-US" altLang="en-US" dirty="0" smtClean="0"/>
              <a:t>   The Federal Trade Commission was set up by Congress as an </a:t>
            </a:r>
            <a:r>
              <a:rPr lang="en-US" altLang="en-US" b="1" dirty="0" smtClean="0"/>
              <a:t>“independent agency.”  </a:t>
            </a:r>
            <a:r>
              <a:rPr lang="en-US" altLang="en-US" dirty="0" smtClean="0"/>
              <a:t>Although its five members are appointed by the President, they cannot be fired by him, and their seven-year terms are staggered so that when the Presidency changes parties, the President inherits the old </a:t>
            </a:r>
            <a:r>
              <a:rPr lang="en-US" altLang="en-US" smtClean="0"/>
              <a:t>Commission members.</a:t>
            </a:r>
            <a:endParaRPr lang="en-US" altLang="en-US"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42</a:t>
            </a:fld>
            <a:endParaRPr lang="en-US" altLang="en-US" sz="1400" dirty="0"/>
          </a:p>
        </p:txBody>
      </p:sp>
    </p:spTree>
    <p:extLst>
      <p:ext uri="{BB962C8B-B14F-4D97-AF65-F5344CB8AC3E}">
        <p14:creationId xmlns:p14="http://schemas.microsoft.com/office/powerpoint/2010/main" val="2435633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3466E86-DCB9-418E-8117-7C6B4DA3C384}" type="slidenum">
              <a:rPr lang="en-US" altLang="en-US" sz="1400"/>
              <a:pPr eaLnBrk="1" hangingPunct="1">
                <a:spcBef>
                  <a:spcPct val="0"/>
                </a:spcBef>
                <a:buFontTx/>
                <a:buNone/>
              </a:pPr>
              <a:t>43</a:t>
            </a:fld>
            <a:endParaRPr lang="en-US" altLang="en-US" sz="1400"/>
          </a:p>
        </p:txBody>
      </p:sp>
      <p:pic>
        <p:nvPicPr>
          <p:cNvPr id="2" name="Picture 1"/>
          <p:cNvPicPr>
            <a:picLocks noChangeAspect="1"/>
          </p:cNvPicPr>
          <p:nvPr/>
        </p:nvPicPr>
        <p:blipFill>
          <a:blip r:embed="rId3"/>
          <a:stretch>
            <a:fillRect/>
          </a:stretch>
        </p:blipFill>
        <p:spPr>
          <a:xfrm>
            <a:off x="304800" y="224695"/>
            <a:ext cx="8242716" cy="6487815"/>
          </a:xfrm>
          <a:prstGeom prst="rect">
            <a:avLst/>
          </a:prstGeom>
        </p:spPr>
      </p:pic>
    </p:spTree>
    <p:extLst>
      <p:ext uri="{BB962C8B-B14F-4D97-AF65-F5344CB8AC3E}">
        <p14:creationId xmlns:p14="http://schemas.microsoft.com/office/powerpoint/2010/main" val="1229351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219200"/>
          </a:xfrm>
        </p:spPr>
        <p:txBody>
          <a:bodyPr/>
          <a:lstStyle/>
          <a:p>
            <a:r>
              <a:rPr lang="en-US" altLang="en-US" dirty="0" smtClean="0"/>
              <a:t> An Indiana Cement Conspiracy</a:t>
            </a:r>
          </a:p>
        </p:txBody>
      </p:sp>
      <p:sp>
        <p:nvSpPr>
          <p:cNvPr id="7172" name="Subtitle 3"/>
          <p:cNvSpPr>
            <a:spLocks noGrp="1"/>
          </p:cNvSpPr>
          <p:nvPr>
            <p:ph type="subTitle" idx="1"/>
          </p:nvPr>
        </p:nvSpPr>
        <p:spPr>
          <a:xfrm>
            <a:off x="381000" y="1600200"/>
            <a:ext cx="8305800" cy="4953000"/>
          </a:xfrm>
        </p:spPr>
        <p:txBody>
          <a:bodyPr/>
          <a:lstStyle/>
          <a:p>
            <a:r>
              <a:rPr lang="en-US" altLang="en-US" dirty="0"/>
              <a:t> </a:t>
            </a:r>
            <a:r>
              <a:rPr lang="en-US" altLang="en-US" dirty="0" smtClean="0"/>
              <a:t>   Gus B. (Butch) </a:t>
            </a:r>
            <a:r>
              <a:rPr lang="en-US" altLang="en-US" dirty="0" err="1" smtClean="0"/>
              <a:t>Nuckols</a:t>
            </a:r>
            <a:r>
              <a:rPr lang="en-US" altLang="en-US" dirty="0" smtClean="0"/>
              <a:t> of Builders Concrete and Supply Co. from</a:t>
            </a:r>
            <a:r>
              <a:rPr lang="en-US" altLang="en-US" b="1" dirty="0" smtClean="0"/>
              <a:t> Fishers, Indiana</a:t>
            </a:r>
            <a:r>
              <a:rPr lang="en-US" altLang="en-US" dirty="0" smtClean="0"/>
              <a:t>, conspired with another company, IMI, to fix cement prices from 2000 till 2004. </a:t>
            </a:r>
          </a:p>
          <a:p>
            <a:endParaRPr lang="en-US" altLang="en-US" sz="2000" dirty="0" smtClean="0"/>
          </a:p>
          <a:p>
            <a:r>
              <a:rPr lang="en-US" altLang="en-US" dirty="0"/>
              <a:t> </a:t>
            </a:r>
            <a:r>
              <a:rPr lang="en-US" altLang="en-US" dirty="0" smtClean="0"/>
              <a:t>   The FBI found that meetings were held at the </a:t>
            </a:r>
            <a:r>
              <a:rPr lang="en-US" altLang="en-US" dirty="0" err="1" smtClean="0"/>
              <a:t>Nuckols</a:t>
            </a:r>
            <a:r>
              <a:rPr lang="en-US" altLang="en-US" dirty="0" smtClean="0"/>
              <a:t> horse barn in Fishers to discuss price, discounts, and conditions of sale, as well as during phone calls and other meetings</a:t>
            </a:r>
            <a:r>
              <a:rPr lang="en-US" altLang="en-US" dirty="0"/>
              <a:t>.</a:t>
            </a:r>
            <a:endParaRPr lang="en-US" altLang="en-US"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44</a:t>
            </a:fld>
            <a:endParaRPr lang="en-US" altLang="en-US" sz="1400" dirty="0"/>
          </a:p>
        </p:txBody>
      </p:sp>
    </p:spTree>
    <p:extLst>
      <p:ext uri="{BB962C8B-B14F-4D97-AF65-F5344CB8AC3E}">
        <p14:creationId xmlns:p14="http://schemas.microsoft.com/office/powerpoint/2010/main" val="1737486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216572"/>
          </a:xfrm>
        </p:spPr>
        <p:txBody>
          <a:bodyPr/>
          <a:lstStyle/>
          <a:p>
            <a:r>
              <a:rPr lang="en-US" altLang="en-US" dirty="0" smtClean="0"/>
              <a:t> An Indiana Cement </a:t>
            </a:r>
            <a:r>
              <a:rPr lang="en-US" altLang="en-US" dirty="0" err="1" smtClean="0"/>
              <a:t>Conspiracy,Continued</a:t>
            </a:r>
            <a:endParaRPr lang="en-US" altLang="en-US" dirty="0" smtClean="0"/>
          </a:p>
        </p:txBody>
      </p:sp>
      <p:sp>
        <p:nvSpPr>
          <p:cNvPr id="8196" name="Subtitle 3"/>
          <p:cNvSpPr>
            <a:spLocks noGrp="1"/>
          </p:cNvSpPr>
          <p:nvPr>
            <p:ph type="subTitle" idx="1"/>
          </p:nvPr>
        </p:nvSpPr>
        <p:spPr>
          <a:xfrm>
            <a:off x="304800" y="1524000"/>
            <a:ext cx="8534399" cy="5105400"/>
          </a:xfrm>
        </p:spPr>
        <p:txBody>
          <a:bodyPr/>
          <a:lstStyle/>
          <a:p>
            <a:r>
              <a:rPr lang="en-US" altLang="en-US" sz="3200" dirty="0" smtClean="0"/>
              <a:t>    IMI made $225 million from the conspiracy. In a plea bargain, </a:t>
            </a:r>
            <a:r>
              <a:rPr lang="en-US" altLang="en-US" sz="3200" dirty="0" err="1" smtClean="0"/>
              <a:t>Nuckols</a:t>
            </a:r>
            <a:r>
              <a:rPr lang="en-US" altLang="en-US" sz="3200" dirty="0" smtClean="0"/>
              <a:t> assisted  the government, turning on his co-conspirators, but received a $50,000 fine and 14 months prison anyway, and his company was fined $4 million.</a:t>
            </a:r>
          </a:p>
          <a:p>
            <a:r>
              <a:rPr lang="en-US" altLang="en-US" sz="2000" dirty="0"/>
              <a:t> </a:t>
            </a:r>
            <a:r>
              <a:rPr lang="en-US" altLang="en-US" sz="2000" dirty="0" smtClean="0"/>
              <a:t>     </a:t>
            </a:r>
            <a:r>
              <a:rPr lang="en-US" altLang="en-US" sz="3200" dirty="0" smtClean="0"/>
              <a:t>Four executives of IMI pled guilty, received fines of one to two hundred thousand dollars, and went to jail for 5 months. The company itself was fined $29 </a:t>
            </a:r>
            <a:r>
              <a:rPr lang="en-US" altLang="en-US" sz="3200" dirty="0"/>
              <a:t>million</a:t>
            </a:r>
            <a:r>
              <a:rPr lang="en-US" altLang="en-US" sz="3200" dirty="0" smtClean="0"/>
              <a:t>. </a:t>
            </a:r>
            <a:r>
              <a:rPr lang="en-US" altLang="en-US" sz="1600" dirty="0" smtClean="0"/>
              <a:t>Since </a:t>
            </a:r>
            <a:r>
              <a:rPr lang="en-US" altLang="en-US" sz="1600" dirty="0"/>
              <a:t>cement is so heavy, competition tends to be local, and it takes some time for high profits to attract new entrants. </a:t>
            </a:r>
            <a:endParaRPr lang="en-US" altLang="en-US" sz="16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45</a:t>
            </a:fld>
            <a:endParaRPr lang="en-US" altLang="en-US" sz="1400" dirty="0"/>
          </a:p>
        </p:txBody>
      </p:sp>
    </p:spTree>
    <p:extLst>
      <p:ext uri="{BB962C8B-B14F-4D97-AF65-F5344CB8AC3E}">
        <p14:creationId xmlns:p14="http://schemas.microsoft.com/office/powerpoint/2010/main" val="3423944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219200"/>
          </a:xfrm>
        </p:spPr>
        <p:txBody>
          <a:bodyPr/>
          <a:lstStyle/>
          <a:p>
            <a:r>
              <a:rPr lang="en-US" altLang="en-US" dirty="0" smtClean="0"/>
              <a:t>The Clayton Act of 1914</a:t>
            </a:r>
          </a:p>
        </p:txBody>
      </p:sp>
      <p:sp>
        <p:nvSpPr>
          <p:cNvPr id="9220" name="Subtitle 3"/>
          <p:cNvSpPr>
            <a:spLocks noGrp="1"/>
          </p:cNvSpPr>
          <p:nvPr>
            <p:ph type="subTitle" idx="1"/>
          </p:nvPr>
        </p:nvSpPr>
        <p:spPr>
          <a:xfrm>
            <a:off x="457200" y="1371600"/>
            <a:ext cx="8229600" cy="5181600"/>
          </a:xfrm>
        </p:spPr>
        <p:txBody>
          <a:bodyPr/>
          <a:lstStyle/>
          <a:p>
            <a:r>
              <a:rPr lang="en-US" altLang="en-US" sz="3600" dirty="0"/>
              <a:t> </a:t>
            </a:r>
            <a:r>
              <a:rPr lang="en-US" altLang="en-US" sz="3600" dirty="0" smtClean="0"/>
              <a:t>   Since “monopolizing” is a vague term, the Clayton Act was </a:t>
            </a:r>
            <a:r>
              <a:rPr lang="en-US" altLang="en-US" sz="3600" smtClean="0"/>
              <a:t>passed to </a:t>
            </a:r>
            <a:r>
              <a:rPr lang="en-US" altLang="en-US" sz="3600" dirty="0" smtClean="0"/>
              <a:t>try to pin down monopolizing practices more clearly</a:t>
            </a:r>
            <a:r>
              <a:rPr lang="en-US" altLang="en-US" sz="3600" smtClean="0"/>
              <a:t>.  It addressed activities that might or might not be monopolizing: </a:t>
            </a:r>
            <a:endParaRPr lang="en-US" altLang="en-US" sz="3600" dirty="0" smtClean="0"/>
          </a:p>
          <a:p>
            <a:endParaRPr lang="en-US" altLang="en-US" sz="1200" dirty="0" smtClean="0"/>
          </a:p>
          <a:p>
            <a:r>
              <a:rPr lang="en-US" altLang="en-US" sz="3600" smtClean="0"/>
              <a:t>- Exclusive </a:t>
            </a:r>
            <a:r>
              <a:rPr lang="en-US" altLang="en-US" sz="3600" dirty="0" smtClean="0"/>
              <a:t>dealing contracts, </a:t>
            </a:r>
          </a:p>
          <a:p>
            <a:r>
              <a:rPr lang="en-US" altLang="en-US" sz="3600" smtClean="0"/>
              <a:t>- Tying </a:t>
            </a:r>
            <a:r>
              <a:rPr lang="en-US" altLang="en-US" sz="3600" dirty="0" smtClean="0"/>
              <a:t>contracts, bundling products</a:t>
            </a:r>
          </a:p>
          <a:p>
            <a:r>
              <a:rPr lang="en-US" altLang="en-US" sz="3600" smtClean="0"/>
              <a:t>- Very low prices (predatory pricing)</a:t>
            </a:r>
            <a:endParaRPr lang="en-US" altLang="en-US" sz="3600" dirty="0" smtClean="0"/>
          </a:p>
          <a:p>
            <a:endParaRPr lang="en-US" altLang="en-US"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46</a:t>
            </a:fld>
            <a:endParaRPr lang="en-US" altLang="en-US" sz="1400" dirty="0"/>
          </a:p>
        </p:txBody>
      </p:sp>
    </p:spTree>
    <p:extLst>
      <p:ext uri="{BB962C8B-B14F-4D97-AF65-F5344CB8AC3E}">
        <p14:creationId xmlns:p14="http://schemas.microsoft.com/office/powerpoint/2010/main" val="1336923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219200"/>
          </a:xfrm>
        </p:spPr>
        <p:txBody>
          <a:bodyPr/>
          <a:lstStyle/>
          <a:p>
            <a:r>
              <a:rPr lang="en-US" altLang="en-US" dirty="0" smtClean="0"/>
              <a:t>Per Se vs. Rule of Reason</a:t>
            </a:r>
          </a:p>
        </p:txBody>
      </p:sp>
      <p:sp>
        <p:nvSpPr>
          <p:cNvPr id="10244" name="Subtitle 3"/>
          <p:cNvSpPr>
            <a:spLocks noGrp="1"/>
          </p:cNvSpPr>
          <p:nvPr>
            <p:ph type="subTitle" idx="1"/>
          </p:nvPr>
        </p:nvSpPr>
        <p:spPr>
          <a:xfrm>
            <a:off x="381000" y="1447800"/>
            <a:ext cx="8305800" cy="5029200"/>
          </a:xfrm>
        </p:spPr>
        <p:txBody>
          <a:bodyPr/>
          <a:lstStyle/>
          <a:p>
            <a:r>
              <a:rPr lang="en-US" altLang="en-US"/>
              <a:t> </a:t>
            </a:r>
            <a:r>
              <a:rPr lang="en-US" altLang="en-US" smtClean="0"/>
              <a:t>   Sherman Act Section </a:t>
            </a:r>
            <a:r>
              <a:rPr lang="en-US" altLang="en-US" dirty="0" smtClean="0"/>
              <a:t>1 violations are per se illegal, meaning that </a:t>
            </a:r>
            <a:r>
              <a:rPr lang="en-US" altLang="en-US" b="1" dirty="0" smtClean="0"/>
              <a:t>they are illegal even if they do not cause any harm</a:t>
            </a:r>
            <a:r>
              <a:rPr lang="en-US" altLang="en-US" dirty="0" smtClean="0"/>
              <a:t>. If two gas stations agree on a minimum price, they violate Section 1 even if they can show that there are many other competing gas stations and they did not hurt any consumers.</a:t>
            </a:r>
          </a:p>
          <a:p>
            <a:endParaRPr lang="en-US" altLang="en-US" sz="1200" dirty="0" smtClean="0"/>
          </a:p>
          <a:p>
            <a:r>
              <a:rPr lang="en-US" altLang="en-US" sz="3000" dirty="0"/>
              <a:t> </a:t>
            </a:r>
            <a:r>
              <a:rPr lang="en-US" altLang="en-US" sz="3000" dirty="0" smtClean="0"/>
              <a:t>   Section 2 violations are subject to the</a:t>
            </a:r>
            <a:r>
              <a:rPr lang="en-US" altLang="en-US" sz="3000" b="1" dirty="0" smtClean="0"/>
              <a:t> rule of reason</a:t>
            </a:r>
            <a:r>
              <a:rPr lang="en-US" altLang="en-US" sz="3000" dirty="0" smtClean="0"/>
              <a:t>: if the defendant can show that his actions were not really intended to monopolize or did not have a bad effect, he can escape punishment.</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47</a:t>
            </a:fld>
            <a:endParaRPr lang="en-US" altLang="en-US" sz="1400" dirty="0"/>
          </a:p>
        </p:txBody>
      </p:sp>
    </p:spTree>
    <p:extLst>
      <p:ext uri="{BB962C8B-B14F-4D97-AF65-F5344CB8AC3E}">
        <p14:creationId xmlns:p14="http://schemas.microsoft.com/office/powerpoint/2010/main" val="25512167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1020"/>
            <a:ext cx="9144000" cy="1198179"/>
          </a:xfrm>
        </p:spPr>
        <p:txBody>
          <a:bodyPr/>
          <a:lstStyle/>
          <a:p>
            <a:r>
              <a:rPr lang="en-US" altLang="en-US" dirty="0" smtClean="0"/>
              <a:t> Labor Markets</a:t>
            </a:r>
          </a:p>
        </p:txBody>
      </p:sp>
      <p:sp>
        <p:nvSpPr>
          <p:cNvPr id="11268" name="Subtitle 3"/>
          <p:cNvSpPr>
            <a:spLocks noGrp="1"/>
          </p:cNvSpPr>
          <p:nvPr>
            <p:ph type="subTitle" idx="1"/>
          </p:nvPr>
        </p:nvSpPr>
        <p:spPr>
          <a:xfrm>
            <a:off x="304800" y="1447800"/>
            <a:ext cx="8534400" cy="5181600"/>
          </a:xfrm>
        </p:spPr>
        <p:txBody>
          <a:bodyPr/>
          <a:lstStyle/>
          <a:p>
            <a:r>
              <a:rPr lang="en-US" altLang="en-US" sz="3200" dirty="0" smtClean="0"/>
              <a:t>    A major purpose of the Clayton Act was actually to reduce competition in one area of the economy: labor markets.</a:t>
            </a:r>
          </a:p>
          <a:p>
            <a:endParaRPr lang="en-US" altLang="en-US" sz="2000" dirty="0"/>
          </a:p>
          <a:p>
            <a:r>
              <a:rPr lang="en-US" altLang="en-US" sz="3200" dirty="0" smtClean="0"/>
              <a:t>    “Nothing contained in the antitrust laws shall be construed to forbid the existence and operation of labor, agricultural, or horticultural or­ganizations, instituted for the purposes of mutual help, and not having capital stock or conducted for profit.”   (15 U.S.C. §17)</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48</a:t>
            </a:fld>
            <a:endParaRPr lang="en-US" altLang="en-US" sz="1400" dirty="0"/>
          </a:p>
        </p:txBody>
      </p:sp>
    </p:spTree>
    <p:extLst>
      <p:ext uri="{BB962C8B-B14F-4D97-AF65-F5344CB8AC3E}">
        <p14:creationId xmlns:p14="http://schemas.microsoft.com/office/powerpoint/2010/main" val="1406147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219200"/>
          </a:xfrm>
        </p:spPr>
        <p:txBody>
          <a:bodyPr/>
          <a:lstStyle/>
          <a:p>
            <a:r>
              <a:rPr lang="en-US" altLang="en-US" dirty="0" smtClean="0"/>
              <a:t>The Clayton Act on Mergers </a:t>
            </a:r>
          </a:p>
        </p:txBody>
      </p:sp>
      <p:sp>
        <p:nvSpPr>
          <p:cNvPr id="13316" name="Subtitle 3"/>
          <p:cNvSpPr>
            <a:spLocks noGrp="1"/>
          </p:cNvSpPr>
          <p:nvPr>
            <p:ph type="subTitle" idx="1"/>
          </p:nvPr>
        </p:nvSpPr>
        <p:spPr>
          <a:xfrm>
            <a:off x="457200" y="1600200"/>
            <a:ext cx="8305800" cy="5105400"/>
          </a:xfrm>
        </p:spPr>
        <p:txBody>
          <a:bodyPr/>
          <a:lstStyle/>
          <a:p>
            <a:r>
              <a:rPr lang="en-US" altLang="en-US" sz="3200" dirty="0" smtClean="0"/>
              <a:t>	No person . . . shall acquire, directly or indirectly, the whole or any part of </a:t>
            </a:r>
            <a:r>
              <a:rPr lang="en-US" altLang="en-US" sz="3200" b="1" dirty="0" smtClean="0"/>
              <a:t>the stock or other share capital</a:t>
            </a:r>
            <a:r>
              <a:rPr lang="en-US" altLang="en-US" sz="3200" dirty="0" smtClean="0"/>
              <a:t> and no person. . . shall acquire the whole or any part of </a:t>
            </a:r>
            <a:r>
              <a:rPr lang="en-US" altLang="en-US" sz="3200" b="1" dirty="0" smtClean="0"/>
              <a:t>the assets </a:t>
            </a:r>
            <a:r>
              <a:rPr lang="en-US" altLang="en-US" sz="3200" dirty="0" smtClean="0"/>
              <a:t>of another person . . . </a:t>
            </a:r>
            <a:r>
              <a:rPr lang="en-US" altLang="en-US" sz="3200" b="1" dirty="0" smtClean="0"/>
              <a:t>where. </a:t>
            </a:r>
            <a:r>
              <a:rPr lang="en-US" altLang="en-US" sz="3200" dirty="0" smtClean="0"/>
              <a:t>. . in any activity affecting commerce in any section of the country,</a:t>
            </a:r>
            <a:r>
              <a:rPr lang="en-US" altLang="en-US" sz="3200" b="1" dirty="0" smtClean="0"/>
              <a:t> the effect of such acquisition may be substantially to lessen competition, or to tend to create a monopoly.</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49</a:t>
            </a:fld>
            <a:endParaRPr lang="en-US" altLang="en-US" sz="1400" dirty="0"/>
          </a:p>
        </p:txBody>
      </p:sp>
    </p:spTree>
    <p:extLst>
      <p:ext uri="{BB962C8B-B14F-4D97-AF65-F5344CB8AC3E}">
        <p14:creationId xmlns:p14="http://schemas.microsoft.com/office/powerpoint/2010/main" val="2731988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Linear Demand and </a:t>
            </a:r>
            <a:br>
              <a:rPr lang="en-US" altLang="en-US" dirty="0" smtClean="0">
                <a:latin typeface="Century Gothic" panose="020B0502020202020204" pitchFamily="34" charset="0"/>
              </a:rPr>
            </a:br>
            <a:r>
              <a:rPr lang="en-US" altLang="en-US" dirty="0" smtClean="0">
                <a:latin typeface="Century Gothic" panose="020B0502020202020204" pitchFamily="34" charset="0"/>
              </a:rPr>
              <a:t>Marginal Revenue</a:t>
            </a:r>
            <a:endParaRPr lang="en-US" altLang="en-US" dirty="0" smtClean="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391CC2C-5F92-48AE-9545-EB102F0DAE1A}" type="slidenum">
              <a:rPr lang="en-US" altLang="en-US" sz="1400"/>
              <a:pPr eaLnBrk="1" hangingPunct="1">
                <a:spcBef>
                  <a:spcPct val="0"/>
                </a:spcBef>
                <a:buFontTx/>
                <a:buNone/>
              </a:pPr>
              <a:t>5</a:t>
            </a:fld>
            <a:endParaRPr lang="en-US" altLang="en-US" sz="1400"/>
          </a:p>
        </p:txBody>
      </p:sp>
      <p:sp>
        <p:nvSpPr>
          <p:cNvPr id="8196" name="Subtitle 3"/>
          <p:cNvSpPr>
            <a:spLocks noGrp="1"/>
          </p:cNvSpPr>
          <p:nvPr>
            <p:ph type="subTitle" idx="1"/>
          </p:nvPr>
        </p:nvSpPr>
        <p:spPr>
          <a:xfrm>
            <a:off x="76200" y="1524000"/>
            <a:ext cx="9067800" cy="5334000"/>
          </a:xfrm>
        </p:spPr>
        <p:txBody>
          <a:bodyPr/>
          <a:lstStyle/>
          <a:p>
            <a:r>
              <a:rPr lang="en-US" altLang="en-US" dirty="0" smtClean="0"/>
              <a:t>  We often use linear (straight slanting line) demand curves in diagrams. </a:t>
            </a:r>
          </a:p>
          <a:p>
            <a:r>
              <a:rPr lang="en-US" altLang="en-US" dirty="0" smtClean="0"/>
              <a:t>  When demand is linear, marginal revenue is linear too, with twice as steep a slope.</a:t>
            </a:r>
          </a:p>
          <a:p>
            <a:r>
              <a:rPr lang="en-US" altLang="en-US" dirty="0"/>
              <a:t> </a:t>
            </a:r>
            <a:r>
              <a:rPr lang="en-US" altLang="en-US" dirty="0" smtClean="0"/>
              <a:t> Calculus demonstrates this. </a:t>
            </a:r>
          </a:p>
          <a:p>
            <a:r>
              <a:rPr lang="en-US" altLang="en-US" dirty="0"/>
              <a:t> </a:t>
            </a:r>
            <a:r>
              <a:rPr lang="en-US" altLang="en-US" dirty="0" smtClean="0"/>
              <a:t>   If demand is P = a - </a:t>
            </a:r>
            <a:r>
              <a:rPr lang="en-US" altLang="en-US" dirty="0" err="1" smtClean="0"/>
              <a:t>bQ</a:t>
            </a:r>
            <a:r>
              <a:rPr lang="en-US" altLang="en-US" dirty="0" smtClean="0"/>
              <a:t>, then revenue is</a:t>
            </a:r>
          </a:p>
          <a:p>
            <a:r>
              <a:rPr lang="en-US" altLang="en-US" dirty="0"/>
              <a:t> </a:t>
            </a:r>
            <a:r>
              <a:rPr lang="en-US" altLang="en-US" dirty="0" smtClean="0"/>
              <a:t>     R = PQ = (a - </a:t>
            </a:r>
            <a:r>
              <a:rPr lang="en-US" altLang="en-US" dirty="0" err="1" smtClean="0"/>
              <a:t>bQ</a:t>
            </a:r>
            <a:r>
              <a:rPr lang="en-US" altLang="en-US" dirty="0" smtClean="0"/>
              <a:t>)Q = </a:t>
            </a:r>
            <a:r>
              <a:rPr lang="en-US" altLang="en-US" dirty="0" err="1" smtClean="0"/>
              <a:t>aQ</a:t>
            </a:r>
            <a:r>
              <a:rPr lang="en-US" altLang="en-US" dirty="0" smtClean="0"/>
              <a:t> – bQ</a:t>
            </a:r>
            <a:r>
              <a:rPr lang="en-US" altLang="en-US" baseline="30000" dirty="0" smtClean="0"/>
              <a:t>2</a:t>
            </a:r>
            <a:r>
              <a:rPr lang="en-US" altLang="en-US" dirty="0" smtClean="0"/>
              <a:t>  </a:t>
            </a:r>
          </a:p>
          <a:p>
            <a:r>
              <a:rPr lang="en-US" altLang="en-US" dirty="0"/>
              <a:t> </a:t>
            </a:r>
            <a:r>
              <a:rPr lang="en-US" altLang="en-US" dirty="0" smtClean="0"/>
              <a:t>   and marginal revenue is</a:t>
            </a:r>
          </a:p>
          <a:p>
            <a:r>
              <a:rPr lang="en-US" altLang="en-US" dirty="0"/>
              <a:t> </a:t>
            </a:r>
            <a:r>
              <a:rPr lang="en-US" altLang="en-US" dirty="0" smtClean="0"/>
              <a:t>     MR = </a:t>
            </a:r>
            <a:r>
              <a:rPr lang="en-US" altLang="en-US" dirty="0" err="1" smtClean="0"/>
              <a:t>dR</a:t>
            </a:r>
            <a:r>
              <a:rPr lang="en-US" altLang="en-US" dirty="0" smtClean="0"/>
              <a:t>/</a:t>
            </a:r>
            <a:r>
              <a:rPr lang="en-US" altLang="en-US" dirty="0" err="1" smtClean="0"/>
              <a:t>dQ</a:t>
            </a:r>
            <a:r>
              <a:rPr lang="en-US" altLang="en-US" dirty="0" smtClean="0"/>
              <a:t> = a - 2bQ </a:t>
            </a:r>
          </a:p>
          <a:p>
            <a:r>
              <a:rPr lang="en-US" altLang="en-US" dirty="0" smtClean="0"/>
              <a:t>  just like demand but with a “2” so it slopes down twice as fast.</a:t>
            </a:r>
          </a:p>
          <a:p>
            <a:r>
              <a:rPr lang="en-US" altLang="en-US" sz="2400" dirty="0" smtClean="0"/>
              <a:t> </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5254"/>
            <a:ext cx="9144000" cy="1213945"/>
          </a:xfrm>
        </p:spPr>
        <p:txBody>
          <a:bodyPr/>
          <a:lstStyle/>
          <a:p>
            <a:r>
              <a:rPr lang="en-US" altLang="en-US" smtClean="0"/>
              <a:t>EU Antitrust Law  </a:t>
            </a:r>
            <a:endParaRPr lang="en-US" altLang="en-US" dirty="0" smtClean="0"/>
          </a:p>
        </p:txBody>
      </p:sp>
      <p:sp>
        <p:nvSpPr>
          <p:cNvPr id="16388" name="Subtitle 3"/>
          <p:cNvSpPr>
            <a:spLocks noGrp="1"/>
          </p:cNvSpPr>
          <p:nvPr>
            <p:ph type="subTitle" idx="1"/>
          </p:nvPr>
        </p:nvSpPr>
        <p:spPr>
          <a:xfrm>
            <a:off x="304800" y="1524000"/>
            <a:ext cx="8458200" cy="5181600"/>
          </a:xfrm>
        </p:spPr>
        <p:txBody>
          <a:bodyPr/>
          <a:lstStyle/>
          <a:p>
            <a:r>
              <a:rPr lang="en-US" altLang="en-US" dirty="0" smtClean="0"/>
              <a:t>    Article 101 of the Treaty on the Functioning of the European Union prohibits cartels and other “concerted practices,” </a:t>
            </a:r>
            <a:r>
              <a:rPr lang="en-US" altLang="en-US" sz="2000" dirty="0" smtClean="0"/>
              <a:t> (it is like Sherman Act’s Section 1.)</a:t>
            </a:r>
          </a:p>
          <a:p>
            <a:r>
              <a:rPr lang="en-US" altLang="en-US" dirty="0" smtClean="0"/>
              <a:t>    Article 102 is like the Sherman Act’s Section 2: “Any abuse by one or more undertakings of a dominant position within the common market... shall be prohibited as incompatible with the common market insofar as it </a:t>
            </a:r>
            <a:r>
              <a:rPr lang="en-US" altLang="en-US" smtClean="0"/>
              <a:t>may affect </a:t>
            </a:r>
            <a:r>
              <a:rPr lang="en-US" altLang="en-US" dirty="0" smtClean="0"/>
              <a:t>trade between Member States.”</a:t>
            </a:r>
          </a:p>
          <a:p>
            <a:r>
              <a:rPr lang="en-US" altLang="en-US" dirty="0" smtClean="0"/>
              <a:t>    2004 regulations say that the Competition Commissioner can block </a:t>
            </a:r>
            <a:r>
              <a:rPr lang="en-US" altLang="en-US" smtClean="0"/>
              <a:t>any mergers </a:t>
            </a:r>
            <a:r>
              <a:rPr lang="en-US" altLang="en-US" dirty="0" smtClean="0"/>
              <a:t>which “significantly impede effective competition.”</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50</a:t>
            </a:fld>
            <a:endParaRPr lang="en-US" altLang="en-US" sz="1400" dirty="0"/>
          </a:p>
        </p:txBody>
      </p:sp>
    </p:spTree>
    <p:extLst>
      <p:ext uri="{BB962C8B-B14F-4D97-AF65-F5344CB8AC3E}">
        <p14:creationId xmlns:p14="http://schemas.microsoft.com/office/powerpoint/2010/main" val="4244186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8392"/>
            <a:ext cx="9144000" cy="1200807"/>
          </a:xfrm>
        </p:spPr>
        <p:txBody>
          <a:bodyPr/>
          <a:lstStyle/>
          <a:p>
            <a:r>
              <a:rPr lang="en-US" altLang="en-US" smtClean="0"/>
              <a:t> EU Administration </a:t>
            </a:r>
            <a:r>
              <a:rPr lang="en-US" altLang="en-US" dirty="0" smtClean="0"/>
              <a:t>I</a:t>
            </a:r>
          </a:p>
        </p:txBody>
      </p:sp>
      <p:sp>
        <p:nvSpPr>
          <p:cNvPr id="17412" name="Subtitle 3"/>
          <p:cNvSpPr>
            <a:spLocks noGrp="1"/>
          </p:cNvSpPr>
          <p:nvPr>
            <p:ph type="subTitle" idx="1"/>
          </p:nvPr>
        </p:nvSpPr>
        <p:spPr>
          <a:xfrm>
            <a:off x="381000" y="1524000"/>
            <a:ext cx="8458200" cy="5181600"/>
          </a:xfrm>
        </p:spPr>
        <p:txBody>
          <a:bodyPr/>
          <a:lstStyle/>
          <a:p>
            <a:r>
              <a:rPr lang="en-US" altLang="en-US" sz="3200" dirty="0" smtClean="0"/>
              <a:t>    EU antitrust policy is administered by the </a:t>
            </a:r>
            <a:r>
              <a:rPr lang="en-US" altLang="en-US" sz="3200" b="1" dirty="0" smtClean="0"/>
              <a:t>Competition Commissioner, </a:t>
            </a:r>
            <a:r>
              <a:rPr lang="en-US" altLang="en-US" sz="3200" dirty="0" smtClean="0"/>
              <a:t>one of 27 commissioners of the European Commission.</a:t>
            </a:r>
          </a:p>
          <a:p>
            <a:endParaRPr lang="en-US" altLang="en-US" sz="800" dirty="0" smtClean="0"/>
          </a:p>
          <a:p>
            <a:r>
              <a:rPr lang="en-US" altLang="en-US" sz="3200" dirty="0" smtClean="0"/>
              <a:t>    He is appointed by the </a:t>
            </a:r>
            <a:r>
              <a:rPr lang="en-US" altLang="en-US" sz="3200" b="1" dirty="0" smtClean="0"/>
              <a:t>Council of the European Union</a:t>
            </a:r>
            <a:r>
              <a:rPr lang="en-US" altLang="en-US" sz="3200" dirty="0" smtClean="0"/>
              <a:t> (informally, the Council of Ministers) which is composed of one representative of each EU country.</a:t>
            </a:r>
          </a:p>
          <a:p>
            <a:endParaRPr lang="en-US" altLang="en-US" sz="800" dirty="0" smtClean="0"/>
          </a:p>
          <a:p>
            <a:r>
              <a:rPr lang="en-US" altLang="en-US" sz="3200" dirty="0" smtClean="0"/>
              <a:t>    In addition, member countries continue to have their own antitrust agencies.</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51</a:t>
            </a:fld>
            <a:endParaRPr lang="en-US" altLang="en-US" sz="1400" dirty="0"/>
          </a:p>
        </p:txBody>
      </p:sp>
    </p:spTree>
    <p:extLst>
      <p:ext uri="{BB962C8B-B14F-4D97-AF65-F5344CB8AC3E}">
        <p14:creationId xmlns:p14="http://schemas.microsoft.com/office/powerpoint/2010/main" val="478074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219200"/>
          </a:xfrm>
        </p:spPr>
        <p:txBody>
          <a:bodyPr/>
          <a:lstStyle/>
          <a:p>
            <a:r>
              <a:rPr lang="en-US" altLang="en-US" smtClean="0"/>
              <a:t> EU Administration </a:t>
            </a:r>
            <a:r>
              <a:rPr lang="en-US" altLang="en-US" dirty="0" smtClean="0"/>
              <a:t>II</a:t>
            </a:r>
          </a:p>
        </p:txBody>
      </p:sp>
      <p:sp>
        <p:nvSpPr>
          <p:cNvPr id="18436" name="Subtitle 3"/>
          <p:cNvSpPr>
            <a:spLocks noGrp="1"/>
          </p:cNvSpPr>
          <p:nvPr>
            <p:ph type="subTitle" idx="1"/>
          </p:nvPr>
        </p:nvSpPr>
        <p:spPr>
          <a:xfrm>
            <a:off x="304800" y="1447800"/>
            <a:ext cx="8458200" cy="5105400"/>
          </a:xfrm>
        </p:spPr>
        <p:txBody>
          <a:bodyPr/>
          <a:lstStyle/>
          <a:p>
            <a:r>
              <a:rPr lang="en-US" altLang="en-US" dirty="0" smtClean="0"/>
              <a:t>    The European Union’s main legislative branch is the </a:t>
            </a:r>
            <a:r>
              <a:rPr lang="en-US" altLang="en-US" b="1" dirty="0" smtClean="0"/>
              <a:t>European Parliament</a:t>
            </a:r>
            <a:r>
              <a:rPr lang="en-US" altLang="en-US" dirty="0" smtClean="0"/>
              <a:t>, which is elected directly by voters according to a country’s population.</a:t>
            </a:r>
          </a:p>
          <a:p>
            <a:endParaRPr lang="en-US" altLang="en-US" dirty="0" smtClean="0"/>
          </a:p>
          <a:p>
            <a:r>
              <a:rPr lang="en-US" altLang="en-US" b="1" dirty="0" smtClean="0"/>
              <a:t>    EU directives</a:t>
            </a:r>
            <a:r>
              <a:rPr lang="en-US" altLang="en-US" dirty="0" smtClean="0"/>
              <a:t> are rules which member countries are supposed to implement by passing their own national laws and regulations in accord with the rule.</a:t>
            </a:r>
            <a:r>
              <a:rPr lang="en-US" altLang="en-US" b="1" dirty="0" smtClean="0"/>
              <a:t> EU regulations</a:t>
            </a:r>
            <a:r>
              <a:rPr lang="en-US" altLang="en-US" dirty="0" smtClean="0"/>
              <a:t> are rules which take effect immediately and bind every member country (note that "</a:t>
            </a:r>
            <a:r>
              <a:rPr lang="en-US" altLang="en-US" i="1" dirty="0" smtClean="0"/>
              <a:t>regulation</a:t>
            </a:r>
            <a:r>
              <a:rPr lang="en-US" altLang="en-US" dirty="0" smtClean="0"/>
              <a:t>" has a particular legal meaning here, contrasting with </a:t>
            </a:r>
            <a:r>
              <a:rPr lang="en-US" altLang="en-US" i="1" dirty="0" smtClean="0"/>
              <a:t>directives</a:t>
            </a:r>
            <a:r>
              <a:rPr lang="en-US" altLang="en-US" dirty="0" smtClean="0"/>
              <a:t>). </a:t>
            </a:r>
            <a:r>
              <a:rPr lang="en-US" altLang="en-US" dirty="0" smtClean="0">
                <a:solidFill>
                  <a:srgbClr val="FFFF00"/>
                </a:solidFill>
              </a:rPr>
              <a:t>The European Parliament does not make </a:t>
            </a:r>
            <a:r>
              <a:rPr lang="en-US" altLang="en-US" smtClean="0">
                <a:solidFill>
                  <a:srgbClr val="FFFF00"/>
                </a:solidFill>
              </a:rPr>
              <a:t>antitrust law: the Competition Commissioner does. </a:t>
            </a:r>
            <a:endParaRPr lang="en-US" altLang="en-US"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52</a:t>
            </a:fld>
            <a:endParaRPr lang="en-US" altLang="en-US" sz="1400" dirty="0"/>
          </a:p>
        </p:txBody>
      </p:sp>
    </p:spTree>
    <p:extLst>
      <p:ext uri="{BB962C8B-B14F-4D97-AF65-F5344CB8AC3E}">
        <p14:creationId xmlns:p14="http://schemas.microsoft.com/office/powerpoint/2010/main" val="32463681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2628"/>
            <a:ext cx="9144000" cy="1216572"/>
          </a:xfrm>
        </p:spPr>
        <p:txBody>
          <a:bodyPr/>
          <a:lstStyle/>
          <a:p>
            <a:r>
              <a:rPr lang="en-US" altLang="en-US" dirty="0" smtClean="0"/>
              <a:t>A major American law firm advised its client:</a:t>
            </a:r>
          </a:p>
        </p:txBody>
      </p:sp>
      <p:sp>
        <p:nvSpPr>
          <p:cNvPr id="48132" name="Subtitle 3"/>
          <p:cNvSpPr>
            <a:spLocks noGrp="1"/>
          </p:cNvSpPr>
          <p:nvPr>
            <p:ph type="subTitle" idx="1"/>
          </p:nvPr>
        </p:nvSpPr>
        <p:spPr>
          <a:xfrm>
            <a:off x="304800" y="1524000"/>
            <a:ext cx="8534400" cy="5257800"/>
          </a:xfrm>
        </p:spPr>
        <p:txBody>
          <a:bodyPr/>
          <a:lstStyle/>
          <a:p>
            <a:r>
              <a:rPr lang="en-US" altLang="en-US" sz="2400" dirty="0"/>
              <a:t> </a:t>
            </a:r>
            <a:r>
              <a:rPr lang="en-US" altLang="en-US" sz="2400" dirty="0" smtClean="0"/>
              <a:t>   </a:t>
            </a:r>
            <a:r>
              <a:rPr lang="en-US" altLang="en-US" sz="2400" dirty="0" smtClean="0">
                <a:solidFill>
                  <a:srgbClr val="FF0000"/>
                </a:solidFill>
              </a:rPr>
              <a:t>“ It is important, therefore, for companies making sales in Germany to follow the development of this law, since,... the law could make illegal any loss leader or other below cost </a:t>
            </a:r>
            <a:r>
              <a:rPr lang="en-US" altLang="en-US" sz="2400" smtClean="0">
                <a:solidFill>
                  <a:srgbClr val="FF0000"/>
                </a:solidFill>
              </a:rPr>
              <a:t>sales...   </a:t>
            </a:r>
            <a:r>
              <a:rPr lang="en-US" altLang="en-US" sz="2400" dirty="0" smtClean="0">
                <a:solidFill>
                  <a:srgbClr val="7030A0"/>
                </a:solidFill>
              </a:rPr>
              <a:t>The focus of the German statute is more on the protection of smaller German businesses than on consumer welfare, and thus the actual competitive impact of the below cost pricing, and its impact on consumers, can be outweighed in the FCOs analysis by the potential for harm to small German businesses.</a:t>
            </a:r>
          </a:p>
          <a:p>
            <a:endParaRPr lang="en-US" altLang="en-US" sz="800" dirty="0" smtClean="0">
              <a:solidFill>
                <a:srgbClr val="7030A0"/>
              </a:solidFill>
            </a:endParaRPr>
          </a:p>
          <a:p>
            <a:r>
              <a:rPr lang="en-US" altLang="en-US" sz="2400" dirty="0">
                <a:solidFill>
                  <a:srgbClr val="7030A0"/>
                </a:solidFill>
              </a:rPr>
              <a:t> </a:t>
            </a:r>
            <a:r>
              <a:rPr lang="en-US" altLang="en-US" sz="2400" dirty="0" smtClean="0">
                <a:solidFill>
                  <a:srgbClr val="7030A0"/>
                </a:solidFill>
              </a:rPr>
              <a:t>   </a:t>
            </a:r>
            <a:r>
              <a:rPr lang="en-US" altLang="en-US" sz="2400" dirty="0" smtClean="0"/>
              <a:t>This is very different from US and EC law which are principally concerned with the protection of competition, not competitors and thus generally view low prices, even below cost prices, as pro-competitive and pro-consumer...”</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solidFill>
                  <a:srgbClr val="000000"/>
                </a:solidFill>
              </a:rPr>
              <a:pPr eaLnBrk="1" hangingPunct="1">
                <a:spcBef>
                  <a:spcPct val="0"/>
                </a:spcBef>
                <a:buFontTx/>
                <a:buNone/>
              </a:pPr>
              <a:t>53</a:t>
            </a:fld>
            <a:endParaRPr lang="en-US" altLang="en-US" sz="1400" dirty="0">
              <a:solidFill>
                <a:srgbClr val="000000"/>
              </a:solidFill>
            </a:endParaRPr>
          </a:p>
        </p:txBody>
      </p:sp>
    </p:spTree>
    <p:extLst>
      <p:ext uri="{BB962C8B-B14F-4D97-AF65-F5344CB8AC3E}">
        <p14:creationId xmlns:p14="http://schemas.microsoft.com/office/powerpoint/2010/main" val="12116337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219200"/>
          </a:xfrm>
        </p:spPr>
        <p:txBody>
          <a:bodyPr/>
          <a:lstStyle/>
          <a:p>
            <a:r>
              <a:rPr lang="en-US" altLang="en-US" dirty="0" smtClean="0"/>
              <a:t> “Horizontal Merger Guidelines”</a:t>
            </a:r>
          </a:p>
        </p:txBody>
      </p:sp>
      <p:sp>
        <p:nvSpPr>
          <p:cNvPr id="29700" name="Subtitle 3"/>
          <p:cNvSpPr>
            <a:spLocks noGrp="1"/>
          </p:cNvSpPr>
          <p:nvPr>
            <p:ph type="subTitle" idx="1"/>
          </p:nvPr>
        </p:nvSpPr>
        <p:spPr>
          <a:xfrm>
            <a:off x="152400" y="1692275"/>
            <a:ext cx="9144000" cy="5029200"/>
          </a:xfrm>
        </p:spPr>
        <p:txBody>
          <a:bodyPr/>
          <a:lstStyle/>
          <a:p>
            <a:r>
              <a:rPr lang="en-US" altLang="en-US" sz="3600" smtClean="0"/>
              <a:t> The </a:t>
            </a:r>
            <a:r>
              <a:rPr lang="en-US" altLang="en-US" sz="3600" dirty="0" smtClean="0"/>
              <a:t>“Horizontal Merger Guidelines</a:t>
            </a:r>
            <a:r>
              <a:rPr lang="en-US" altLang="en-US" sz="3600" smtClean="0"/>
              <a:t>,” were </a:t>
            </a:r>
            <a:r>
              <a:rPr lang="en-US" altLang="en-US" sz="3600" dirty="0" smtClean="0"/>
              <a:t>issued in 2010 for </a:t>
            </a:r>
            <a:r>
              <a:rPr lang="en-US" altLang="en-US" sz="3600" smtClean="0"/>
              <a:t>horizontal mergers, mergers </a:t>
            </a:r>
            <a:r>
              <a:rPr lang="en-US" altLang="en-US" sz="3600" dirty="0" smtClean="0"/>
              <a:t>between firms selling competing products (replacing earlier guidelines from 1992). Another memo, “Non-Horizontal Merger Guidelines,” not revised since 1984, covers vertical mergers and conglomerate </a:t>
            </a:r>
            <a:r>
              <a:rPr lang="en-US" altLang="en-US" sz="3600" smtClean="0"/>
              <a:t>mergers.</a:t>
            </a:r>
          </a:p>
          <a:p>
            <a:r>
              <a:rPr lang="en-US" altLang="en-US" sz="3600"/>
              <a:t> </a:t>
            </a:r>
            <a:r>
              <a:rPr lang="en-US" altLang="en-US" sz="3600" smtClean="0"/>
              <a:t> These went through notice-and-comment.</a:t>
            </a:r>
            <a:endParaRPr lang="en-US" altLang="en-US" sz="36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54</a:t>
            </a:fld>
            <a:endParaRPr lang="en-US" altLang="en-US" sz="1400" dirty="0"/>
          </a:p>
        </p:txBody>
      </p:sp>
    </p:spTree>
    <p:extLst>
      <p:ext uri="{BB962C8B-B14F-4D97-AF65-F5344CB8AC3E}">
        <p14:creationId xmlns:p14="http://schemas.microsoft.com/office/powerpoint/2010/main" val="9324471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5254"/>
            <a:ext cx="9144000" cy="1213945"/>
          </a:xfrm>
        </p:spPr>
        <p:txBody>
          <a:bodyPr/>
          <a:lstStyle/>
          <a:p>
            <a:r>
              <a:rPr lang="en-US" altLang="en-US" dirty="0" smtClean="0"/>
              <a:t>Three Types of Markets</a:t>
            </a:r>
          </a:p>
        </p:txBody>
      </p:sp>
      <p:sp>
        <p:nvSpPr>
          <p:cNvPr id="31748" name="Subtitle 3"/>
          <p:cNvSpPr>
            <a:spLocks noGrp="1"/>
          </p:cNvSpPr>
          <p:nvPr>
            <p:ph type="subTitle" idx="1"/>
          </p:nvPr>
        </p:nvSpPr>
        <p:spPr>
          <a:xfrm>
            <a:off x="0" y="1600200"/>
            <a:ext cx="9144000" cy="5029200"/>
          </a:xfrm>
        </p:spPr>
        <p:txBody>
          <a:bodyPr/>
          <a:lstStyle/>
          <a:p>
            <a:r>
              <a:rPr lang="en-US" altLang="en-US" sz="3200" dirty="0"/>
              <a:t> </a:t>
            </a:r>
            <a:r>
              <a:rPr lang="en-US" altLang="en-US" sz="3200" dirty="0" smtClean="0"/>
              <a:t> • </a:t>
            </a:r>
            <a:r>
              <a:rPr lang="en-US" altLang="en-US" sz="3200" b="1" dirty="0" err="1" smtClean="0"/>
              <a:t>Unconcentrated</a:t>
            </a:r>
            <a:r>
              <a:rPr lang="en-US" altLang="en-US" sz="3200" dirty="0"/>
              <a:t>  </a:t>
            </a:r>
            <a:r>
              <a:rPr lang="en-US" altLang="en-US" sz="3200" dirty="0" smtClean="0"/>
              <a:t>HHI below 1,500</a:t>
            </a:r>
          </a:p>
          <a:p>
            <a:r>
              <a:rPr lang="en-US" altLang="en-US" dirty="0"/>
              <a:t>100 firms with 1% each: H=100.</a:t>
            </a:r>
            <a:endParaRPr lang="en-US" altLang="en-US" dirty="0" smtClean="0"/>
          </a:p>
          <a:p>
            <a:r>
              <a:rPr lang="en-US" altLang="en-US" sz="3200" dirty="0" smtClean="0"/>
              <a:t>  • </a:t>
            </a:r>
            <a:r>
              <a:rPr lang="en-US" altLang="en-US" sz="3200" b="1" dirty="0" smtClean="0"/>
              <a:t>Moderately Concentrated</a:t>
            </a:r>
            <a:r>
              <a:rPr lang="en-US" altLang="en-US" sz="3200" dirty="0" smtClean="0"/>
              <a:t> </a:t>
            </a:r>
            <a:r>
              <a:rPr lang="en-US" altLang="en-US" sz="3200" dirty="0"/>
              <a:t>HHI between 1,500 and </a:t>
            </a:r>
            <a:r>
              <a:rPr lang="en-US" altLang="en-US" sz="3200" dirty="0" smtClean="0"/>
              <a:t>2,500</a:t>
            </a:r>
          </a:p>
          <a:p>
            <a:r>
              <a:rPr lang="en-US" altLang="en-US" sz="3200" dirty="0" smtClean="0"/>
              <a:t>10,10,20,20,20,20 </a:t>
            </a:r>
            <a:r>
              <a:rPr lang="en-US" altLang="en-US" sz="3200" smtClean="0"/>
              <a:t>so H=1,800</a:t>
            </a:r>
            <a:r>
              <a:rPr lang="en-US" altLang="en-US" sz="3200" dirty="0" smtClean="0"/>
              <a:t>.</a:t>
            </a:r>
          </a:p>
          <a:p>
            <a:endParaRPr lang="en-US" altLang="en-US" sz="2000" dirty="0" smtClean="0"/>
          </a:p>
          <a:p>
            <a:r>
              <a:rPr lang="en-US" altLang="en-US" sz="3200" dirty="0" smtClean="0"/>
              <a:t>  • </a:t>
            </a:r>
            <a:r>
              <a:rPr lang="en-US" altLang="en-US" sz="3200" b="1" dirty="0" smtClean="0"/>
              <a:t>Highly Concentrated </a:t>
            </a:r>
            <a:r>
              <a:rPr lang="en-US" altLang="en-US" sz="3200" dirty="0" smtClean="0"/>
              <a:t> HHI </a:t>
            </a:r>
            <a:r>
              <a:rPr lang="en-US" altLang="en-US" sz="3200" smtClean="0"/>
              <a:t>above 2,500</a:t>
            </a:r>
            <a:endParaRPr lang="en-US" altLang="en-US" sz="3200" dirty="0" smtClean="0"/>
          </a:p>
          <a:p>
            <a:r>
              <a:rPr lang="en-US" altLang="en-US" sz="3200" dirty="0"/>
              <a:t>30,30,30,10 </a:t>
            </a:r>
            <a:r>
              <a:rPr lang="en-US" altLang="en-US" sz="3200"/>
              <a:t>so </a:t>
            </a:r>
            <a:r>
              <a:rPr lang="en-US" altLang="en-US" sz="3200" smtClean="0"/>
              <a:t>H=2,800</a:t>
            </a:r>
            <a:r>
              <a:rPr lang="en-US" altLang="en-US" sz="3200" dirty="0" smtClean="0"/>
              <a:t>. </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55</a:t>
            </a:fld>
            <a:endParaRPr lang="en-US" altLang="en-US" sz="1400" dirty="0"/>
          </a:p>
        </p:txBody>
      </p:sp>
    </p:spTree>
    <p:extLst>
      <p:ext uri="{BB962C8B-B14F-4D97-AF65-F5344CB8AC3E}">
        <p14:creationId xmlns:p14="http://schemas.microsoft.com/office/powerpoint/2010/main" val="214001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1219200"/>
          </a:xfrm>
        </p:spPr>
        <p:txBody>
          <a:bodyPr/>
          <a:lstStyle/>
          <a:p>
            <a:r>
              <a:rPr lang="en-US" altLang="en-US" dirty="0" smtClean="0"/>
              <a:t> CHANGES IN CONCENTRATION:</a:t>
            </a:r>
            <a:br>
              <a:rPr lang="en-US" altLang="en-US" dirty="0" smtClean="0"/>
            </a:br>
            <a:r>
              <a:rPr lang="en-US" altLang="en-US" dirty="0" smtClean="0"/>
              <a:t>Government Definitions</a:t>
            </a:r>
          </a:p>
        </p:txBody>
      </p:sp>
      <p:sp>
        <p:nvSpPr>
          <p:cNvPr id="32772" name="Subtitle 3"/>
          <p:cNvSpPr>
            <a:spLocks noGrp="1"/>
          </p:cNvSpPr>
          <p:nvPr>
            <p:ph type="subTitle" idx="1"/>
          </p:nvPr>
        </p:nvSpPr>
        <p:spPr>
          <a:xfrm>
            <a:off x="533400" y="1676400"/>
            <a:ext cx="8229600" cy="5181600"/>
          </a:xfrm>
        </p:spPr>
        <p:txBody>
          <a:bodyPr/>
          <a:lstStyle/>
          <a:p>
            <a:r>
              <a:rPr lang="en-US" altLang="en-US" sz="3600" b="1" dirty="0" smtClean="0"/>
              <a:t>1. Small Change in Concentration:</a:t>
            </a:r>
          </a:p>
          <a:p>
            <a:r>
              <a:rPr lang="en-US" altLang="en-US" sz="3600" dirty="0" smtClean="0"/>
              <a:t>   An increase of less than 100 is OK almost always.</a:t>
            </a:r>
          </a:p>
          <a:p>
            <a:endParaRPr lang="en-US" altLang="en-US" sz="3600" dirty="0" smtClean="0"/>
          </a:p>
          <a:p>
            <a:r>
              <a:rPr lang="en-US" altLang="en-US" sz="3600" b="1" dirty="0" smtClean="0"/>
              <a:t>2. </a:t>
            </a:r>
            <a:r>
              <a:rPr lang="en-US" altLang="en-US" sz="3600" b="1" dirty="0" err="1" smtClean="0"/>
              <a:t>Unconcentrated</a:t>
            </a:r>
            <a:r>
              <a:rPr lang="en-US" altLang="en-US" sz="3600" b="1" dirty="0" smtClean="0"/>
              <a:t> Markets: (&lt; 1,500)</a:t>
            </a:r>
            <a:endParaRPr lang="en-US" altLang="en-US" sz="3600" dirty="0"/>
          </a:p>
          <a:p>
            <a:r>
              <a:rPr lang="en-US" altLang="en-US" sz="3600" dirty="0" smtClean="0"/>
              <a:t>   OK almost always if the post-merger HHI is less than 1,500. </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56</a:t>
            </a:fld>
            <a:endParaRPr lang="en-US" altLang="en-US" sz="1400" dirty="0"/>
          </a:p>
        </p:txBody>
      </p:sp>
    </p:spTree>
    <p:extLst>
      <p:ext uri="{BB962C8B-B14F-4D97-AF65-F5344CB8AC3E}">
        <p14:creationId xmlns:p14="http://schemas.microsoft.com/office/powerpoint/2010/main" val="38582313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21105" y="24063"/>
            <a:ext cx="9601200" cy="1143000"/>
          </a:xfrm>
        </p:spPr>
        <p:txBody>
          <a:bodyPr/>
          <a:lstStyle/>
          <a:p>
            <a:r>
              <a:rPr lang="en-US" altLang="en-US" dirty="0" smtClean="0"/>
              <a:t> CHANGES IN CONCENTRATION:</a:t>
            </a:r>
            <a:br>
              <a:rPr lang="en-US" altLang="en-US" dirty="0" smtClean="0"/>
            </a:br>
            <a:r>
              <a:rPr lang="en-US" altLang="en-US" dirty="0" smtClean="0"/>
              <a:t>Government Definitions</a:t>
            </a:r>
          </a:p>
        </p:txBody>
      </p:sp>
      <p:sp>
        <p:nvSpPr>
          <p:cNvPr id="33796" name="Subtitle 3"/>
          <p:cNvSpPr>
            <a:spLocks noGrp="1"/>
          </p:cNvSpPr>
          <p:nvPr>
            <p:ph type="subTitle" idx="1"/>
          </p:nvPr>
        </p:nvSpPr>
        <p:spPr>
          <a:xfrm>
            <a:off x="228600" y="1524000"/>
            <a:ext cx="8610600" cy="3962400"/>
          </a:xfrm>
        </p:spPr>
        <p:txBody>
          <a:bodyPr/>
          <a:lstStyle/>
          <a:p>
            <a:r>
              <a:rPr lang="en-US" altLang="en-US" b="1" dirty="0" smtClean="0"/>
              <a:t>3. Moderately Concentrated Markets:</a:t>
            </a:r>
            <a:r>
              <a:rPr lang="en-US" altLang="en-US" dirty="0" smtClean="0"/>
              <a:t> Ending with a moderately concentrated market from an increase of more than 100, “potentially raises significant competitive concerns and often warrants scrutiny.” (1,500-2,500)</a:t>
            </a:r>
          </a:p>
          <a:p>
            <a:r>
              <a:rPr lang="en-US" altLang="en-US" b="1" dirty="0" smtClean="0"/>
              <a:t>4a. Highly Concentrated Markets:</a:t>
            </a:r>
            <a:r>
              <a:rPr lang="en-US" altLang="en-US" dirty="0" smtClean="0"/>
              <a:t> If the result is a highly concentrated market with an increase of 100-200, that “potentially raises significant competitive concerns and often warrants scrutiny.” &gt; 2,500. </a:t>
            </a:r>
          </a:p>
          <a:p>
            <a:r>
              <a:rPr lang="en-US" altLang="en-US" b="1" dirty="0"/>
              <a:t>4b. </a:t>
            </a:r>
            <a:r>
              <a:rPr lang="en-US" altLang="en-US" dirty="0" smtClean="0"/>
              <a:t>Increasing HHI by more than 200 and resulting in a highly concentrated market “will be presumed to be likely to enhance market power.”</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57</a:t>
            </a:fld>
            <a:endParaRPr lang="en-US" altLang="en-US" sz="1400" dirty="0"/>
          </a:p>
        </p:txBody>
      </p:sp>
    </p:spTree>
    <p:extLst>
      <p:ext uri="{BB962C8B-B14F-4D97-AF65-F5344CB8AC3E}">
        <p14:creationId xmlns:p14="http://schemas.microsoft.com/office/powerpoint/2010/main" val="172979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219200"/>
          </a:xfrm>
        </p:spPr>
        <p:txBody>
          <a:bodyPr/>
          <a:lstStyle/>
          <a:p>
            <a:r>
              <a:rPr lang="en-US" altLang="en-US" dirty="0" smtClean="0"/>
              <a:t> Ten firms split the market evenly.</a:t>
            </a:r>
            <a:br>
              <a:rPr lang="en-US" altLang="en-US" dirty="0" smtClean="0"/>
            </a:br>
            <a:r>
              <a:rPr lang="en-US" altLang="en-US" dirty="0" smtClean="0">
                <a:solidFill>
                  <a:srgbClr val="FF0000"/>
                </a:solidFill>
              </a:rPr>
              <a:t> Can two firms merge?</a:t>
            </a:r>
            <a:endParaRPr lang="en-US" altLang="en-US" dirty="0" smtClean="0"/>
          </a:p>
        </p:txBody>
      </p:sp>
      <p:sp>
        <p:nvSpPr>
          <p:cNvPr id="34820" name="Subtitle 3"/>
          <p:cNvSpPr>
            <a:spLocks noGrp="1"/>
          </p:cNvSpPr>
          <p:nvPr>
            <p:ph type="subTitle" idx="1"/>
          </p:nvPr>
        </p:nvSpPr>
        <p:spPr>
          <a:xfrm>
            <a:off x="457200" y="1905000"/>
            <a:ext cx="8305800" cy="4343400"/>
          </a:xfrm>
        </p:spPr>
        <p:txBody>
          <a:bodyPr/>
          <a:lstStyle/>
          <a:p>
            <a:pPr marL="571500" indent="-571500">
              <a:buFont typeface="Arial" panose="020B0604020202020204" pitchFamily="34" charset="0"/>
              <a:buChar char="•"/>
            </a:pPr>
            <a:r>
              <a:rPr lang="en-US" altLang="en-US" sz="3600" dirty="0" smtClean="0"/>
              <a:t>What is the original concentration?</a:t>
            </a:r>
          </a:p>
          <a:p>
            <a:endParaRPr lang="en-US" altLang="en-US" sz="2000" dirty="0" smtClean="0"/>
          </a:p>
          <a:p>
            <a:pPr marL="571500" indent="-571500">
              <a:buFont typeface="Arial" panose="020B0604020202020204" pitchFamily="34" charset="0"/>
              <a:buChar char="•"/>
            </a:pPr>
            <a:r>
              <a:rPr lang="en-US" altLang="en-US" sz="3600" dirty="0" smtClean="0"/>
              <a:t>What would be the new concentration?</a:t>
            </a:r>
          </a:p>
          <a:p>
            <a:endParaRPr lang="en-US" altLang="en-US" sz="2000" dirty="0" smtClean="0"/>
          </a:p>
          <a:p>
            <a:pPr marL="571500" indent="-571500">
              <a:buFont typeface="Arial" panose="020B0604020202020204" pitchFamily="34" charset="0"/>
              <a:buChar char="•"/>
            </a:pPr>
            <a:r>
              <a:rPr lang="en-US" altLang="en-US" sz="3600" dirty="0" smtClean="0"/>
              <a:t>How big would the change be?</a:t>
            </a:r>
          </a:p>
          <a:p>
            <a:endParaRPr lang="en-US" altLang="en-US" sz="2000" dirty="0" smtClean="0"/>
          </a:p>
          <a:p>
            <a:pPr marL="571500" indent="-571500">
              <a:buFont typeface="Arial" panose="020B0604020202020204" pitchFamily="34" charset="0"/>
              <a:buChar char="•"/>
            </a:pPr>
            <a:r>
              <a:rPr lang="en-US" altLang="en-US" sz="3600" dirty="0" smtClean="0"/>
              <a:t>Will the merger be investigated?</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58</a:t>
            </a:fld>
            <a:endParaRPr lang="en-US" altLang="en-US" sz="1400" dirty="0"/>
          </a:p>
        </p:txBody>
      </p:sp>
    </p:spTree>
    <p:extLst>
      <p:ext uri="{BB962C8B-B14F-4D97-AF65-F5344CB8AC3E}">
        <p14:creationId xmlns:p14="http://schemas.microsoft.com/office/powerpoint/2010/main" val="25656617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1219200"/>
          </a:xfrm>
        </p:spPr>
        <p:txBody>
          <a:bodyPr/>
          <a:lstStyle/>
          <a:p>
            <a:r>
              <a:rPr lang="en-US" altLang="en-US" dirty="0" smtClean="0"/>
              <a:t>Ten firms split evenly: Can 3 Merge?   </a:t>
            </a:r>
          </a:p>
        </p:txBody>
      </p:sp>
      <p:sp>
        <p:nvSpPr>
          <p:cNvPr id="35844" name="Subtitle 3"/>
          <p:cNvSpPr>
            <a:spLocks noGrp="1"/>
          </p:cNvSpPr>
          <p:nvPr>
            <p:ph type="subTitle" idx="1"/>
          </p:nvPr>
        </p:nvSpPr>
        <p:spPr>
          <a:xfrm>
            <a:off x="457200" y="1676400"/>
            <a:ext cx="8305800" cy="4572000"/>
          </a:xfrm>
        </p:spPr>
        <p:txBody>
          <a:bodyPr/>
          <a:lstStyle/>
          <a:p>
            <a:pPr algn="ctr"/>
            <a:r>
              <a:rPr lang="en-US" altLang="en-US" sz="3600" dirty="0" smtClean="0">
                <a:solidFill>
                  <a:srgbClr val="FF0000"/>
                </a:solidFill>
              </a:rPr>
              <a:t> Can three firms merge?</a:t>
            </a:r>
          </a:p>
          <a:p>
            <a:pPr algn="ctr"/>
            <a:endParaRPr lang="en-US" altLang="en-US" sz="2000" dirty="0" smtClean="0">
              <a:solidFill>
                <a:srgbClr val="FF0000"/>
              </a:solidFill>
            </a:endParaRPr>
          </a:p>
          <a:p>
            <a:pPr marL="571500" indent="-571500">
              <a:buFont typeface="Arial" panose="020B0604020202020204" pitchFamily="34" charset="0"/>
              <a:buChar char="•"/>
            </a:pPr>
            <a:r>
              <a:rPr lang="en-US" altLang="en-US" sz="3600" dirty="0" smtClean="0"/>
              <a:t>What is the original concentration?</a:t>
            </a:r>
          </a:p>
          <a:p>
            <a:pPr marL="571500" indent="-571500">
              <a:buFont typeface="Arial" panose="020B0604020202020204" pitchFamily="34" charset="0"/>
              <a:buChar char="•"/>
            </a:pPr>
            <a:endParaRPr lang="en-US" altLang="en-US" sz="1200" dirty="0" smtClean="0"/>
          </a:p>
          <a:p>
            <a:pPr marL="571500" indent="-571500">
              <a:buFont typeface="Arial" panose="020B0604020202020204" pitchFamily="34" charset="0"/>
              <a:buChar char="•"/>
            </a:pPr>
            <a:r>
              <a:rPr lang="en-US" altLang="en-US" sz="3600" dirty="0" smtClean="0"/>
              <a:t>What would be the new concentration?</a:t>
            </a:r>
          </a:p>
          <a:p>
            <a:pPr marL="571500" indent="-571500">
              <a:buFont typeface="Arial" panose="020B0604020202020204" pitchFamily="34" charset="0"/>
              <a:buChar char="•"/>
            </a:pPr>
            <a:endParaRPr lang="en-US" altLang="en-US" sz="1200" dirty="0" smtClean="0"/>
          </a:p>
          <a:p>
            <a:pPr marL="571500" indent="-571500">
              <a:buFont typeface="Arial" panose="020B0604020202020204" pitchFamily="34" charset="0"/>
              <a:buChar char="•"/>
            </a:pPr>
            <a:r>
              <a:rPr lang="en-US" altLang="en-US" sz="3600" dirty="0" smtClean="0"/>
              <a:t>How big would the change be?</a:t>
            </a:r>
          </a:p>
          <a:p>
            <a:pPr marL="571500" indent="-571500">
              <a:buFont typeface="Arial" panose="020B0604020202020204" pitchFamily="34" charset="0"/>
              <a:buChar char="•"/>
            </a:pPr>
            <a:endParaRPr lang="en-US" altLang="en-US" sz="1200" dirty="0" smtClean="0"/>
          </a:p>
          <a:p>
            <a:pPr marL="571500" indent="-571500">
              <a:buFont typeface="Arial" panose="020B0604020202020204" pitchFamily="34" charset="0"/>
              <a:buChar char="•"/>
            </a:pPr>
            <a:r>
              <a:rPr lang="en-US" altLang="en-US" sz="3600" dirty="0" smtClean="0"/>
              <a:t>Will the merger be investigated? </a:t>
            </a:r>
          </a:p>
          <a:p>
            <a:endParaRPr lang="en-US" altLang="en-US" dirty="0" smtClean="0"/>
          </a:p>
          <a:p>
            <a:r>
              <a:rPr lang="en-US" altLang="en-US" dirty="0" smtClean="0"/>
              <a:t>                                    </a:t>
            </a:r>
          </a:p>
          <a:p>
            <a:endParaRPr lang="en-US" altLang="en-US" dirty="0" smtClean="0"/>
          </a:p>
          <a:p>
            <a:r>
              <a:rPr lang="en-US" altLang="en-US" dirty="0" smtClean="0"/>
              <a:t> </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59</a:t>
            </a:fld>
            <a:endParaRPr lang="en-US" altLang="en-US" sz="1400" dirty="0"/>
          </a:p>
        </p:txBody>
      </p:sp>
    </p:spTree>
    <p:extLst>
      <p:ext uri="{BB962C8B-B14F-4D97-AF65-F5344CB8AC3E}">
        <p14:creationId xmlns:p14="http://schemas.microsoft.com/office/powerpoint/2010/main" val="985314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Drawing Marginal Revenue</a:t>
            </a:r>
          </a:p>
        </p:txBody>
      </p:sp>
      <p:sp>
        <p:nvSpPr>
          <p:cNvPr id="921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5FDAE82-17C6-46A0-80BE-091774C1A51A}" type="slidenum">
              <a:rPr lang="en-US" altLang="en-US" sz="1400"/>
              <a:pPr eaLnBrk="1" hangingPunct="1">
                <a:spcBef>
                  <a:spcPct val="0"/>
                </a:spcBef>
                <a:buFontTx/>
                <a:buNone/>
              </a:pPr>
              <a:t>6</a:t>
            </a:fld>
            <a:endParaRPr lang="en-US" altLang="en-US" sz="1400"/>
          </a:p>
        </p:txBody>
      </p:sp>
      <p:sp>
        <p:nvSpPr>
          <p:cNvPr id="9220" name="Subtitle 3"/>
          <p:cNvSpPr>
            <a:spLocks noGrp="1"/>
          </p:cNvSpPr>
          <p:nvPr>
            <p:ph type="subTitle" idx="1"/>
          </p:nvPr>
        </p:nvSpPr>
        <p:spPr>
          <a:xfrm>
            <a:off x="228600" y="1905000"/>
            <a:ext cx="8610600" cy="3962400"/>
          </a:xfrm>
        </p:spPr>
        <p:txBody>
          <a:bodyPr/>
          <a:lstStyle/>
          <a:p>
            <a:r>
              <a:rPr lang="en-US" altLang="en-US" sz="3200" dirty="0"/>
              <a:t> </a:t>
            </a:r>
            <a:r>
              <a:rPr lang="en-US" altLang="en-US" sz="3200" dirty="0" smtClean="0"/>
              <a:t>   In drawing, remember that if the demand curve hits the quantity axis at Q = 10, then the marginal revenue curve hits it at Q = 5.</a:t>
            </a:r>
          </a:p>
          <a:p>
            <a:endParaRPr lang="en-US" altLang="en-US" sz="2000" dirty="0"/>
          </a:p>
          <a:p>
            <a:r>
              <a:rPr lang="en-US" altLang="en-US" sz="3200" dirty="0" smtClean="0"/>
              <a:t>    Also, though quantity demanded is 0 for bigger quantities than 10, the marginal revenue curve keeps going negative, because revenue can decline as output increases--- if the price falls even faster.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219200"/>
          </a:xfrm>
        </p:spPr>
        <p:txBody>
          <a:bodyPr/>
          <a:lstStyle/>
          <a:p>
            <a:r>
              <a:rPr lang="en-US" altLang="en-US" dirty="0" smtClean="0"/>
              <a:t>The Disney-Fox Merger (2019)</a:t>
            </a:r>
          </a:p>
        </p:txBody>
      </p:sp>
      <p:sp>
        <p:nvSpPr>
          <p:cNvPr id="18436" name="Subtitle 3"/>
          <p:cNvSpPr>
            <a:spLocks noGrp="1"/>
          </p:cNvSpPr>
          <p:nvPr>
            <p:ph type="subTitle" idx="1"/>
          </p:nvPr>
        </p:nvSpPr>
        <p:spPr>
          <a:xfrm>
            <a:off x="73025" y="10204450"/>
            <a:ext cx="1859629" cy="1506093"/>
          </a:xfrm>
        </p:spPr>
        <p:txBody>
          <a:bodyPr/>
          <a:lstStyle/>
          <a:p>
            <a:r>
              <a:rPr lang="en-US" altLang="en-US" sz="1600" dirty="0" smtClean="0"/>
              <a:t> </a:t>
            </a:r>
            <a:endParaRPr lang="en-US" altLang="en-US" sz="1600" dirty="0"/>
          </a:p>
          <a:p>
            <a:r>
              <a:rPr lang="en-US" altLang="en-US" sz="2400" dirty="0" smtClean="0"/>
              <a:t> </a:t>
            </a:r>
            <a:endParaRPr lang="en-US" altLang="en-US" sz="1600" dirty="0" smtClean="0"/>
          </a:p>
          <a:p>
            <a:endParaRPr lang="en-US" altLang="en-US" sz="1600" dirty="0"/>
          </a:p>
          <a:p>
            <a:r>
              <a:rPr lang="en-US" altLang="en-US" sz="1600" dirty="0" smtClean="0"/>
              <a:t> </a:t>
            </a:r>
          </a:p>
          <a:p>
            <a:endParaRPr lang="en-US" altLang="en-US" sz="1600" dirty="0" smtClean="0"/>
          </a:p>
          <a:p>
            <a:endParaRPr lang="en-US" altLang="en-US" sz="1600" dirty="0"/>
          </a:p>
          <a:p>
            <a:endParaRPr lang="en-US" altLang="en-US" sz="1600" dirty="0"/>
          </a:p>
          <a:p>
            <a:endParaRPr lang="en-US" altLang="en-US" sz="16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60</a:t>
            </a:fld>
            <a:endParaRPr lang="en-US" altLang="en-US" sz="1400" dirty="0"/>
          </a:p>
        </p:txBody>
      </p:sp>
      <p:pic>
        <p:nvPicPr>
          <p:cNvPr id="1026" name="Picture 2" descr="https://cdn-images-1.medium.com/max/2400/1*zSi4eovl66ZNAvXKAIrcl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6743700"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38600" y="5250159"/>
            <a:ext cx="3505200" cy="461665"/>
          </a:xfrm>
          <a:prstGeom prst="rect">
            <a:avLst/>
          </a:prstGeom>
        </p:spPr>
        <p:txBody>
          <a:bodyPr wrap="square">
            <a:spAutoFit/>
          </a:bodyPr>
          <a:lstStyle/>
          <a:p>
            <a:r>
              <a:rPr lang="en-US" sz="1200" dirty="0"/>
              <a:t>https://medium.com/@waldoch/herfindahl-hirschman-at-the-movies-b0430acf7cee</a:t>
            </a:r>
          </a:p>
        </p:txBody>
      </p:sp>
    </p:spTree>
    <p:extLst>
      <p:ext uri="{BB962C8B-B14F-4D97-AF65-F5344CB8AC3E}">
        <p14:creationId xmlns:p14="http://schemas.microsoft.com/office/powerpoint/2010/main" val="24766995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219200"/>
          </a:xfrm>
        </p:spPr>
        <p:txBody>
          <a:bodyPr/>
          <a:lstStyle/>
          <a:p>
            <a:r>
              <a:rPr lang="en-US" altLang="en-US" dirty="0" smtClean="0"/>
              <a:t>ATT Merger with T-Mobile</a:t>
            </a:r>
          </a:p>
        </p:txBody>
      </p:sp>
      <p:sp>
        <p:nvSpPr>
          <p:cNvPr id="41988" name="Subtitle 3"/>
          <p:cNvSpPr>
            <a:spLocks noGrp="1"/>
          </p:cNvSpPr>
          <p:nvPr>
            <p:ph type="subTitle" idx="1"/>
          </p:nvPr>
        </p:nvSpPr>
        <p:spPr>
          <a:xfrm>
            <a:off x="76200" y="1539875"/>
            <a:ext cx="8991600" cy="5181600"/>
          </a:xfrm>
        </p:spPr>
        <p:txBody>
          <a:bodyPr/>
          <a:lstStyle/>
          <a:p>
            <a:r>
              <a:rPr lang="en-US" altLang="en-US" sz="3000" dirty="0" smtClean="0"/>
              <a:t>    This was proposed in 2011. ATT agreed to buy </a:t>
            </a:r>
          </a:p>
          <a:p>
            <a:r>
              <a:rPr lang="en-US" altLang="en-US" sz="3000" dirty="0" smtClean="0"/>
              <a:t>T-Mobile for $39 billion, and if the deal fell through to give T-Mobile $3 billion plus another $3 billion in spectrum and a roaming agreement.</a:t>
            </a:r>
          </a:p>
          <a:p>
            <a:endParaRPr lang="en-US" altLang="en-US" sz="300" dirty="0" smtClean="0"/>
          </a:p>
          <a:p>
            <a:r>
              <a:rPr lang="en-US" altLang="en-US" sz="3000" dirty="0" smtClean="0"/>
              <a:t>    ATT said it could upgrade its network and improve its notoriously spotty service in places such as Manhattan.  It said T-Mobile could not survive on its own.</a:t>
            </a:r>
          </a:p>
          <a:p>
            <a:endParaRPr lang="en-US" altLang="en-US" sz="300" dirty="0" smtClean="0"/>
          </a:p>
          <a:p>
            <a:r>
              <a:rPr lang="en-US" altLang="en-US" sz="3000" dirty="0" smtClean="0"/>
              <a:t>    Deutsche Telecom, its owner, wants to sell it.</a:t>
            </a:r>
          </a:p>
          <a:p>
            <a:endParaRPr lang="en-US" altLang="en-US" sz="300" dirty="0" smtClean="0"/>
          </a:p>
          <a:p>
            <a:r>
              <a:rPr lang="en-US" altLang="en-US" sz="3000" dirty="0" smtClean="0"/>
              <a:t>    Wireless prices dropped 50% 1999-2009, despite other mergers.</a:t>
            </a:r>
          </a:p>
        </p:txBody>
      </p:sp>
      <p:sp>
        <p:nvSpPr>
          <p:cNvPr id="6"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61</a:t>
            </a:fld>
            <a:endParaRPr lang="en-US" altLang="en-US" sz="1400" dirty="0"/>
          </a:p>
        </p:txBody>
      </p:sp>
    </p:spTree>
    <p:extLst>
      <p:ext uri="{BB962C8B-B14F-4D97-AF65-F5344CB8AC3E}">
        <p14:creationId xmlns:p14="http://schemas.microsoft.com/office/powerpoint/2010/main" val="27932629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1219200"/>
          </a:xfrm>
        </p:spPr>
        <p:txBody>
          <a:bodyPr/>
          <a:lstStyle/>
          <a:p>
            <a:r>
              <a:rPr lang="en-US" altLang="en-US" dirty="0" smtClean="0"/>
              <a:t>Some Previous Mergers  </a:t>
            </a:r>
          </a:p>
        </p:txBody>
      </p:sp>
      <p:sp>
        <p:nvSpPr>
          <p:cNvPr id="43012" name="Subtitle 3"/>
          <p:cNvSpPr>
            <a:spLocks noGrp="1"/>
          </p:cNvSpPr>
          <p:nvPr>
            <p:ph type="subTitle" idx="1"/>
          </p:nvPr>
        </p:nvSpPr>
        <p:spPr>
          <a:xfrm>
            <a:off x="304800" y="1600200"/>
            <a:ext cx="8305800" cy="4572000"/>
          </a:xfrm>
        </p:spPr>
        <p:txBody>
          <a:bodyPr/>
          <a:lstStyle/>
          <a:p>
            <a:pPr marL="457200" indent="-457200">
              <a:buFont typeface="Arial" panose="020B0604020202020204" pitchFamily="34" charset="0"/>
              <a:buChar char="•"/>
            </a:pPr>
            <a:r>
              <a:rPr lang="en-US" altLang="en-US" sz="3600" dirty="0" smtClean="0"/>
              <a:t>ATT - Centennial (2009) 7 of 24 suspect markets divested</a:t>
            </a:r>
          </a:p>
          <a:p>
            <a:pPr marL="457200" indent="-457200">
              <a:buFont typeface="Arial" panose="020B0604020202020204" pitchFamily="34" charset="0"/>
              <a:buChar char="•"/>
            </a:pPr>
            <a:endParaRPr lang="en-US" altLang="en-US" sz="2000" dirty="0" smtClean="0"/>
          </a:p>
          <a:p>
            <a:pPr marL="457200" indent="-457200">
              <a:buFont typeface="Arial" panose="020B0604020202020204" pitchFamily="34" charset="0"/>
              <a:buChar char="•"/>
            </a:pPr>
            <a:r>
              <a:rPr lang="en-US" altLang="en-US" sz="3600" dirty="0" smtClean="0"/>
              <a:t>Verizon - ALLTELL (2008) 105 of 218</a:t>
            </a:r>
          </a:p>
          <a:p>
            <a:pPr marL="457200" indent="-457200">
              <a:buFont typeface="Arial" panose="020B0604020202020204" pitchFamily="34" charset="0"/>
              <a:buChar char="•"/>
            </a:pPr>
            <a:endParaRPr lang="en-US" altLang="en-US" sz="2000" dirty="0" smtClean="0"/>
          </a:p>
          <a:p>
            <a:pPr marL="457200" indent="-457200">
              <a:buFont typeface="Arial" panose="020B0604020202020204" pitchFamily="34" charset="0"/>
              <a:buChar char="•"/>
            </a:pPr>
            <a:r>
              <a:rPr lang="en-US" altLang="en-US" sz="3600" dirty="0" smtClean="0"/>
              <a:t>ATT - Cingular (2005) $46 billion 30 of 270</a:t>
            </a:r>
          </a:p>
          <a:p>
            <a:pPr marL="457200" indent="-457200">
              <a:buFont typeface="Arial" panose="020B0604020202020204" pitchFamily="34" charset="0"/>
              <a:buChar char="•"/>
            </a:pPr>
            <a:endParaRPr lang="en-US" altLang="en-US" sz="2000" dirty="0" smtClean="0"/>
          </a:p>
          <a:p>
            <a:pPr marL="457200" indent="-457200">
              <a:buFont typeface="Arial" panose="020B0604020202020204" pitchFamily="34" charset="0"/>
              <a:buChar char="•"/>
            </a:pPr>
            <a:r>
              <a:rPr lang="en-US" altLang="en-US" sz="3600" dirty="0" smtClean="0"/>
              <a:t>Sprint - Nextel (2004) $41 billion. 0 of 190</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62</a:t>
            </a:fld>
            <a:endParaRPr lang="en-US" altLang="en-US" sz="1400" dirty="0"/>
          </a:p>
        </p:txBody>
      </p:sp>
    </p:spTree>
    <p:extLst>
      <p:ext uri="{BB962C8B-B14F-4D97-AF65-F5344CB8AC3E}">
        <p14:creationId xmlns:p14="http://schemas.microsoft.com/office/powerpoint/2010/main" val="20336767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1219200"/>
          </a:xfrm>
        </p:spPr>
        <p:txBody>
          <a:bodyPr/>
          <a:lstStyle/>
          <a:p>
            <a:r>
              <a:rPr lang="en-US" altLang="en-US" dirty="0" smtClean="0"/>
              <a:t>The Telecom </a:t>
            </a:r>
            <a:r>
              <a:rPr lang="en-US" altLang="en-US" dirty="0" err="1" smtClean="0"/>
              <a:t>Herfindahl</a:t>
            </a:r>
            <a:endParaRPr lang="en-US" altLang="en-US" dirty="0" smtClean="0"/>
          </a:p>
        </p:txBody>
      </p:sp>
      <p:sp>
        <p:nvSpPr>
          <p:cNvPr id="44036" name="Subtitle 3"/>
          <p:cNvSpPr>
            <a:spLocks noGrp="1"/>
          </p:cNvSpPr>
          <p:nvPr>
            <p:ph type="subTitle" idx="1"/>
          </p:nvPr>
        </p:nvSpPr>
        <p:spPr>
          <a:xfrm>
            <a:off x="964150" y="5638800"/>
            <a:ext cx="7951250" cy="990600"/>
          </a:xfrm>
        </p:spPr>
        <p:txBody>
          <a:bodyPr/>
          <a:lstStyle/>
          <a:p>
            <a:pPr algn="ctr"/>
            <a:r>
              <a:rPr lang="en-US" altLang="en-US" dirty="0" smtClean="0"/>
              <a:t>The HHI (</a:t>
            </a:r>
            <a:r>
              <a:rPr lang="en-US" altLang="en-US" dirty="0" err="1" smtClean="0"/>
              <a:t>Herfindahl</a:t>
            </a:r>
            <a:r>
              <a:rPr lang="en-US" altLang="en-US" dirty="0" smtClean="0"/>
              <a:t>) would rise by at least 600 points after the ATT merger with T-Mobile.</a:t>
            </a: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150" y="1463566"/>
            <a:ext cx="74178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63</a:t>
            </a:fld>
            <a:endParaRPr lang="en-US" altLang="en-US" sz="1400" dirty="0"/>
          </a:p>
        </p:txBody>
      </p:sp>
    </p:spTree>
    <p:extLst>
      <p:ext uri="{BB962C8B-B14F-4D97-AF65-F5344CB8AC3E}">
        <p14:creationId xmlns:p14="http://schemas.microsoft.com/office/powerpoint/2010/main" val="11617326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1219200"/>
          </a:xfrm>
        </p:spPr>
        <p:txBody>
          <a:bodyPr/>
          <a:lstStyle/>
          <a:p>
            <a:r>
              <a:rPr lang="en-US" altLang="en-US" dirty="0" smtClean="0"/>
              <a:t>Local Markets</a:t>
            </a:r>
          </a:p>
        </p:txBody>
      </p:sp>
      <p:sp>
        <p:nvSpPr>
          <p:cNvPr id="45060" name="Subtitle 3"/>
          <p:cNvSpPr>
            <a:spLocks noGrp="1"/>
          </p:cNvSpPr>
          <p:nvPr>
            <p:ph type="subTitle" idx="1"/>
          </p:nvPr>
        </p:nvSpPr>
        <p:spPr>
          <a:xfrm>
            <a:off x="533400" y="1524000"/>
            <a:ext cx="8229600" cy="4953000"/>
          </a:xfrm>
        </p:spPr>
        <p:txBody>
          <a:bodyPr/>
          <a:lstStyle/>
          <a:p>
            <a:r>
              <a:rPr lang="en-US" altLang="en-US" dirty="0" smtClean="0"/>
              <a:t>New York City:  44% of market, H = 3,335, up 951.</a:t>
            </a:r>
          </a:p>
          <a:p>
            <a:r>
              <a:rPr lang="en-US" altLang="en-US" dirty="0" smtClean="0"/>
              <a:t>Chicago:  48%,  H = 3,189, up 1,114</a:t>
            </a:r>
          </a:p>
          <a:p>
            <a:r>
              <a:rPr lang="en-US" altLang="en-US" dirty="0" smtClean="0"/>
              <a:t>Seattle:  53%, H = 4,044, up 1,366.</a:t>
            </a:r>
          </a:p>
          <a:p>
            <a:endParaRPr lang="en-US" altLang="en-US" sz="800" dirty="0" smtClean="0"/>
          </a:p>
          <a:p>
            <a:r>
              <a:rPr lang="en-US" altLang="en-US" dirty="0" smtClean="0"/>
              <a:t>In all top 40 markets, the </a:t>
            </a:r>
            <a:r>
              <a:rPr lang="en-US" altLang="en-US" dirty="0" err="1" smtClean="0"/>
              <a:t>Herfindahl</a:t>
            </a:r>
            <a:r>
              <a:rPr lang="en-US" altLang="en-US" dirty="0" smtClean="0"/>
              <a:t> would rise by more than 200.</a:t>
            </a:r>
          </a:p>
          <a:p>
            <a:endParaRPr lang="en-US" altLang="en-US" sz="800" dirty="0" smtClean="0"/>
          </a:p>
          <a:p>
            <a:r>
              <a:rPr lang="en-US" altLang="en-US" dirty="0" smtClean="0"/>
              <a:t>“It’s only a slight overstatement to say that if they weren’t going to block this one, the Justice Department might as well just throw the antitrust guidelines out the window,” said Herbert </a:t>
            </a:r>
            <a:r>
              <a:rPr lang="en-US" altLang="en-US" dirty="0" err="1" smtClean="0"/>
              <a:t>Hovenkamp</a:t>
            </a:r>
            <a:r>
              <a:rPr lang="en-US" altLang="en-US" dirty="0" smtClean="0"/>
              <a:t>, “This merger clearly seems to violate them.”</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64</a:t>
            </a:fld>
            <a:endParaRPr lang="en-US" altLang="en-US" sz="1400" dirty="0"/>
          </a:p>
        </p:txBody>
      </p:sp>
    </p:spTree>
    <p:extLst>
      <p:ext uri="{BB962C8B-B14F-4D97-AF65-F5344CB8AC3E}">
        <p14:creationId xmlns:p14="http://schemas.microsoft.com/office/powerpoint/2010/main" val="6792589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1219200"/>
          </a:xfrm>
        </p:spPr>
        <p:txBody>
          <a:bodyPr/>
          <a:lstStyle/>
          <a:p>
            <a:r>
              <a:rPr lang="en-US" altLang="en-US" dirty="0"/>
              <a:t>Other Concerns</a:t>
            </a:r>
            <a:endParaRPr lang="en-US" altLang="en-US" dirty="0" smtClean="0"/>
          </a:p>
        </p:txBody>
      </p:sp>
      <p:sp>
        <p:nvSpPr>
          <p:cNvPr id="45060" name="Subtitle 3"/>
          <p:cNvSpPr>
            <a:spLocks noGrp="1"/>
          </p:cNvSpPr>
          <p:nvPr>
            <p:ph type="subTitle" idx="1"/>
          </p:nvPr>
        </p:nvSpPr>
        <p:spPr>
          <a:xfrm>
            <a:off x="533400" y="1676400"/>
            <a:ext cx="8077200" cy="4953000"/>
          </a:xfrm>
        </p:spPr>
        <p:txBody>
          <a:bodyPr/>
          <a:lstStyle/>
          <a:p>
            <a:pPr eaLnBrk="1" hangingPunct="1">
              <a:spcBef>
                <a:spcPct val="0"/>
              </a:spcBef>
            </a:pPr>
            <a:r>
              <a:rPr lang="en-US" altLang="en-US" sz="3600" dirty="0"/>
              <a:t>T-Mobile was known to be a maverick, a competitor on the price dimension.  Internal T-Mobile and ATT documents showed ATT saw this as a threat, and T-Mobile as its strength. </a:t>
            </a:r>
          </a:p>
          <a:p>
            <a:pPr eaLnBrk="1" hangingPunct="1">
              <a:spcBef>
                <a:spcPct val="0"/>
              </a:spcBef>
            </a:pPr>
            <a:endParaRPr lang="en-US" altLang="en-US" sz="3600" dirty="0"/>
          </a:p>
          <a:p>
            <a:pPr eaLnBrk="1" hangingPunct="1">
              <a:spcBef>
                <a:spcPct val="0"/>
              </a:spcBef>
            </a:pPr>
            <a:r>
              <a:rPr lang="en-US" altLang="en-US" sz="3600" dirty="0"/>
              <a:t>Could  T-Mobile survive without a merger</a:t>
            </a:r>
            <a:r>
              <a:rPr lang="en-US" altLang="en-US" sz="3600"/>
              <a:t>? </a:t>
            </a:r>
            <a:endParaRPr lang="en-US" altLang="en-US" sz="3600" smtClean="0"/>
          </a:p>
          <a:p>
            <a:pPr eaLnBrk="1" hangingPunct="1">
              <a:spcBef>
                <a:spcPct val="0"/>
              </a:spcBef>
            </a:pPr>
            <a:r>
              <a:rPr lang="en-US" altLang="en-US" sz="3600" smtClean="0"/>
              <a:t> </a:t>
            </a:r>
            <a:endParaRPr lang="en-US" altLang="en-US" sz="3600" dirty="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solidFill>
                  <a:srgbClr val="000000"/>
                </a:solidFill>
              </a:rPr>
              <a:pPr eaLnBrk="1" hangingPunct="1">
                <a:spcBef>
                  <a:spcPct val="0"/>
                </a:spcBef>
                <a:buFontTx/>
                <a:buNone/>
              </a:pPr>
              <a:t>65</a:t>
            </a:fld>
            <a:endParaRPr lang="en-US" altLang="en-US" sz="1400" dirty="0">
              <a:solidFill>
                <a:srgbClr val="000000"/>
              </a:solidFill>
            </a:endParaRPr>
          </a:p>
        </p:txBody>
      </p:sp>
    </p:spTree>
    <p:extLst>
      <p:ext uri="{BB962C8B-B14F-4D97-AF65-F5344CB8AC3E}">
        <p14:creationId xmlns:p14="http://schemas.microsoft.com/office/powerpoint/2010/main" val="29889604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1219200"/>
          </a:xfrm>
        </p:spPr>
        <p:txBody>
          <a:bodyPr/>
          <a:lstStyle/>
          <a:p>
            <a:r>
              <a:rPr lang="en-US" altLang="en-US" dirty="0" smtClean="0"/>
              <a:t>Sprint Merger with T-Mobile (2020)</a:t>
            </a:r>
          </a:p>
        </p:txBody>
      </p:sp>
      <p:sp>
        <p:nvSpPr>
          <p:cNvPr id="45060" name="Subtitle 3"/>
          <p:cNvSpPr>
            <a:spLocks noGrp="1"/>
          </p:cNvSpPr>
          <p:nvPr>
            <p:ph type="subTitle" idx="1"/>
          </p:nvPr>
        </p:nvSpPr>
        <p:spPr>
          <a:xfrm>
            <a:off x="533400" y="1676400"/>
            <a:ext cx="8077200" cy="4953000"/>
          </a:xfrm>
        </p:spPr>
        <p:txBody>
          <a:bodyPr/>
          <a:lstStyle/>
          <a:p>
            <a:pPr eaLnBrk="1" hangingPunct="1">
              <a:spcBef>
                <a:spcPct val="0"/>
              </a:spcBef>
            </a:pPr>
            <a:r>
              <a:rPr lang="en-US" altLang="en-US" sz="2400" dirty="0" smtClean="0"/>
              <a:t>  In 2020, Sprint and T-Mobile merged to have 38% market share, increasing the </a:t>
            </a:r>
            <a:r>
              <a:rPr lang="en-US" altLang="en-US" sz="2400" dirty="0" err="1" smtClean="0"/>
              <a:t>HHI</a:t>
            </a:r>
            <a:r>
              <a:rPr lang="en-US" altLang="en-US" sz="2400" dirty="0" smtClean="0"/>
              <a:t> from 2,507 to 3,186, an increase of 679.  In Los Angeles and New York it would rise to 4,158 and 4,284. </a:t>
            </a:r>
          </a:p>
          <a:p>
            <a:pPr eaLnBrk="1" hangingPunct="1">
              <a:spcBef>
                <a:spcPct val="0"/>
              </a:spcBef>
            </a:pPr>
            <a:endParaRPr lang="en-US" altLang="en-US" sz="2400" dirty="0"/>
          </a:p>
          <a:p>
            <a:pPr eaLnBrk="1" hangingPunct="1">
              <a:spcBef>
                <a:spcPct val="0"/>
              </a:spcBef>
            </a:pPr>
            <a:r>
              <a:rPr lang="en-US" altLang="en-US" sz="2400" dirty="0" smtClean="0"/>
              <a:t>     But could Sprint survive on its own? That’s the big question. </a:t>
            </a:r>
          </a:p>
          <a:p>
            <a:pPr eaLnBrk="1" hangingPunct="1">
              <a:spcBef>
                <a:spcPct val="0"/>
              </a:spcBef>
            </a:pPr>
            <a:endParaRPr lang="en-US" altLang="en-US" sz="2400" dirty="0" smtClean="0"/>
          </a:p>
          <a:p>
            <a:pPr eaLnBrk="1" hangingPunct="1">
              <a:spcBef>
                <a:spcPct val="0"/>
              </a:spcBef>
            </a:pPr>
            <a:r>
              <a:rPr lang="en-US" altLang="en-US" sz="2400" dirty="0"/>
              <a:t> </a:t>
            </a:r>
            <a:r>
              <a:rPr lang="en-US" altLang="en-US" sz="2400" dirty="0" smtClean="0"/>
              <a:t>    Verizon’s stock price went up at news of the merger, but ATT’s didn’t change. </a:t>
            </a:r>
          </a:p>
          <a:p>
            <a:pPr eaLnBrk="1" hangingPunct="1">
              <a:spcBef>
                <a:spcPct val="0"/>
              </a:spcBef>
            </a:pPr>
            <a:endParaRPr lang="en-US" altLang="en-US" sz="2400" dirty="0"/>
          </a:p>
          <a:p>
            <a:pPr eaLnBrk="1" hangingPunct="1">
              <a:spcBef>
                <a:spcPct val="0"/>
              </a:spcBef>
            </a:pPr>
            <a:r>
              <a:rPr lang="en-US" altLang="en-US" sz="2400" dirty="0" smtClean="0"/>
              <a:t>  The Justice Dept. allowed the merger, after some divestiture to Dish. A group of state attorney-generals sued to block the merger, but lost in 2020. </a:t>
            </a:r>
          </a:p>
          <a:p>
            <a:pPr eaLnBrk="1" hangingPunct="1">
              <a:spcBef>
                <a:spcPct val="0"/>
              </a:spcBef>
            </a:pPr>
            <a:r>
              <a:rPr lang="en-US" sz="1200" dirty="0">
                <a:hlinkClick r:id="rId3"/>
              </a:rPr>
              <a:t>https</a:t>
            </a:r>
            <a:r>
              <a:rPr lang="en-US" sz="1200" dirty="0" smtClean="0">
                <a:hlinkClick r:id="rId3"/>
              </a:rPr>
              <a:t>://www.rcrwireless.com/20200218/wireless/insights-from-the-sprint-t-mobile-us-merger-ruling-part-2</a:t>
            </a:r>
            <a:endParaRPr lang="en-US" altLang="en-US" sz="3600" dirty="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solidFill>
                  <a:srgbClr val="000000"/>
                </a:solidFill>
              </a:rPr>
              <a:pPr eaLnBrk="1" hangingPunct="1">
                <a:spcBef>
                  <a:spcPct val="0"/>
                </a:spcBef>
                <a:buFontTx/>
                <a:buNone/>
              </a:pPr>
              <a:t>66</a:t>
            </a:fld>
            <a:endParaRPr lang="en-US" altLang="en-US" sz="1400" dirty="0">
              <a:solidFill>
                <a:srgbClr val="000000"/>
              </a:solidFill>
            </a:endParaRPr>
          </a:p>
        </p:txBody>
      </p:sp>
    </p:spTree>
    <p:extLst>
      <p:ext uri="{BB962C8B-B14F-4D97-AF65-F5344CB8AC3E}">
        <p14:creationId xmlns:p14="http://schemas.microsoft.com/office/powerpoint/2010/main" val="20382643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1219200"/>
          </a:xfrm>
        </p:spPr>
        <p:txBody>
          <a:bodyPr/>
          <a:lstStyle/>
          <a:p>
            <a:r>
              <a:rPr lang="en-US" altLang="en-US" dirty="0" smtClean="0"/>
              <a:t>Other Antitrust Examples </a:t>
            </a:r>
            <a:br>
              <a:rPr lang="en-US" altLang="en-US" dirty="0" smtClean="0"/>
            </a:br>
            <a:r>
              <a:rPr lang="en-US" altLang="en-US" dirty="0" smtClean="0"/>
              <a:t>(won’t cover in G406)</a:t>
            </a:r>
          </a:p>
        </p:txBody>
      </p:sp>
      <p:sp>
        <p:nvSpPr>
          <p:cNvPr id="45060" name="Subtitle 3"/>
          <p:cNvSpPr>
            <a:spLocks noGrp="1"/>
          </p:cNvSpPr>
          <p:nvPr>
            <p:ph type="subTitle" idx="1"/>
          </p:nvPr>
        </p:nvSpPr>
        <p:spPr>
          <a:xfrm>
            <a:off x="533400" y="1676400"/>
            <a:ext cx="8077200" cy="4953000"/>
          </a:xfrm>
        </p:spPr>
        <p:txBody>
          <a:bodyPr/>
          <a:lstStyle/>
          <a:p>
            <a:pPr eaLnBrk="1" hangingPunct="1">
              <a:spcBef>
                <a:spcPct val="0"/>
              </a:spcBef>
            </a:pPr>
            <a:r>
              <a:rPr lang="en-US" altLang="en-US" sz="2400" dirty="0" smtClean="0"/>
              <a:t>   </a:t>
            </a:r>
            <a:endParaRPr lang="en-US" altLang="en-US" sz="3600" dirty="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solidFill>
                  <a:srgbClr val="000000"/>
                </a:solidFill>
              </a:rPr>
              <a:pPr eaLnBrk="1" hangingPunct="1">
                <a:spcBef>
                  <a:spcPct val="0"/>
                </a:spcBef>
                <a:buFontTx/>
                <a:buNone/>
              </a:pPr>
              <a:t>67</a:t>
            </a:fld>
            <a:endParaRPr lang="en-US" altLang="en-US" sz="1400" dirty="0">
              <a:solidFill>
                <a:srgbClr val="000000"/>
              </a:solidFill>
            </a:endParaRPr>
          </a:p>
        </p:txBody>
      </p:sp>
    </p:spTree>
    <p:extLst>
      <p:ext uri="{BB962C8B-B14F-4D97-AF65-F5344CB8AC3E}">
        <p14:creationId xmlns:p14="http://schemas.microsoft.com/office/powerpoint/2010/main" val="4176843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219200"/>
          </a:xfrm>
        </p:spPr>
        <p:txBody>
          <a:bodyPr/>
          <a:lstStyle/>
          <a:p>
            <a:r>
              <a:rPr lang="en-US" altLang="en-US" smtClean="0"/>
              <a:t>The Anthem-Cigna Blocked Merger  (2017)</a:t>
            </a:r>
            <a:endParaRPr lang="en-US" altLang="en-US" dirty="0" smtClean="0"/>
          </a:p>
        </p:txBody>
      </p:sp>
      <p:sp>
        <p:nvSpPr>
          <p:cNvPr id="18436" name="Subtitle 3"/>
          <p:cNvSpPr>
            <a:spLocks noGrp="1"/>
          </p:cNvSpPr>
          <p:nvPr>
            <p:ph type="subTitle" idx="1"/>
          </p:nvPr>
        </p:nvSpPr>
        <p:spPr>
          <a:xfrm>
            <a:off x="228600" y="1139825"/>
            <a:ext cx="8458200" cy="5105400"/>
          </a:xfrm>
        </p:spPr>
        <p:txBody>
          <a:bodyPr/>
          <a:lstStyle/>
          <a:p>
            <a:r>
              <a:rPr lang="en-US" altLang="en-US" sz="1600" dirty="0" smtClean="0"/>
              <a:t> </a:t>
            </a:r>
            <a:endParaRPr lang="en-US" altLang="en-US" sz="1600" dirty="0"/>
          </a:p>
          <a:p>
            <a:r>
              <a:rPr lang="en-US" altLang="en-US" sz="2400" dirty="0" smtClean="0"/>
              <a:t>   There are four big health insurance companies, including Anthem and Cigna. </a:t>
            </a:r>
          </a:p>
          <a:p>
            <a:r>
              <a:rPr lang="en-US" altLang="en-US" sz="2400" dirty="0" smtClean="0"/>
              <a:t>   Many of the </a:t>
            </a:r>
            <a:r>
              <a:rPr lang="en-US" altLang="en-US" sz="2400" dirty="0" smtClean="0">
                <a:hlinkClick r:id="rId3"/>
              </a:rPr>
              <a:t>Blue-Cross </a:t>
            </a:r>
            <a:r>
              <a:rPr lang="en-US" altLang="en-US" sz="2400" dirty="0" smtClean="0"/>
              <a:t>Blue Shield Association companies are owned by Anthem (but not all).</a:t>
            </a:r>
          </a:p>
          <a:p>
            <a:r>
              <a:rPr lang="en-US" altLang="en-US" sz="2400" dirty="0" smtClean="0"/>
              <a:t>    The Blue rules allow Blue companies to compete against each other only with non-Blue brands, and limits them to 1/3 of their customers or revenue. Blues have exclusive service areas too.  Since 1945, insurance of all kinds has been </a:t>
            </a:r>
            <a:r>
              <a:rPr lang="en-US" altLang="en-US" sz="2400" dirty="0" smtClean="0">
                <a:hlinkClick r:id="rId4"/>
              </a:rPr>
              <a:t>exempt </a:t>
            </a:r>
            <a:r>
              <a:rPr lang="en-US" altLang="en-US" sz="2400" dirty="0" smtClean="0"/>
              <a:t>from federal antitrust law, except for mergers. They do have state regulation.</a:t>
            </a:r>
          </a:p>
          <a:p>
            <a:endParaRPr lang="en-US" altLang="en-US" sz="1600" dirty="0" smtClean="0"/>
          </a:p>
          <a:p>
            <a:r>
              <a:rPr lang="en-US" altLang="en-US" sz="1600" dirty="0" smtClean="0"/>
              <a:t>Justice </a:t>
            </a:r>
            <a:r>
              <a:rPr lang="en-US" altLang="en-US" sz="1600" dirty="0"/>
              <a:t>Department slides for their opening statement (I’ll go over this in class): </a:t>
            </a:r>
          </a:p>
          <a:p>
            <a:r>
              <a:rPr lang="en-US" altLang="en-US" sz="1600" dirty="0">
                <a:hlinkClick r:id="rId5"/>
              </a:rPr>
              <a:t>https://</a:t>
            </a:r>
            <a:r>
              <a:rPr lang="en-US" altLang="en-US" sz="1600" dirty="0" smtClean="0">
                <a:hlinkClick r:id="rId5"/>
              </a:rPr>
              <a:t>www.justice.gov/atr/case-document/file/912506/download</a:t>
            </a:r>
            <a:endParaRPr lang="en-US" altLang="en-US" sz="1600" dirty="0" smtClean="0"/>
          </a:p>
          <a:p>
            <a:endParaRPr lang="en-US" altLang="en-US" sz="1600" dirty="0"/>
          </a:p>
          <a:p>
            <a:r>
              <a:rPr lang="en-US" altLang="en-US" sz="1600" dirty="0" smtClean="0"/>
              <a:t>Good David </a:t>
            </a:r>
            <a:r>
              <a:rPr lang="en-US" altLang="en-US" sz="1600" dirty="0" err="1" smtClean="0"/>
              <a:t>Dranove</a:t>
            </a:r>
            <a:r>
              <a:rPr lang="en-US" altLang="en-US" sz="1600" dirty="0" smtClean="0"/>
              <a:t> article on the issues: </a:t>
            </a:r>
          </a:p>
          <a:p>
            <a:r>
              <a:rPr lang="en-US" altLang="en-US" sz="1600" dirty="0">
                <a:hlinkClick r:id="rId6"/>
              </a:rPr>
              <a:t>http://healthaffairs.org/blog/2017/09/05/the-anthem-cigna-merger-a-post-mortem</a:t>
            </a:r>
            <a:r>
              <a:rPr lang="en-US" altLang="en-US" sz="1600" dirty="0" smtClean="0">
                <a:hlinkClick r:id="rId6"/>
              </a:rPr>
              <a:t>/</a:t>
            </a:r>
            <a:endParaRPr lang="en-US" altLang="en-US" sz="1600" dirty="0" smtClean="0"/>
          </a:p>
          <a:p>
            <a:endParaRPr lang="en-US" altLang="en-US" sz="1600" dirty="0"/>
          </a:p>
          <a:p>
            <a:r>
              <a:rPr lang="en-US" altLang="en-US" sz="1600" dirty="0" smtClean="0"/>
              <a:t> </a:t>
            </a:r>
          </a:p>
          <a:p>
            <a:endParaRPr lang="en-US" altLang="en-US" sz="1600" dirty="0" smtClean="0"/>
          </a:p>
          <a:p>
            <a:endParaRPr lang="en-US" altLang="en-US" sz="1600" dirty="0"/>
          </a:p>
          <a:p>
            <a:endParaRPr lang="en-US" altLang="en-US" sz="1600" dirty="0"/>
          </a:p>
          <a:p>
            <a:endParaRPr lang="en-US" altLang="en-US" sz="16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68</a:t>
            </a:fld>
            <a:endParaRPr lang="en-US" altLang="en-US" sz="1400" dirty="0"/>
          </a:p>
        </p:txBody>
      </p:sp>
    </p:spTree>
    <p:extLst>
      <p:ext uri="{BB962C8B-B14F-4D97-AF65-F5344CB8AC3E}">
        <p14:creationId xmlns:p14="http://schemas.microsoft.com/office/powerpoint/2010/main" val="23148428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219200"/>
          </a:xfrm>
        </p:spPr>
        <p:txBody>
          <a:bodyPr/>
          <a:lstStyle/>
          <a:p>
            <a:r>
              <a:rPr lang="en-US" altLang="en-US" smtClean="0"/>
              <a:t>Anthem’s defense</a:t>
            </a:r>
            <a:endParaRPr lang="en-US" altLang="en-US" dirty="0" smtClean="0"/>
          </a:p>
        </p:txBody>
      </p:sp>
      <p:sp>
        <p:nvSpPr>
          <p:cNvPr id="18436" name="Subtitle 3"/>
          <p:cNvSpPr>
            <a:spLocks noGrp="1"/>
          </p:cNvSpPr>
          <p:nvPr>
            <p:ph type="subTitle" idx="1"/>
          </p:nvPr>
        </p:nvSpPr>
        <p:spPr>
          <a:xfrm>
            <a:off x="223684" y="1182329"/>
            <a:ext cx="8458200" cy="5105400"/>
          </a:xfrm>
        </p:spPr>
        <p:txBody>
          <a:bodyPr/>
          <a:lstStyle/>
          <a:p>
            <a:r>
              <a:rPr lang="en-US" altLang="en-US" sz="1600" dirty="0" smtClean="0"/>
              <a:t> </a:t>
            </a:r>
            <a:endParaRPr lang="en-US" altLang="en-US" sz="1600" dirty="0"/>
          </a:p>
          <a:p>
            <a:r>
              <a:rPr lang="en-US" altLang="en-US" sz="2400" dirty="0" smtClean="0"/>
              <a:t>  1.  The market is not “national accounts” (companies with over 5,000 employees), because companies can use different insurers in different states. </a:t>
            </a:r>
          </a:p>
          <a:p>
            <a:r>
              <a:rPr lang="en-US" altLang="en-US" sz="2400" dirty="0"/>
              <a:t> </a:t>
            </a:r>
            <a:r>
              <a:rPr lang="en-US" altLang="en-US" sz="2400" dirty="0" smtClean="0"/>
              <a:t>2. Anthem’s market share should not be combined with the other “Blue” companies in the HHI. </a:t>
            </a:r>
            <a:endParaRPr lang="en-US" altLang="en-US" sz="2400" dirty="0"/>
          </a:p>
          <a:p>
            <a:r>
              <a:rPr lang="en-US" altLang="en-US" sz="2400" dirty="0" smtClean="0"/>
              <a:t>3.  Cigna is very innovative, and Anthem will become more innovative, helping consumers. </a:t>
            </a:r>
            <a:endParaRPr lang="en-US" altLang="en-US" sz="2400" dirty="0"/>
          </a:p>
          <a:p>
            <a:r>
              <a:rPr lang="en-US" altLang="en-US" sz="2400" dirty="0" smtClean="0"/>
              <a:t>4. There is lots of potential and actual entry with the Obamacare “exchanges”. </a:t>
            </a:r>
            <a:endParaRPr lang="en-US" altLang="en-US" sz="2400" dirty="0"/>
          </a:p>
          <a:p>
            <a:r>
              <a:rPr lang="en-US" altLang="en-US" sz="2400" dirty="0" smtClean="0"/>
              <a:t> 5. Cigna will be able to use Anthem’s size to get bigger discounts from hospitals, saving $2 billion, and there will be administrative savings.</a:t>
            </a:r>
          </a:p>
          <a:p>
            <a:r>
              <a:rPr lang="en-US" altLang="en-US" sz="1600" dirty="0" smtClean="0"/>
              <a:t>From the opinion </a:t>
            </a:r>
            <a:r>
              <a:rPr lang="en-US" altLang="en-US" sz="1600" dirty="0"/>
              <a:t>at: </a:t>
            </a:r>
            <a:r>
              <a:rPr lang="en-US" altLang="en-US" sz="1600" dirty="0" smtClean="0">
                <a:hlinkClick r:id="rId3"/>
              </a:rPr>
              <a:t>https</a:t>
            </a:r>
            <a:r>
              <a:rPr lang="en-US" altLang="en-US" sz="1600" dirty="0">
                <a:hlinkClick r:id="rId3"/>
              </a:rPr>
              <a:t>://www.justice.gov/atr/case-document/file/940946/download</a:t>
            </a:r>
            <a:endParaRPr lang="en-US" altLang="en-US" sz="1600" dirty="0"/>
          </a:p>
          <a:p>
            <a:endParaRPr lang="en-US" altLang="en-US" sz="16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69</a:t>
            </a:fld>
            <a:endParaRPr lang="en-US" altLang="en-US" sz="1400" dirty="0"/>
          </a:p>
        </p:txBody>
      </p:sp>
    </p:spTree>
    <p:extLst>
      <p:ext uri="{BB962C8B-B14F-4D97-AF65-F5344CB8AC3E}">
        <p14:creationId xmlns:p14="http://schemas.microsoft.com/office/powerpoint/2010/main" val="3393530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Pricing with Market Power</a:t>
            </a:r>
          </a:p>
        </p:txBody>
      </p:sp>
      <p:sp>
        <p:nvSpPr>
          <p:cNvPr id="61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4CA55E6-9484-46EC-87EA-9FEFC61D5427}" type="slidenum">
              <a:rPr lang="en-US" altLang="en-US" sz="1400"/>
              <a:pPr eaLnBrk="1" hangingPunct="1">
                <a:spcBef>
                  <a:spcPct val="0"/>
                </a:spcBef>
                <a:buFontTx/>
                <a:buNone/>
              </a:pPr>
              <a:t>7</a:t>
            </a:fld>
            <a:endParaRPr lang="en-US" altLang="en-US" sz="1400"/>
          </a:p>
        </p:txBody>
      </p:sp>
      <p:sp>
        <p:nvSpPr>
          <p:cNvPr id="6148" name="Subtitle 3"/>
          <p:cNvSpPr>
            <a:spLocks noGrp="1"/>
          </p:cNvSpPr>
          <p:nvPr>
            <p:ph type="subTitle" idx="1"/>
          </p:nvPr>
        </p:nvSpPr>
        <p:spPr>
          <a:xfrm>
            <a:off x="381000" y="1524000"/>
            <a:ext cx="8382000" cy="5181600"/>
          </a:xfrm>
        </p:spPr>
        <p:txBody>
          <a:bodyPr/>
          <a:lstStyle/>
          <a:p>
            <a:r>
              <a:rPr lang="en-US" altLang="en-US" sz="3600" dirty="0"/>
              <a:t> </a:t>
            </a:r>
            <a:r>
              <a:rPr lang="en-US" altLang="en-US" sz="3600" dirty="0" smtClean="0"/>
              <a:t>   The simplest case is when the seller has zero marginal cost.</a:t>
            </a:r>
          </a:p>
          <a:p>
            <a:endParaRPr lang="en-US" altLang="en-US" sz="600" dirty="0" smtClean="0"/>
          </a:p>
          <a:p>
            <a:r>
              <a:rPr lang="en-US" altLang="en-US" sz="3600" dirty="0"/>
              <a:t> </a:t>
            </a:r>
            <a:r>
              <a:rPr lang="en-US" altLang="en-US" sz="3600" dirty="0" smtClean="0"/>
              <a:t>   Then its task is to set MR = 0, which means to maximize revenue.</a:t>
            </a:r>
          </a:p>
          <a:p>
            <a:endParaRPr lang="en-US" altLang="en-US" sz="600" dirty="0" smtClean="0"/>
          </a:p>
          <a:p>
            <a:r>
              <a:rPr lang="en-US" altLang="en-US" sz="3600" dirty="0"/>
              <a:t> </a:t>
            </a:r>
            <a:r>
              <a:rPr lang="en-US" altLang="en-US" sz="3600" dirty="0" smtClean="0"/>
              <a:t>   Why not lower all the prices if you aren’t filling up the football stadium?</a:t>
            </a:r>
          </a:p>
          <a:p>
            <a:endParaRPr lang="en-US" altLang="en-US" sz="600" dirty="0" smtClean="0"/>
          </a:p>
          <a:p>
            <a:r>
              <a:rPr lang="en-US" altLang="en-US" sz="3600" dirty="0"/>
              <a:t> </a:t>
            </a:r>
            <a:r>
              <a:rPr lang="en-US" altLang="en-US" sz="3600" dirty="0" smtClean="0"/>
              <a:t>   Note the market failure: some seats were wasted. </a:t>
            </a:r>
          </a:p>
          <a:p>
            <a:endParaRPr lang="en-US" altLang="en-US" dirty="0" smtClean="0"/>
          </a:p>
          <a:p>
            <a:r>
              <a:rPr lang="en-US" altLang="en-US" dirty="0" smtClean="0"/>
              <a:t>  </a:t>
            </a:r>
          </a:p>
          <a:p>
            <a:endParaRPr lang="en-US" altLang="en-US" dirty="0" smtClean="0"/>
          </a:p>
          <a:p>
            <a:r>
              <a:rPr lang="en-US" altLang="en-US" dirty="0" smtClean="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219200"/>
          </a:xfrm>
        </p:spPr>
        <p:txBody>
          <a:bodyPr/>
          <a:lstStyle/>
          <a:p>
            <a:r>
              <a:rPr lang="en-US" altLang="en-US" smtClean="0"/>
              <a:t>The Judge Ruled against the Merger</a:t>
            </a:r>
            <a:endParaRPr lang="en-US" altLang="en-US" dirty="0" smtClean="0"/>
          </a:p>
        </p:txBody>
      </p:sp>
      <p:sp>
        <p:nvSpPr>
          <p:cNvPr id="18436" name="Subtitle 3"/>
          <p:cNvSpPr>
            <a:spLocks noGrp="1"/>
          </p:cNvSpPr>
          <p:nvPr>
            <p:ph type="subTitle" idx="1"/>
          </p:nvPr>
        </p:nvSpPr>
        <p:spPr>
          <a:xfrm>
            <a:off x="304800" y="1447800"/>
            <a:ext cx="8458200" cy="5105400"/>
          </a:xfrm>
        </p:spPr>
        <p:txBody>
          <a:bodyPr/>
          <a:lstStyle/>
          <a:p>
            <a:r>
              <a:rPr lang="en-US" altLang="en-US" sz="1600" smtClean="0"/>
              <a:t> </a:t>
            </a:r>
            <a:endParaRPr lang="en-US" altLang="en-US" sz="2000"/>
          </a:p>
          <a:p>
            <a:r>
              <a:rPr lang="en-US" altLang="en-US" sz="2000" smtClean="0"/>
              <a:t> The </a:t>
            </a:r>
            <a:r>
              <a:rPr lang="en-US" altLang="en-US" sz="2000"/>
              <a:t>opinion is at: </a:t>
            </a:r>
          </a:p>
          <a:p>
            <a:r>
              <a:rPr lang="en-US" altLang="en-US" sz="2000">
                <a:hlinkClick r:id="rId3"/>
              </a:rPr>
              <a:t>https://</a:t>
            </a:r>
            <a:r>
              <a:rPr lang="en-US" altLang="en-US" sz="2000" smtClean="0">
                <a:hlinkClick r:id="rId3"/>
              </a:rPr>
              <a:t>www.justice.gov/atr/case-document/file/940946/download</a:t>
            </a:r>
            <a:endParaRPr lang="en-US" altLang="en-US" sz="2000" smtClean="0"/>
          </a:p>
          <a:p>
            <a:endParaRPr lang="en-US" altLang="en-US" sz="2000"/>
          </a:p>
          <a:p>
            <a:r>
              <a:rPr lang="en-US" sz="2000" smtClean="0"/>
              <a:t>“Anthem </a:t>
            </a:r>
            <a:r>
              <a:rPr lang="en-US" sz="2000"/>
              <a:t>characterizes this scenario as a supply-side efficiency resulting from the merger, but it has not shown that there is anything about the mere combination of the carriers’ two pools of patients that will enable doctors or hospitals to treat patients more expeditiously or at a lower cost. Since the medical cost savings will not be accomplished by streamlining the two firms’ operations, creating a better product that neither carrier can offer alone, or even by enabling the providers to operate more efficiently, they do not represent any “efficiency” that will be introduced into the marketplace</a:t>
            </a:r>
            <a:r>
              <a:rPr lang="en-US" sz="2000" smtClean="0"/>
              <a:t>.”</a:t>
            </a:r>
          </a:p>
          <a:p>
            <a:endParaRPr lang="en-US" altLang="en-US" sz="2000"/>
          </a:p>
          <a:p>
            <a:r>
              <a:rPr lang="en-US" altLang="en-US" sz="2000"/>
              <a:t>See </a:t>
            </a:r>
            <a:r>
              <a:rPr lang="en-US" altLang="en-US" sz="2000">
                <a:hlinkClick r:id="rId4"/>
              </a:rPr>
              <a:t>http://www.cnbc.com/2017/02/08/us-judge-blocks-merger-of-anthem-and-cigna.html</a:t>
            </a:r>
            <a:r>
              <a:rPr lang="en-US" altLang="en-US" sz="2000"/>
              <a:t>    $34 billion price for Cigna. $1.85 billion non-approval fee.</a:t>
            </a:r>
          </a:p>
          <a:p>
            <a:endParaRPr lang="en-US" altLang="en-US" sz="20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70</a:t>
            </a:fld>
            <a:endParaRPr lang="en-US" altLang="en-US" sz="1400" dirty="0"/>
          </a:p>
        </p:txBody>
      </p:sp>
    </p:spTree>
    <p:extLst>
      <p:ext uri="{BB962C8B-B14F-4D97-AF65-F5344CB8AC3E}">
        <p14:creationId xmlns:p14="http://schemas.microsoft.com/office/powerpoint/2010/main" val="10647824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Anthem CEO Replaced</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71</a:t>
            </a:fld>
            <a:endParaRPr lang="en-US" altLang="en-US" sz="1400"/>
          </a:p>
        </p:txBody>
      </p:sp>
      <p:sp>
        <p:nvSpPr>
          <p:cNvPr id="3" name="Rectangle 2"/>
          <p:cNvSpPr/>
          <p:nvPr/>
        </p:nvSpPr>
        <p:spPr>
          <a:xfrm>
            <a:off x="533400" y="1981200"/>
            <a:ext cx="8610600" cy="4524315"/>
          </a:xfrm>
          <a:prstGeom prst="rect">
            <a:avLst/>
          </a:prstGeom>
        </p:spPr>
        <p:txBody>
          <a:bodyPr wrap="square">
            <a:spAutoFit/>
          </a:bodyPr>
          <a:lstStyle/>
          <a:p>
            <a:r>
              <a:rPr lang="en-US" sz="2400"/>
              <a:t> </a:t>
            </a:r>
            <a:r>
              <a:rPr lang="en-US" sz="2400">
                <a:hlinkClick r:id="rId3"/>
              </a:rPr>
              <a:t>https://</a:t>
            </a:r>
            <a:r>
              <a:rPr lang="en-US" sz="2400" smtClean="0">
                <a:hlinkClick r:id="rId3"/>
              </a:rPr>
              <a:t>www.wsj.com/articles/anthem-confirms-joseph-swedish-to-step-down-as-ceo-1509968851</a:t>
            </a:r>
            <a:endParaRPr lang="en-US" sz="2400" smtClean="0"/>
          </a:p>
          <a:p>
            <a:r>
              <a:rPr lang="en-US" sz="2400" smtClean="0"/>
              <a:t>“Anthem </a:t>
            </a:r>
            <a:r>
              <a:rPr lang="en-US" sz="2400"/>
              <a:t>Inc. CEO Joe Swedish will receive $4.5 million in annual salary as a senior adviser with the company after stepping down from his current </a:t>
            </a:r>
            <a:r>
              <a:rPr lang="en-US" sz="2400" smtClean="0"/>
              <a:t>position</a:t>
            </a:r>
          </a:p>
          <a:p>
            <a:endParaRPr lang="en-US" sz="2400"/>
          </a:p>
          <a:p>
            <a:r>
              <a:rPr lang="en-US" sz="2400"/>
              <a:t>Mr. Swedish, 66, would be leaving after his signature strategic effort, Anthem’s $48 billion bid to buy</a:t>
            </a:r>
            <a:r>
              <a:rPr lang="en-US" sz="2400">
                <a:hlinkClick r:id="rId4"/>
              </a:rPr>
              <a:t>Cigna</a:t>
            </a:r>
            <a:r>
              <a:rPr lang="en-US" sz="2400"/>
              <a:t> Corp. , ran aground earlier this year. However, since the beginning of the year, Anthem shares have risen by 47%, along with strong results across the health-insurance sector and Anthem’s announced pullback from the Affordable Care Act </a:t>
            </a:r>
            <a:r>
              <a:rPr lang="en-US" sz="2400" smtClean="0"/>
              <a:t>”</a:t>
            </a:r>
            <a:endParaRPr lang="en-US" sz="2400" dirty="0"/>
          </a:p>
        </p:txBody>
      </p:sp>
    </p:spTree>
    <p:extLst>
      <p:ext uri="{BB962C8B-B14F-4D97-AF65-F5344CB8AC3E}">
        <p14:creationId xmlns:p14="http://schemas.microsoft.com/office/powerpoint/2010/main" val="2586871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200" smtClean="0"/>
              <a:t>The Modified ABI-Modelo Merger</a:t>
            </a:r>
            <a:endParaRPr lang="en-US" sz="3200"/>
          </a:p>
        </p:txBody>
      </p:sp>
      <p:sp>
        <p:nvSpPr>
          <p:cNvPr id="5" name="Slide Number Placeholder 3"/>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E20A29-9EFE-4010-A9D1-3EB1016F2C9B}" type="slidenum">
              <a:rPr lang="en-US" altLang="en-US"/>
              <a:pPr eaLnBrk="1" hangingPunct="1"/>
              <a:t>72</a:t>
            </a:fld>
            <a:endParaRPr lang="en-US" altLang="en-US" dirty="0"/>
          </a:p>
        </p:txBody>
      </p:sp>
      <p:sp>
        <p:nvSpPr>
          <p:cNvPr id="3" name="Rectangle 2"/>
          <p:cNvSpPr/>
          <p:nvPr/>
        </p:nvSpPr>
        <p:spPr>
          <a:xfrm>
            <a:off x="228600" y="1752600"/>
            <a:ext cx="8697686" cy="4524315"/>
          </a:xfrm>
          <a:prstGeom prst="rect">
            <a:avLst/>
          </a:prstGeom>
        </p:spPr>
        <p:txBody>
          <a:bodyPr wrap="square">
            <a:spAutoFit/>
          </a:bodyPr>
          <a:lstStyle/>
          <a:p>
            <a:r>
              <a:rPr lang="en-US" sz="2400" smtClean="0">
                <a:latin typeface="Bookman Old Style" panose="02050604050505020204" pitchFamily="18" charset="0"/>
              </a:rPr>
              <a:t>“A </a:t>
            </a:r>
            <a:r>
              <a:rPr lang="en-US" sz="2400">
                <a:latin typeface="Bookman Old Style" panose="02050604050505020204" pitchFamily="18" charset="0"/>
              </a:rPr>
              <a:t>merger of the 39 percent market share of Anheuser-Busch InBev, </a:t>
            </a:r>
            <a:r>
              <a:rPr lang="en-US" sz="2400" smtClean="0">
                <a:latin typeface="Bookman Old Style" panose="02050604050505020204" pitchFamily="18" charset="0"/>
              </a:rPr>
              <a:t>also known </a:t>
            </a:r>
            <a:r>
              <a:rPr lang="en-US" sz="2400">
                <a:latin typeface="Bookman Old Style" panose="02050604050505020204" pitchFamily="18" charset="0"/>
              </a:rPr>
              <a:t>as ABI, with Modelo’s brands, which account for 7 percent of </a:t>
            </a:r>
            <a:r>
              <a:rPr lang="en-US" sz="2400" smtClean="0">
                <a:latin typeface="Bookman Old Style" panose="02050604050505020204" pitchFamily="18" charset="0"/>
              </a:rPr>
              <a:t>the United States </a:t>
            </a:r>
            <a:r>
              <a:rPr lang="en-US" sz="2400">
                <a:latin typeface="Bookman Old Style" panose="02050604050505020204" pitchFamily="18" charset="0"/>
              </a:rPr>
              <a:t>market, would put 46 percent of the market in one </a:t>
            </a:r>
            <a:r>
              <a:rPr lang="en-US" sz="2400" smtClean="0">
                <a:latin typeface="Bookman Old Style" panose="02050604050505020204" pitchFamily="18" charset="0"/>
              </a:rPr>
              <a:t>company’s hands.</a:t>
            </a:r>
          </a:p>
          <a:p>
            <a:endParaRPr lang="en-US" sz="2400">
              <a:latin typeface="Bookman Old Style" panose="02050604050505020204" pitchFamily="18" charset="0"/>
            </a:endParaRPr>
          </a:p>
          <a:p>
            <a:r>
              <a:rPr lang="en-US" sz="2400">
                <a:latin typeface="Bookman Old Style" panose="02050604050505020204" pitchFamily="18" charset="0"/>
              </a:rPr>
              <a:t>That would essentially make the United States beer market a </a:t>
            </a:r>
            <a:r>
              <a:rPr lang="en-US" sz="2400" smtClean="0">
                <a:latin typeface="Bookman Old Style" panose="02050604050505020204" pitchFamily="18" charset="0"/>
              </a:rPr>
              <a:t>duopoly, because </a:t>
            </a:r>
            <a:r>
              <a:rPr lang="en-US" sz="2400">
                <a:latin typeface="Bookman Old Style" panose="02050604050505020204" pitchFamily="18" charset="0"/>
              </a:rPr>
              <a:t>MillerCoors, the second-largest brewer of beer sold in the </a:t>
            </a:r>
            <a:r>
              <a:rPr lang="en-US" sz="2400" smtClean="0">
                <a:latin typeface="Bookman Old Style" panose="02050604050505020204" pitchFamily="18" charset="0"/>
              </a:rPr>
              <a:t>United States</a:t>
            </a:r>
            <a:r>
              <a:rPr lang="en-US" sz="2400">
                <a:latin typeface="Bookman Old Style" panose="02050604050505020204" pitchFamily="18" charset="0"/>
              </a:rPr>
              <a:t>, controls 26 percent of the market. The next largest company </a:t>
            </a:r>
            <a:r>
              <a:rPr lang="en-US" sz="2400" smtClean="0">
                <a:latin typeface="Bookman Old Style" panose="02050604050505020204" pitchFamily="18" charset="0"/>
              </a:rPr>
              <a:t>would be </a:t>
            </a:r>
            <a:r>
              <a:rPr lang="en-US" sz="2400">
                <a:latin typeface="Bookman Old Style" panose="02050604050505020204" pitchFamily="18" charset="0"/>
              </a:rPr>
              <a:t>Heineken USA at 6 percent</a:t>
            </a:r>
            <a:r>
              <a:rPr lang="en-US" sz="2400" smtClean="0">
                <a:latin typeface="Bookman Old Style" panose="02050604050505020204" pitchFamily="18" charset="0"/>
              </a:rPr>
              <a:t>...” (</a:t>
            </a:r>
            <a:r>
              <a:rPr lang="en-US" sz="2400"/>
              <a:t>The New York </a:t>
            </a:r>
            <a:r>
              <a:rPr lang="en-US" sz="2400" smtClean="0"/>
              <a:t>Times) </a:t>
            </a:r>
            <a:endParaRPr lang="en-US" sz="2400">
              <a:latin typeface="Bookman Old Style" panose="02050604050505020204" pitchFamily="18" charset="0"/>
            </a:endParaRPr>
          </a:p>
        </p:txBody>
      </p:sp>
    </p:spTree>
    <p:extLst>
      <p:ext uri="{BB962C8B-B14F-4D97-AF65-F5344CB8AC3E}">
        <p14:creationId xmlns:p14="http://schemas.microsoft.com/office/powerpoint/2010/main" val="12161590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219200"/>
          </a:xfrm>
        </p:spPr>
        <p:txBody>
          <a:bodyPr/>
          <a:lstStyle/>
          <a:p>
            <a:r>
              <a:rPr lang="en-US" altLang="en-US" smtClean="0"/>
              <a:t>The HHI of SBI-Modelo</a:t>
            </a:r>
            <a:endParaRPr lang="en-US" altLang="en-US" dirty="0" smtClean="0"/>
          </a:p>
        </p:txBody>
      </p:sp>
      <p:sp>
        <p:nvSpPr>
          <p:cNvPr id="39939" name="Subtitle 2"/>
          <p:cNvSpPr>
            <a:spLocks noGrp="1"/>
          </p:cNvSpPr>
          <p:nvPr>
            <p:ph type="subTitle" idx="1"/>
          </p:nvPr>
        </p:nvSpPr>
        <p:spPr>
          <a:xfrm>
            <a:off x="304800" y="1447800"/>
            <a:ext cx="8458200" cy="5181600"/>
          </a:xfrm>
        </p:spPr>
        <p:txBody>
          <a:bodyPr/>
          <a:lstStyle/>
          <a:p>
            <a:r>
              <a:rPr lang="en-US" altLang="en-US" sz="2200" smtClean="0"/>
              <a:t>   “The </a:t>
            </a:r>
            <a:r>
              <a:rPr lang="en-US" altLang="en-US" sz="2200" dirty="0" smtClean="0"/>
              <a:t>U.S. beer industry is largely controlled by two big players: AB </a:t>
            </a:r>
            <a:r>
              <a:rPr lang="en-US" altLang="en-US" sz="2200" dirty="0" err="1" smtClean="0"/>
              <a:t>InBev</a:t>
            </a:r>
            <a:r>
              <a:rPr lang="en-US" altLang="en-US" sz="2200" dirty="0" smtClean="0"/>
              <a:t>, owner of Bud Light and Budweiser, and </a:t>
            </a:r>
            <a:r>
              <a:rPr lang="en-US" altLang="en-US" sz="2200" dirty="0" err="1" smtClean="0"/>
              <a:t>MillerCoors</a:t>
            </a:r>
            <a:r>
              <a:rPr lang="en-US" altLang="en-US" sz="2200" dirty="0" smtClean="0"/>
              <a:t>, maker of the Coors Light brand. </a:t>
            </a:r>
            <a:r>
              <a:rPr lang="en-US" altLang="en-US" sz="2200" dirty="0" err="1" smtClean="0"/>
              <a:t>Modelo</a:t>
            </a:r>
            <a:r>
              <a:rPr lang="en-US" altLang="en-US" sz="2200" dirty="0" smtClean="0"/>
              <a:t>, whose Corona is the best-selling imported beer in the U.S., runs a distant third, with 7% of U.S. beer sales, according to the Justice Department. Together, AB </a:t>
            </a:r>
            <a:r>
              <a:rPr lang="en-US" altLang="en-US" sz="2200" dirty="0" err="1" smtClean="0"/>
              <a:t>InBev</a:t>
            </a:r>
            <a:r>
              <a:rPr lang="en-US" altLang="en-US" sz="2200" dirty="0" smtClean="0"/>
              <a:t> and </a:t>
            </a:r>
            <a:r>
              <a:rPr lang="en-US" altLang="en-US" sz="2200" dirty="0" err="1" smtClean="0"/>
              <a:t>Modelo</a:t>
            </a:r>
            <a:r>
              <a:rPr lang="en-US" altLang="en-US" sz="2200" dirty="0" smtClean="0"/>
              <a:t> would control about 46% of U.S. sales.</a:t>
            </a:r>
          </a:p>
          <a:p>
            <a:r>
              <a:rPr lang="en-US" altLang="en-US" sz="2200" dirty="0"/>
              <a:t> </a:t>
            </a:r>
            <a:r>
              <a:rPr lang="en-US" altLang="en-US" sz="2200" dirty="0" smtClean="0"/>
              <a:t>   The department said that when AB </a:t>
            </a:r>
            <a:r>
              <a:rPr lang="en-US" altLang="en-US" sz="2200" dirty="0" err="1" smtClean="0"/>
              <a:t>InBev</a:t>
            </a:r>
            <a:r>
              <a:rPr lang="en-US" altLang="en-US" sz="2200" dirty="0" smtClean="0"/>
              <a:t> raises beer prices, </a:t>
            </a:r>
            <a:r>
              <a:rPr lang="en-US" altLang="en-US" sz="2200" dirty="0" err="1" smtClean="0"/>
              <a:t>MillerCoors</a:t>
            </a:r>
            <a:r>
              <a:rPr lang="en-US" altLang="en-US" sz="2200" dirty="0" smtClean="0"/>
              <a:t> usually follows followed suit, while </a:t>
            </a:r>
            <a:r>
              <a:rPr lang="en-US" altLang="en-US" sz="2200" dirty="0" err="1" smtClean="0"/>
              <a:t>Modelo</a:t>
            </a:r>
            <a:r>
              <a:rPr lang="en-US" altLang="en-US" sz="2200" dirty="0" smtClean="0"/>
              <a:t> has been resistant. AB </a:t>
            </a:r>
            <a:r>
              <a:rPr lang="en-US" altLang="en-US" sz="2200" dirty="0" err="1" smtClean="0"/>
              <a:t>InBev</a:t>
            </a:r>
            <a:r>
              <a:rPr lang="en-US" altLang="en-US" sz="2200" dirty="0" smtClean="0"/>
              <a:t> internal documents "show that it is increasingly worried about the threat of high-end brands, such as </a:t>
            </a:r>
            <a:r>
              <a:rPr lang="en-US" altLang="en-US" sz="2200" dirty="0" err="1" smtClean="0"/>
              <a:t>Modelo's</a:t>
            </a:r>
            <a:r>
              <a:rPr lang="en-US" altLang="en-US" sz="2200" dirty="0" smtClean="0"/>
              <a:t>, constraining its ability to increase…pricing," the lawsuit </a:t>
            </a:r>
            <a:r>
              <a:rPr lang="en-US" altLang="en-US" sz="2200" smtClean="0"/>
              <a:t>said.” (WSJ)</a:t>
            </a:r>
            <a:endParaRPr lang="en-US" altLang="en-US" sz="2200" dirty="0" smtClean="0"/>
          </a:p>
          <a:p>
            <a:r>
              <a:rPr lang="en-US" altLang="en-US" sz="2200" smtClean="0"/>
              <a:t> HHI 1,570 </a:t>
            </a:r>
            <a:r>
              <a:rPr lang="en-US" altLang="en-US" sz="2200" dirty="0" smtClean="0"/>
              <a:t>from </a:t>
            </a:r>
            <a:r>
              <a:rPr lang="en-US" altLang="en-US" sz="2200" smtClean="0"/>
              <a:t>two </a:t>
            </a:r>
            <a:r>
              <a:rPr lang="en-US" altLang="en-US" sz="2200" smtClean="0">
                <a:sym typeface="Wingdings" pitchFamily="2" charset="2"/>
              </a:rPr>
              <a:t> 2,116 from one, </a:t>
            </a:r>
            <a:r>
              <a:rPr lang="en-US" altLang="en-US" sz="2200" dirty="0" smtClean="0">
                <a:sym typeface="Wingdings" pitchFamily="2" charset="2"/>
              </a:rPr>
              <a:t>546 </a:t>
            </a:r>
            <a:r>
              <a:rPr lang="en-US" altLang="en-US" sz="2200" smtClean="0">
                <a:sym typeface="Wingdings" pitchFamily="2" charset="2"/>
              </a:rPr>
              <a:t>increase., </a:t>
            </a:r>
          </a:p>
          <a:p>
            <a:r>
              <a:rPr lang="en-US" altLang="en-US" sz="2200"/>
              <a:t>HHI: </a:t>
            </a:r>
            <a:r>
              <a:rPr lang="en-US" altLang="en-US" sz="2200" smtClean="0"/>
              <a:t>about 2,300,  </a:t>
            </a:r>
            <a:r>
              <a:rPr lang="en-US" altLang="en-US" sz="2200"/>
              <a:t>going to 2846. </a:t>
            </a:r>
            <a:endParaRPr lang="en-US" altLang="en-US" sz="2200" dirty="0" smtClean="0">
              <a:sym typeface="Wingdings" pitchFamily="2" charset="2"/>
            </a:endParaRPr>
          </a:p>
          <a:p>
            <a:r>
              <a:rPr lang="en-US" altLang="en-US" sz="2200" smtClean="0"/>
              <a:t> The case settled, after ABI agreed to sell Modelo’s US operations to Constellation (Mondavi). </a:t>
            </a:r>
            <a:endParaRPr lang="en-US" altLang="en-US" sz="2200" dirty="0" smtClean="0"/>
          </a:p>
        </p:txBody>
      </p:sp>
      <p:sp>
        <p:nvSpPr>
          <p:cNvPr id="5" name="Slide Number Placeholder 5"/>
          <p:cNvSpPr>
            <a:spLocks noGrp="1"/>
          </p:cNvSpPr>
          <p:nvPr>
            <p:ph type="sldNum" sz="quarter" idx="12"/>
          </p:nvPr>
        </p:nvSpPr>
        <p:spPr>
          <a:xfrm>
            <a:off x="6934200" y="661987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73</a:t>
            </a:fld>
            <a:endParaRPr lang="en-US" altLang="en-US" sz="1400" dirty="0"/>
          </a:p>
        </p:txBody>
      </p:sp>
    </p:spTree>
    <p:extLst>
      <p:ext uri="{BB962C8B-B14F-4D97-AF65-F5344CB8AC3E}">
        <p14:creationId xmlns:p14="http://schemas.microsoft.com/office/powerpoint/2010/main" val="15038020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1219200"/>
          </a:xfrm>
        </p:spPr>
        <p:txBody>
          <a:bodyPr/>
          <a:lstStyle/>
          <a:p>
            <a:r>
              <a:rPr lang="en-US" altLang="en-US" dirty="0" smtClean="0"/>
              <a:t>American, </a:t>
            </a:r>
            <a:r>
              <a:rPr lang="en-US" altLang="en-US" smtClean="0"/>
              <a:t>US Airways (2013)</a:t>
            </a:r>
            <a:endParaRPr lang="en-US" altLang="en-US" dirty="0" smtClean="0"/>
          </a:p>
        </p:txBody>
      </p:sp>
      <p:sp>
        <p:nvSpPr>
          <p:cNvPr id="40963" name="Subtitle 2"/>
          <p:cNvSpPr>
            <a:spLocks noGrp="1"/>
          </p:cNvSpPr>
          <p:nvPr>
            <p:ph type="subTitle" idx="1"/>
          </p:nvPr>
        </p:nvSpPr>
        <p:spPr>
          <a:xfrm>
            <a:off x="304800" y="1447800"/>
            <a:ext cx="8534400" cy="5105400"/>
          </a:xfrm>
        </p:spPr>
        <p:txBody>
          <a:bodyPr/>
          <a:lstStyle/>
          <a:p>
            <a:r>
              <a:rPr lang="en-US" altLang="en-US" sz="2400" dirty="0" smtClean="0"/>
              <a:t>    “The combined company would surpass </a:t>
            </a:r>
            <a:r>
              <a:rPr lang="en-US" altLang="en-US" sz="2400" u="sng" dirty="0" smtClean="0"/>
              <a:t>United Continental Holdings</a:t>
            </a:r>
            <a:r>
              <a:rPr lang="en-US" altLang="en-US" sz="2400" dirty="0" smtClean="0"/>
              <a:t> Inc. UAL -2.05% as the No. 1 carrier by traffic and control about one-quarter of U.S. domestic capacity.</a:t>
            </a:r>
          </a:p>
          <a:p>
            <a:endParaRPr lang="en-US" altLang="en-US" sz="1200" dirty="0" smtClean="0"/>
          </a:p>
          <a:p>
            <a:r>
              <a:rPr lang="en-US" altLang="en-US" sz="2400" dirty="0" smtClean="0"/>
              <a:t>    But the deal involves only about a dozen overlapping routes, similar to the number in the most recent three big airline mergers, according to research by </a:t>
            </a:r>
            <a:r>
              <a:rPr lang="en-US" altLang="en-US" sz="2400" u="sng" dirty="0" smtClean="0"/>
              <a:t>J.P. Morgan</a:t>
            </a:r>
            <a:r>
              <a:rPr lang="en-US" altLang="en-US" sz="2400" dirty="0" smtClean="0"/>
              <a:t> JPM -0.88% . Those transactions were cleared by the Justice Department, with the carriers in only one deal required to relinquish takeoff and landing slots to maintain competition</a:t>
            </a:r>
            <a:r>
              <a:rPr lang="en-US" altLang="en-US" sz="2400" dirty="0"/>
              <a:t>.” WSJ </a:t>
            </a:r>
            <a:r>
              <a:rPr lang="en-US" altLang="en-US" sz="2400" dirty="0" smtClean="0"/>
              <a:t>2013.</a:t>
            </a:r>
          </a:p>
          <a:p>
            <a:endParaRPr lang="en-US" altLang="en-US" sz="1200" dirty="0" smtClean="0"/>
          </a:p>
          <a:p>
            <a:r>
              <a:rPr lang="en-US" altLang="en-US" sz="2400" dirty="0" smtClean="0"/>
              <a:t> Justice sued, then settled. </a:t>
            </a:r>
            <a:endParaRPr lang="en-US" altLang="en-US" sz="16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pPr eaLnBrk="1" hangingPunct="1">
                <a:spcBef>
                  <a:spcPct val="0"/>
                </a:spcBef>
                <a:buFontTx/>
                <a:buNone/>
              </a:pPr>
              <a:t>74</a:t>
            </a:fld>
            <a:endParaRPr lang="en-US" altLang="en-US" sz="1400" dirty="0"/>
          </a:p>
        </p:txBody>
      </p:sp>
    </p:spTree>
    <p:extLst>
      <p:ext uri="{BB962C8B-B14F-4D97-AF65-F5344CB8AC3E}">
        <p14:creationId xmlns:p14="http://schemas.microsoft.com/office/powerpoint/2010/main" val="14603622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1219200"/>
          </a:xfrm>
        </p:spPr>
        <p:txBody>
          <a:bodyPr/>
          <a:lstStyle/>
          <a:p>
            <a:r>
              <a:rPr lang="en-US" altLang="en-US" dirty="0" smtClean="0"/>
              <a:t>A blocked merger: </a:t>
            </a:r>
            <a:br>
              <a:rPr lang="en-US" altLang="en-US" dirty="0" smtClean="0"/>
            </a:br>
            <a:r>
              <a:rPr lang="en-US" altLang="en-US" dirty="0" smtClean="0"/>
              <a:t>U.S. v. H&amp;R Block</a:t>
            </a:r>
          </a:p>
        </p:txBody>
      </p:sp>
      <p:sp>
        <p:nvSpPr>
          <p:cNvPr id="47108" name="Subtitle 3"/>
          <p:cNvSpPr>
            <a:spLocks noGrp="1"/>
          </p:cNvSpPr>
          <p:nvPr>
            <p:ph type="subTitle" idx="1"/>
          </p:nvPr>
        </p:nvSpPr>
        <p:spPr>
          <a:xfrm>
            <a:off x="76200" y="1524000"/>
            <a:ext cx="9067800" cy="4953000"/>
          </a:xfrm>
        </p:spPr>
        <p:txBody>
          <a:bodyPr/>
          <a:lstStyle/>
          <a:p>
            <a:r>
              <a:rPr lang="en-US" altLang="en-US" sz="3000" dirty="0" smtClean="0"/>
              <a:t>WSJ, MAY 24, 2011 </a:t>
            </a:r>
            <a:r>
              <a:rPr lang="en-US" altLang="en-US" sz="3000" b="1" dirty="0" smtClean="0">
                <a:hlinkClick r:id="rId3"/>
              </a:rPr>
              <a:t>U.S. Sues to Stop H&amp;R Block Deal for Rival </a:t>
            </a:r>
            <a:endParaRPr lang="en-US" altLang="en-US" sz="3000" b="1" dirty="0" smtClean="0"/>
          </a:p>
          <a:p>
            <a:endParaRPr lang="en-US" altLang="en-US" sz="1200" b="1" dirty="0" smtClean="0"/>
          </a:p>
          <a:p>
            <a:r>
              <a:rPr lang="en-US" altLang="en-US" sz="3000" b="1" dirty="0" smtClean="0"/>
              <a:t>Business Week: </a:t>
            </a:r>
            <a:r>
              <a:rPr lang="en-US" altLang="en-US" sz="3000" b="1" dirty="0" smtClean="0">
                <a:hlinkClick r:id="rId4"/>
              </a:rPr>
              <a:t>H&amp;R Block Antitrust Loss Is Win for U.S. Ahead of AT&amp;T Trial</a:t>
            </a:r>
            <a:r>
              <a:rPr lang="en-US" altLang="en-US" sz="3000" b="1" dirty="0" smtClean="0"/>
              <a:t> </a:t>
            </a:r>
            <a:r>
              <a:rPr lang="en-US" altLang="en-US" sz="3000" dirty="0" smtClean="0"/>
              <a:t>November 16, 2011</a:t>
            </a:r>
          </a:p>
          <a:p>
            <a:endParaRPr lang="en-US" altLang="en-US" sz="1200" dirty="0" smtClean="0"/>
          </a:p>
          <a:p>
            <a:r>
              <a:rPr lang="en-US" altLang="en-US" sz="3000" dirty="0" smtClean="0"/>
              <a:t> U.S. v. H&amp;R Block, 1:11-cv-00948. The </a:t>
            </a:r>
            <a:r>
              <a:rPr lang="en-US" altLang="en-US" sz="3000" dirty="0" smtClean="0">
                <a:hlinkClick r:id="rId5"/>
              </a:rPr>
              <a:t>docket</a:t>
            </a:r>
            <a:r>
              <a:rPr lang="en-US" altLang="en-US" sz="3000" dirty="0" smtClean="0"/>
              <a:t>  and </a:t>
            </a:r>
            <a:r>
              <a:rPr lang="en-US" altLang="en-US" sz="3000" dirty="0" smtClean="0">
                <a:hlinkClick r:id="rId6"/>
              </a:rPr>
              <a:t>complaint. </a:t>
            </a:r>
            <a:r>
              <a:rPr lang="en-US" altLang="en-US" sz="3000" dirty="0" smtClean="0"/>
              <a:t> PACER: </a:t>
            </a:r>
            <a:r>
              <a:rPr lang="en-US" altLang="en-US" sz="2400" dirty="0" smtClean="0">
                <a:hlinkClick r:id="rId7"/>
              </a:rPr>
              <a:t>http</a:t>
            </a:r>
            <a:r>
              <a:rPr lang="en-US" altLang="en-US" sz="2400" dirty="0"/>
              <a:t>://www.pacer.gov/findcase.html</a:t>
            </a:r>
            <a:endParaRPr lang="en-US" altLang="en-US" sz="2400" dirty="0" smtClean="0"/>
          </a:p>
          <a:p>
            <a:endParaRPr lang="en-US" altLang="en-US" sz="1200" dirty="0" smtClean="0"/>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DA4928-9707-4EE8-B640-AAC747270A11}" type="slidenum">
              <a:rPr lang="en-US" altLang="en-US" sz="1400">
                <a:solidFill>
                  <a:srgbClr val="000000"/>
                </a:solidFill>
              </a:rPr>
              <a:pPr eaLnBrk="1" hangingPunct="1">
                <a:spcBef>
                  <a:spcPct val="0"/>
                </a:spcBef>
                <a:buFontTx/>
                <a:buNone/>
              </a:pPr>
              <a:t>75</a:t>
            </a:fld>
            <a:endParaRPr lang="en-US" altLang="en-US" sz="1400" dirty="0">
              <a:solidFill>
                <a:srgbClr val="000000"/>
              </a:solidFill>
            </a:endParaRPr>
          </a:p>
        </p:txBody>
      </p:sp>
    </p:spTree>
    <p:extLst>
      <p:ext uri="{BB962C8B-B14F-4D97-AF65-F5344CB8AC3E}">
        <p14:creationId xmlns:p14="http://schemas.microsoft.com/office/powerpoint/2010/main" val="42208529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200"/>
              <a:t> “A Strike against Rent-Seeking,” George Will, The Washington Post (2014).</a:t>
            </a:r>
            <a:endParaRPr lang="en-US" altLang="en-US" sz="3200" dirty="0" smtClean="0"/>
          </a:p>
        </p:txBody>
      </p:sp>
      <p:sp>
        <p:nvSpPr>
          <p:cNvPr id="5" name="Slide Number Placeholder 3"/>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E20A29-9EFE-4010-A9D1-3EB1016F2C9B}" type="slidenum">
              <a:rPr lang="en-US" altLang="en-US"/>
              <a:pPr eaLnBrk="1" hangingPunct="1"/>
              <a:t>76</a:t>
            </a:fld>
            <a:endParaRPr lang="en-US" altLang="en-US" dirty="0"/>
          </a:p>
        </p:txBody>
      </p:sp>
      <p:sp>
        <p:nvSpPr>
          <p:cNvPr id="3" name="Rectangle 2"/>
          <p:cNvSpPr/>
          <p:nvPr/>
        </p:nvSpPr>
        <p:spPr>
          <a:xfrm>
            <a:off x="152400" y="1447800"/>
            <a:ext cx="8371114" cy="4647426"/>
          </a:xfrm>
          <a:prstGeom prst="rect">
            <a:avLst/>
          </a:prstGeom>
        </p:spPr>
        <p:txBody>
          <a:bodyPr wrap="square">
            <a:spAutoFit/>
          </a:bodyPr>
          <a:lstStyle/>
          <a:p>
            <a:r>
              <a:rPr lang="en-US" sz="2000" smtClean="0">
                <a:latin typeface="Bookman Old Style" panose="02050604050505020204" pitchFamily="18" charset="0"/>
              </a:rPr>
              <a:t> Kentucky law says a new moving company must obtain a </a:t>
            </a:r>
            <a:r>
              <a:rPr lang="en-US" sz="2000" b="1" smtClean="0">
                <a:latin typeface="Bookman Old Style" panose="02050604050505020204" pitchFamily="18" charset="0"/>
              </a:rPr>
              <a:t>“certificate of necessity,</a:t>
            </a:r>
            <a:r>
              <a:rPr lang="en-US" sz="2000" smtClean="0">
                <a:latin typeface="Bookman Old Style" panose="02050604050505020204" pitchFamily="18" charset="0"/>
              </a:rPr>
              <a:t>” issued if the applicant </a:t>
            </a:r>
            <a:r>
              <a:rPr lang="en-US" sz="2000">
                <a:latin typeface="Bookman Old Style" panose="02050604050505020204" pitchFamily="18" charset="0"/>
              </a:rPr>
              <a:t>is “fit, willing and able properly to perform” moving </a:t>
            </a:r>
            <a:r>
              <a:rPr lang="en-US" sz="2000" smtClean="0">
                <a:latin typeface="Bookman Old Style" panose="02050604050505020204" pitchFamily="18" charset="0"/>
              </a:rPr>
              <a:t>services and can show  </a:t>
            </a:r>
            <a:r>
              <a:rPr lang="en-US" sz="2000">
                <a:latin typeface="Bookman Old Style" panose="02050604050505020204" pitchFamily="18" charset="0"/>
              </a:rPr>
              <a:t>that </a:t>
            </a:r>
            <a:r>
              <a:rPr lang="en-US" sz="2000" smtClean="0">
                <a:latin typeface="Bookman Old Style" panose="02050604050505020204" pitchFamily="18" charset="0"/>
              </a:rPr>
              <a:t>existing moving companies are </a:t>
            </a:r>
            <a:r>
              <a:rPr lang="en-US" sz="2000">
                <a:latin typeface="Bookman Old Style" panose="02050604050505020204" pitchFamily="18" charset="0"/>
              </a:rPr>
              <a:t>“inadequate,” and that </a:t>
            </a:r>
            <a:r>
              <a:rPr lang="en-US" sz="2000" smtClean="0">
                <a:latin typeface="Bookman Old Style" panose="02050604050505020204" pitchFamily="18" charset="0"/>
              </a:rPr>
              <a:t> his moving service </a:t>
            </a:r>
            <a:r>
              <a:rPr lang="en-US" sz="2000">
                <a:latin typeface="Bookman Old Style" panose="02050604050505020204" pitchFamily="18" charset="0"/>
              </a:rPr>
              <a:t>“is or will be required by the present or </a:t>
            </a:r>
            <a:r>
              <a:rPr lang="en-US" sz="2000" smtClean="0">
                <a:latin typeface="Bookman Old Style" panose="02050604050505020204" pitchFamily="18" charset="0"/>
              </a:rPr>
              <a:t>future public </a:t>
            </a:r>
            <a:r>
              <a:rPr lang="en-US" sz="2000">
                <a:latin typeface="Bookman Old Style" panose="02050604050505020204" pitchFamily="18" charset="0"/>
              </a:rPr>
              <a:t>convenience and necessity</a:t>
            </a:r>
            <a:r>
              <a:rPr lang="en-US" sz="2000" smtClean="0">
                <a:latin typeface="Bookman Old Style" panose="02050604050505020204" pitchFamily="18" charset="0"/>
              </a:rPr>
              <a:t>.”  He must put a notice in a newspaper to notify the public or email existing certificate holders.  </a:t>
            </a:r>
          </a:p>
          <a:p>
            <a:endParaRPr lang="en-US" sz="2000">
              <a:latin typeface="Bookman Old Style" panose="02050604050505020204" pitchFamily="18" charset="0"/>
            </a:endParaRPr>
          </a:p>
          <a:p>
            <a:r>
              <a:rPr lang="en-US" sz="2000" smtClean="0">
                <a:latin typeface="Bookman Old Style" panose="02050604050505020204" pitchFamily="18" charset="0"/>
              </a:rPr>
              <a:t>“From </a:t>
            </a:r>
            <a:r>
              <a:rPr lang="en-US" sz="2000">
                <a:latin typeface="Bookman Old Style" panose="02050604050505020204" pitchFamily="18" charset="0"/>
              </a:rPr>
              <a:t>2007 to 2012, 39 Kentucky applications for CONs drew </a:t>
            </a:r>
            <a:r>
              <a:rPr lang="en-US" sz="2000" smtClean="0">
                <a:latin typeface="Bookman Old Style" panose="02050604050505020204" pitchFamily="18" charset="0"/>
              </a:rPr>
              <a:t>114 protests </a:t>
            </a:r>
            <a:r>
              <a:rPr lang="en-US" sz="2000">
                <a:latin typeface="Bookman Old Style" panose="02050604050505020204" pitchFamily="18" charset="0"/>
              </a:rPr>
              <a:t>— none from the general public, all from moving companies. Only three </a:t>
            </a:r>
            <a:r>
              <a:rPr lang="en-US" sz="2000" smtClean="0">
                <a:latin typeface="Bookman Old Style" panose="02050604050505020204" pitchFamily="18" charset="0"/>
              </a:rPr>
              <a:t>of the </a:t>
            </a:r>
            <a:r>
              <a:rPr lang="en-US" sz="2000">
                <a:latin typeface="Bookman Old Style" panose="02050604050505020204" pitchFamily="18" charset="0"/>
              </a:rPr>
              <a:t>39 persevered through the hearing gantlet; all three were denied CONs</a:t>
            </a:r>
            <a:r>
              <a:rPr lang="en-US" sz="2000" smtClean="0">
                <a:latin typeface="Bookman Old Style" panose="02050604050505020204" pitchFamily="18" charset="0"/>
              </a:rPr>
              <a:t>.”</a:t>
            </a:r>
          </a:p>
          <a:p>
            <a:endParaRPr lang="en-US"/>
          </a:p>
          <a:p>
            <a:r>
              <a:rPr lang="en-US" b="1" smtClean="0"/>
              <a:t> </a:t>
            </a:r>
            <a:endParaRPr lang="en-US"/>
          </a:p>
        </p:txBody>
      </p:sp>
    </p:spTree>
    <p:extLst>
      <p:ext uri="{BB962C8B-B14F-4D97-AF65-F5344CB8AC3E}">
        <p14:creationId xmlns:p14="http://schemas.microsoft.com/office/powerpoint/2010/main" val="14359084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1219200"/>
          </a:xfrm>
        </p:spPr>
        <p:txBody>
          <a:bodyPr/>
          <a:lstStyle/>
          <a:p>
            <a:r>
              <a:rPr lang="en-US" altLang="en-US" dirty="0" smtClean="0"/>
              <a:t>Refrigerator Compressors</a:t>
            </a:r>
          </a:p>
        </p:txBody>
      </p:sp>
      <p:sp>
        <p:nvSpPr>
          <p:cNvPr id="49155" name="Subtitle 2"/>
          <p:cNvSpPr>
            <a:spLocks noGrp="1"/>
          </p:cNvSpPr>
          <p:nvPr>
            <p:ph type="subTitle" idx="1"/>
          </p:nvPr>
        </p:nvSpPr>
        <p:spPr>
          <a:xfrm>
            <a:off x="381000" y="1524000"/>
            <a:ext cx="8458200" cy="4953000"/>
          </a:xfrm>
        </p:spPr>
        <p:txBody>
          <a:bodyPr/>
          <a:lstStyle/>
          <a:p>
            <a:r>
              <a:rPr lang="en-US" altLang="en-US" sz="2200" dirty="0" smtClean="0"/>
              <a:t>    “The GE case follows a 2010 guilty plea by </a:t>
            </a:r>
            <a:r>
              <a:rPr lang="en-US" altLang="en-US" sz="2200" dirty="0" err="1" smtClean="0"/>
              <a:t>Embraco</a:t>
            </a:r>
            <a:r>
              <a:rPr lang="en-US" altLang="en-US" sz="2200" dirty="0" smtClean="0"/>
              <a:t> [= Whirlpool]  and </a:t>
            </a:r>
            <a:r>
              <a:rPr lang="en-US" altLang="en-US" sz="2200" u="sng" dirty="0" smtClean="0">
                <a:hlinkClick r:id="rId3" action="ppaction://hlinkfile"/>
              </a:rPr>
              <a:t>Panasonic</a:t>
            </a:r>
            <a:r>
              <a:rPr lang="en-US" altLang="en-US" sz="2200" dirty="0" smtClean="0"/>
              <a:t> Corp.</a:t>
            </a:r>
            <a:r>
              <a:rPr lang="en-US" altLang="en-US" sz="2200" dirty="0" smtClean="0">
                <a:hlinkClick r:id="rId4" action="ppaction://hlinkfile"/>
              </a:rPr>
              <a:t>6752.TO -1.76%</a:t>
            </a:r>
            <a:r>
              <a:rPr lang="en-US" altLang="en-US" sz="2200" dirty="0" smtClean="0"/>
              <a:t> to federal charges of fixing prices for refrigerator compressors from October 2004 to December 2007. The two companies agreed to pay $140.9 million in criminal fines.</a:t>
            </a:r>
          </a:p>
          <a:p>
            <a:endParaRPr lang="en-US" altLang="en-US" sz="400" dirty="0" smtClean="0"/>
          </a:p>
          <a:p>
            <a:r>
              <a:rPr lang="en-US" altLang="en-US" sz="2200" dirty="0" smtClean="0"/>
              <a:t>    GE's 79-page lawsuit claims the defendants met repeatedly over years to push prices for compressors higher than they would have been set by the market. One tactic, GE alleged, was to coordinate on a bargaining strategy that involved coming in with a high price increase and then agreeing to reduce it slightly.</a:t>
            </a:r>
          </a:p>
          <a:p>
            <a:endParaRPr lang="en-US" altLang="en-US" sz="400" dirty="0" smtClean="0"/>
          </a:p>
          <a:p>
            <a:r>
              <a:rPr lang="en-US" altLang="en-US" sz="2200" dirty="0" smtClean="0"/>
              <a:t>    GE claims the companies agreed at a 2004 meeting in Joinville, Brazil, to announce a global price increase of 8% to 10%, with the aim of negotiating a 6% increase.”</a:t>
            </a:r>
          </a:p>
          <a:p>
            <a:endParaRPr lang="en-US" altLang="en-US" sz="400" dirty="0" smtClean="0"/>
          </a:p>
          <a:p>
            <a:r>
              <a:rPr lang="en-US" altLang="en-US" sz="2200" smtClean="0"/>
              <a:t>    “GE </a:t>
            </a:r>
            <a:r>
              <a:rPr lang="en-US" altLang="en-US" sz="2200" dirty="0" smtClean="0"/>
              <a:t>Sues Whirlpool </a:t>
            </a:r>
            <a:r>
              <a:rPr lang="en-US" altLang="en-US" sz="2200" smtClean="0"/>
              <a:t>on Cartel” WSJ </a:t>
            </a:r>
            <a:r>
              <a:rPr lang="en-US" altLang="en-US" sz="2200"/>
              <a:t>2013</a:t>
            </a:r>
            <a:r>
              <a:rPr lang="en-US" altLang="en-US" sz="2200" smtClean="0"/>
              <a:t>. 2016: </a:t>
            </a:r>
            <a:r>
              <a:rPr lang="en-US" altLang="en-US" sz="1200" smtClean="0">
                <a:hlinkClick r:id="rId5"/>
              </a:rPr>
              <a:t>https</a:t>
            </a:r>
            <a:r>
              <a:rPr lang="en-US" altLang="en-US" sz="1200">
                <a:hlinkClick r:id="rId5"/>
              </a:rPr>
              <a:t>://</a:t>
            </a:r>
            <a:r>
              <a:rPr lang="en-US" altLang="en-US" sz="1200" smtClean="0">
                <a:hlinkClick r:id="rId5"/>
              </a:rPr>
              <a:t>www.law360.com/articles/854422/ge-s-danfoss-claims-tossed-in-compressor-cartel-mdl</a:t>
            </a:r>
            <a:r>
              <a:rPr lang="en-US" altLang="en-US" sz="1200" smtClean="0"/>
              <a:t> (GE suit dismissed, no privity)</a:t>
            </a:r>
            <a:endParaRPr lang="en-US" altLang="en-US" sz="1200" dirty="0" smtClean="0"/>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16DA4928-9707-4EE8-B640-AAC747270A11}" type="slidenum">
              <a:rPr lang="en-US" altLang="en-US" sz="1400" smtClean="0">
                <a:solidFill>
                  <a:srgbClr val="000000"/>
                </a:solidFill>
              </a:rPr>
              <a:pPr eaLnBrk="1" hangingPunct="1">
                <a:spcBef>
                  <a:spcPct val="0"/>
                </a:spcBef>
                <a:buFontTx/>
                <a:buNone/>
              </a:pPr>
              <a:t>77</a:t>
            </a:fld>
            <a:endParaRPr lang="en-US" altLang="en-US" sz="1400" dirty="0">
              <a:solidFill>
                <a:srgbClr val="000000"/>
              </a:solidFill>
            </a:endParaRPr>
          </a:p>
        </p:txBody>
      </p:sp>
    </p:spTree>
    <p:extLst>
      <p:ext uri="{BB962C8B-B14F-4D97-AF65-F5344CB8AC3E}">
        <p14:creationId xmlns:p14="http://schemas.microsoft.com/office/powerpoint/2010/main" val="401771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219200"/>
          </a:xfrm>
        </p:spPr>
        <p:txBody>
          <a:bodyPr/>
          <a:lstStyle/>
          <a:p>
            <a:r>
              <a:rPr lang="en-US" altLang="en-US" dirty="0" smtClean="0">
                <a:latin typeface="Century Gothic" panose="020B0502020202020204" pitchFamily="34" charset="0"/>
              </a:rPr>
              <a:t>Maximizing Profit</a:t>
            </a:r>
          </a:p>
        </p:txBody>
      </p:sp>
      <p:sp>
        <p:nvSpPr>
          <p:cNvPr id="102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03A5007-1440-4DF9-A9B4-D44597E2530F}" type="slidenum">
              <a:rPr lang="en-US" altLang="en-US" sz="1400"/>
              <a:pPr eaLnBrk="1" hangingPunct="1">
                <a:spcBef>
                  <a:spcPct val="0"/>
                </a:spcBef>
                <a:buFontTx/>
                <a:buNone/>
              </a:pPr>
              <a:t>8</a:t>
            </a:fld>
            <a:endParaRPr lang="en-US" altLang="en-US" sz="1400"/>
          </a:p>
        </p:txBody>
      </p:sp>
      <p:pic>
        <p:nvPicPr>
          <p:cNvPr id="3" name="Picture 2"/>
          <p:cNvPicPr>
            <a:picLocks noChangeAspect="1"/>
          </p:cNvPicPr>
          <p:nvPr/>
        </p:nvPicPr>
        <p:blipFill>
          <a:blip r:embed="rId3"/>
          <a:stretch>
            <a:fillRect/>
          </a:stretch>
        </p:blipFill>
        <p:spPr>
          <a:xfrm>
            <a:off x="144262" y="1981200"/>
            <a:ext cx="9088515" cy="2971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219200"/>
          </a:xfrm>
        </p:spPr>
        <p:txBody>
          <a:bodyPr/>
          <a:lstStyle/>
          <a:p>
            <a:r>
              <a:rPr lang="en-US" altLang="en-US" smtClean="0">
                <a:latin typeface="Century Gothic" panose="020B0502020202020204" pitchFamily="34" charset="0"/>
              </a:rPr>
              <a:t>MR = MC again</a:t>
            </a:r>
            <a:endParaRPr lang="en-US" altLang="en-US" dirty="0" smtClean="0">
              <a:latin typeface="Century Gothic" panose="020B0502020202020204" pitchFamily="34" charset="0"/>
            </a:endParaRPr>
          </a:p>
        </p:txBody>
      </p:sp>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25EFBC2-A7F1-40B9-9922-89A7146598C3}" type="slidenum">
              <a:rPr lang="en-US" altLang="en-US" sz="1400"/>
              <a:pPr eaLnBrk="1" hangingPunct="1">
                <a:spcBef>
                  <a:spcPct val="0"/>
                </a:spcBef>
                <a:buFontTx/>
                <a:buNone/>
              </a:pPr>
              <a:t>9</a:t>
            </a:fld>
            <a:endParaRPr lang="en-US" altLang="en-US" sz="1400" dirty="0"/>
          </a:p>
        </p:txBody>
      </p:sp>
      <p:pic>
        <p:nvPicPr>
          <p:cNvPr id="2" name="Picture 1"/>
          <p:cNvPicPr>
            <a:picLocks noChangeAspect="1"/>
          </p:cNvPicPr>
          <p:nvPr/>
        </p:nvPicPr>
        <p:blipFill>
          <a:blip r:embed="rId3"/>
          <a:stretch>
            <a:fillRect/>
          </a:stretch>
        </p:blipFill>
        <p:spPr>
          <a:xfrm>
            <a:off x="62053" y="1676400"/>
            <a:ext cx="9019896" cy="3505200"/>
          </a:xfrm>
          <a:prstGeom prst="rect">
            <a:avLst/>
          </a:prstGeom>
        </p:spPr>
      </p:pic>
    </p:spTree>
    <p:extLst>
      <p:ext uri="{BB962C8B-B14F-4D97-AF65-F5344CB8AC3E}">
        <p14:creationId xmlns:p14="http://schemas.microsoft.com/office/powerpoint/2010/main" val="503181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7746</TotalTime>
  <Words>5982</Words>
  <Application>Microsoft Office PowerPoint</Application>
  <PresentationFormat>On-screen Show (4:3)</PresentationFormat>
  <Paragraphs>541</Paragraphs>
  <Slides>77</Slides>
  <Notes>77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Bookman Old Style</vt:lpstr>
      <vt:lpstr>Century Gothic</vt:lpstr>
      <vt:lpstr>Garamond</vt:lpstr>
      <vt:lpstr>Times New Roman</vt:lpstr>
      <vt:lpstr>Wingdings</vt:lpstr>
      <vt:lpstr>Default Design</vt:lpstr>
      <vt:lpstr>PowerPoint Presentation</vt:lpstr>
      <vt:lpstr>PowerPoint Presentation</vt:lpstr>
      <vt:lpstr>MR = MC</vt:lpstr>
      <vt:lpstr>Pricing with Market Power</vt:lpstr>
      <vt:lpstr>Linear Demand and  Marginal Revenue</vt:lpstr>
      <vt:lpstr>Drawing Marginal Revenue</vt:lpstr>
      <vt:lpstr>Pricing with Market Power</vt:lpstr>
      <vt:lpstr>Maximizing Profit</vt:lpstr>
      <vt:lpstr>MR = MC again</vt:lpstr>
      <vt:lpstr>The Elasticity of Demand</vt:lpstr>
      <vt:lpstr>The Lerner Rule  </vt:lpstr>
      <vt:lpstr>PowerPoint Presentation</vt:lpstr>
      <vt:lpstr> Cournot Duopoly</vt:lpstr>
      <vt:lpstr>The Reaction Curve</vt:lpstr>
      <vt:lpstr>Firm 2</vt:lpstr>
      <vt:lpstr>Equilibrium Output in Duopoly</vt:lpstr>
      <vt:lpstr> Symmetric Reaction Curves</vt:lpstr>
      <vt:lpstr>N-Firm Outputs (identical  MC =20)</vt:lpstr>
      <vt:lpstr> Measuring Market Power:  The Cellophane Fallacy</vt:lpstr>
      <vt:lpstr> Easy Case: Documents as Evidence  </vt:lpstr>
      <vt:lpstr>The Herfindahl Index</vt:lpstr>
      <vt:lpstr>The Herfindahl Index—Examples </vt:lpstr>
      <vt:lpstr>Actual Concentration (“nakes” codes)</vt:lpstr>
      <vt:lpstr>Antitrust Law: Thales, the First Philosopher</vt:lpstr>
      <vt:lpstr>More Greek Policy:  The Man of Sicily</vt:lpstr>
      <vt:lpstr>Losses from Monopoly</vt:lpstr>
      <vt:lpstr>Courts have long refused to enforce “contracts against public policy”, which include cartel contracts </vt:lpstr>
      <vt:lpstr>“The Highwaymen’s Case”</vt:lpstr>
      <vt:lpstr>The Sherman Act   Section 1: Price Fixing  </vt:lpstr>
      <vt:lpstr>Sherman Act  Section 2: Monopolizing</vt:lpstr>
      <vt:lpstr>Antitrust law does not make monopoly illegal</vt:lpstr>
      <vt:lpstr>Price Fixing</vt:lpstr>
      <vt:lpstr>PowerPoint Presentation</vt:lpstr>
      <vt:lpstr>Prisoner’s Dilemma</vt:lpstr>
      <vt:lpstr>Price-Fixer’s Dilemma</vt:lpstr>
      <vt:lpstr>Example of conduct to be stopped: “The Scam Busters,” The Economist (2012).</vt:lpstr>
      <vt:lpstr>Another Example: “Global Cartels Fixed Display Prices for a Decade, EU Finds,”  WSJ</vt:lpstr>
      <vt:lpstr>“Georgia Real Estate Investors Plead Guilty to Bid Rigging and Fraud at Public Foreclosure Auctions,”  Department of Justice (2015). </vt:lpstr>
      <vt:lpstr>Criminal Enforcement  </vt:lpstr>
      <vt:lpstr>Civil Suits: Justice Dept.  or  The Federal Trade Commission </vt:lpstr>
      <vt:lpstr>Private Civil Suits</vt:lpstr>
      <vt:lpstr>Government Design</vt:lpstr>
      <vt:lpstr>PowerPoint Presentation</vt:lpstr>
      <vt:lpstr> An Indiana Cement Conspiracy</vt:lpstr>
      <vt:lpstr> An Indiana Cement Conspiracy,Continued</vt:lpstr>
      <vt:lpstr>The Clayton Act of 1914</vt:lpstr>
      <vt:lpstr>Per Se vs. Rule of Reason</vt:lpstr>
      <vt:lpstr> Labor Markets</vt:lpstr>
      <vt:lpstr>The Clayton Act on Mergers </vt:lpstr>
      <vt:lpstr>EU Antitrust Law  </vt:lpstr>
      <vt:lpstr> EU Administration I</vt:lpstr>
      <vt:lpstr> EU Administration II</vt:lpstr>
      <vt:lpstr>A major American law firm advised its client:</vt:lpstr>
      <vt:lpstr> “Horizontal Merger Guidelines”</vt:lpstr>
      <vt:lpstr>Three Types of Markets</vt:lpstr>
      <vt:lpstr> CHANGES IN CONCENTRATION: Government Definitions</vt:lpstr>
      <vt:lpstr> CHANGES IN CONCENTRATION: Government Definitions</vt:lpstr>
      <vt:lpstr> Ten firms split the market evenly.  Can two firms merge?</vt:lpstr>
      <vt:lpstr>Ten firms split evenly: Can 3 Merge?   </vt:lpstr>
      <vt:lpstr>The Disney-Fox Merger (2019)</vt:lpstr>
      <vt:lpstr>ATT Merger with T-Mobile</vt:lpstr>
      <vt:lpstr>Some Previous Mergers  </vt:lpstr>
      <vt:lpstr>The Telecom Herfindahl</vt:lpstr>
      <vt:lpstr>Local Markets</vt:lpstr>
      <vt:lpstr>Other Concerns</vt:lpstr>
      <vt:lpstr>Sprint Merger with T-Mobile (2020)</vt:lpstr>
      <vt:lpstr>Other Antitrust Examples  (won’t cover in G406)</vt:lpstr>
      <vt:lpstr>The Anthem-Cigna Blocked Merger  (2017)</vt:lpstr>
      <vt:lpstr>Anthem’s defense</vt:lpstr>
      <vt:lpstr>The Judge Ruled against the Merger</vt:lpstr>
      <vt:lpstr>PowerPoint Presentation</vt:lpstr>
      <vt:lpstr>The Modified ABI-Modelo Merger</vt:lpstr>
      <vt:lpstr>The HHI of SBI-Modelo</vt:lpstr>
      <vt:lpstr>American, US Airways (2013)</vt:lpstr>
      <vt:lpstr>A blocked merger:  U.S. v. H&amp;R Block</vt:lpstr>
      <vt:lpstr> “A Strike against Rent-Seeking,” George Will, The Washington Post (2014).</vt:lpstr>
      <vt:lpstr>Refrigerator Compressors</vt:lpstr>
    </vt:vector>
  </TitlesOfParts>
  <Company>Kelley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 Services</dc:creator>
  <cp:lastModifiedBy>Rasmusen, Eric B.</cp:lastModifiedBy>
  <cp:revision>628</cp:revision>
  <cp:lastPrinted>2019-03-20T18:01:24Z</cp:lastPrinted>
  <dcterms:created xsi:type="dcterms:W3CDTF">2005-06-05T22:12:32Z</dcterms:created>
  <dcterms:modified xsi:type="dcterms:W3CDTF">2020-04-08T20:36:34Z</dcterms:modified>
</cp:coreProperties>
</file>