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3"/>
  </p:notesMasterIdLst>
  <p:sldIdLst>
    <p:sldId id="427" r:id="rId2"/>
    <p:sldId id="632" r:id="rId3"/>
    <p:sldId id="631" r:id="rId4"/>
    <p:sldId id="486" r:id="rId5"/>
    <p:sldId id="505" r:id="rId6"/>
    <p:sldId id="497" r:id="rId7"/>
    <p:sldId id="504" r:id="rId8"/>
    <p:sldId id="620" r:id="rId9"/>
    <p:sldId id="498" r:id="rId10"/>
    <p:sldId id="506" r:id="rId11"/>
    <p:sldId id="543" r:id="rId12"/>
    <p:sldId id="499" r:id="rId13"/>
    <p:sldId id="638" r:id="rId14"/>
    <p:sldId id="519" r:id="rId15"/>
    <p:sldId id="510" r:id="rId16"/>
    <p:sldId id="509" r:id="rId17"/>
    <p:sldId id="536" r:id="rId18"/>
    <p:sldId id="502" r:id="rId19"/>
    <p:sldId id="573" r:id="rId20"/>
    <p:sldId id="649" r:id="rId21"/>
    <p:sldId id="583" r:id="rId22"/>
    <p:sldId id="585" r:id="rId23"/>
    <p:sldId id="633" r:id="rId24"/>
    <p:sldId id="581" r:id="rId25"/>
    <p:sldId id="580" r:id="rId26"/>
    <p:sldId id="537" r:id="rId27"/>
    <p:sldId id="538" r:id="rId28"/>
    <p:sldId id="539" r:id="rId29"/>
    <p:sldId id="647" r:id="rId30"/>
    <p:sldId id="648" r:id="rId31"/>
    <p:sldId id="623" r:id="rId32"/>
    <p:sldId id="513" r:id="rId33"/>
    <p:sldId id="618" r:id="rId34"/>
    <p:sldId id="634" r:id="rId35"/>
    <p:sldId id="636" r:id="rId36"/>
    <p:sldId id="641" r:id="rId37"/>
    <p:sldId id="619" r:id="rId38"/>
    <p:sldId id="637" r:id="rId39"/>
    <p:sldId id="635" r:id="rId40"/>
    <p:sldId id="642" r:id="rId41"/>
    <p:sldId id="643" r:id="rId42"/>
    <p:sldId id="644" r:id="rId43"/>
    <p:sldId id="544" r:id="rId44"/>
    <p:sldId id="554" r:id="rId45"/>
    <p:sldId id="553" r:id="rId46"/>
    <p:sldId id="551" r:id="rId47"/>
    <p:sldId id="515" r:id="rId48"/>
    <p:sldId id="508" r:id="rId49"/>
    <p:sldId id="570" r:id="rId50"/>
    <p:sldId id="569" r:id="rId51"/>
    <p:sldId id="503" r:id="rId52"/>
    <p:sldId id="562" r:id="rId53"/>
    <p:sldId id="591" r:id="rId54"/>
    <p:sldId id="605" r:id="rId55"/>
    <p:sldId id="606" r:id="rId56"/>
    <p:sldId id="607" r:id="rId57"/>
    <p:sldId id="608" r:id="rId58"/>
    <p:sldId id="609" r:id="rId59"/>
    <p:sldId id="610" r:id="rId60"/>
    <p:sldId id="604" r:id="rId61"/>
    <p:sldId id="512" r:id="rId62"/>
    <p:sldId id="650" r:id="rId63"/>
    <p:sldId id="501" r:id="rId64"/>
    <p:sldId id="517" r:id="rId65"/>
    <p:sldId id="507" r:id="rId66"/>
    <p:sldId id="527" r:id="rId67"/>
    <p:sldId id="582" r:id="rId68"/>
    <p:sldId id="645" r:id="rId69"/>
    <p:sldId id="646" r:id="rId70"/>
    <p:sldId id="579" r:id="rId71"/>
    <p:sldId id="552" r:id="rId72"/>
  </p:sldIdLst>
  <p:sldSz cx="9144000" cy="6858000" type="screen4x3"/>
  <p:notesSz cx="6856413" cy="9083675"/>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1">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78F3"/>
    <a:srgbClr val="4EACF2"/>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360" autoAdjust="0"/>
    <p:restoredTop sz="94536" autoAdjust="0"/>
  </p:normalViewPr>
  <p:slideViewPr>
    <p:cSldViewPr>
      <p:cViewPr varScale="1">
        <p:scale>
          <a:sx n="66" d="100"/>
          <a:sy n="66" d="100"/>
        </p:scale>
        <p:origin x="36" y="32"/>
      </p:cViewPr>
      <p:guideLst>
        <p:guide orient="horz" pos="2160"/>
        <p:guide pos="2880"/>
      </p:guideLst>
    </p:cSldViewPr>
  </p:slideViewPr>
  <p:outlineViewPr>
    <p:cViewPr>
      <p:scale>
        <a:sx n="33" d="100"/>
        <a:sy n="33" d="100"/>
      </p:scale>
      <p:origin x="0" y="45996"/>
    </p:cViewPr>
  </p:outlineViewPr>
  <p:notesTextViewPr>
    <p:cViewPr>
      <p:scale>
        <a:sx n="100" d="100"/>
        <a:sy n="100" d="100"/>
      </p:scale>
      <p:origin x="0" y="0"/>
    </p:cViewPr>
  </p:notesTextViewPr>
  <p:sorterViewPr>
    <p:cViewPr varScale="1">
      <p:scale>
        <a:sx n="1" d="1"/>
        <a:sy n="1" d="1"/>
      </p:scale>
      <p:origin x="0" y="-21824"/>
    </p:cViewPr>
  </p:sorterViewPr>
  <p:notesViewPr>
    <p:cSldViewPr>
      <p:cViewPr varScale="1">
        <p:scale>
          <a:sx n="51" d="100"/>
          <a:sy n="51" d="100"/>
        </p:scale>
        <p:origin x="-2322" y="-66"/>
      </p:cViewPr>
      <p:guideLst>
        <p:guide orient="horz" pos="2861"/>
        <p:guide pos="21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3025"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57288" y="681038"/>
            <a:ext cx="4541837"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14825"/>
            <a:ext cx="5484813" cy="408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3025"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423A65B-BE22-4866-B50F-60C5D0E0D5CE}" type="slidenum">
              <a:rPr lang="en-US" altLang="en-US"/>
              <a:pPr/>
              <a:t>‹#›</a:t>
            </a:fld>
            <a:endParaRPr lang="en-US" altLang="en-US"/>
          </a:p>
        </p:txBody>
      </p:sp>
    </p:spTree>
    <p:extLst>
      <p:ext uri="{BB962C8B-B14F-4D97-AF65-F5344CB8AC3E}">
        <p14:creationId xmlns:p14="http://schemas.microsoft.com/office/powerpoint/2010/main" val="1082458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93C3A984-4BDF-42CD-9E99-921BC999EA25}" type="slidenum">
              <a:rPr lang="en-US" altLang="en-US"/>
              <a:pPr>
                <a:spcBef>
                  <a:spcPct val="0"/>
                </a:spcBef>
              </a:pPr>
              <a:t>1</a:t>
            </a:fld>
            <a:endParaRPr lang="en-US" altLang="en-US"/>
          </a:p>
        </p:txBody>
      </p:sp>
    </p:spTree>
    <p:extLst>
      <p:ext uri="{BB962C8B-B14F-4D97-AF65-F5344CB8AC3E}">
        <p14:creationId xmlns:p14="http://schemas.microsoft.com/office/powerpoint/2010/main" val="1376924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642A48C8-936C-4575-B5F4-D9E5C957CA4D}" type="slidenum">
              <a:rPr lang="en-US" altLang="en-US"/>
              <a:pPr>
                <a:spcBef>
                  <a:spcPct val="0"/>
                </a:spcBef>
              </a:pPr>
              <a:t>10</a:t>
            </a:fld>
            <a:endParaRPr lang="en-US" altLang="en-US"/>
          </a:p>
        </p:txBody>
      </p:sp>
    </p:spTree>
    <p:extLst>
      <p:ext uri="{BB962C8B-B14F-4D97-AF65-F5344CB8AC3E}">
        <p14:creationId xmlns:p14="http://schemas.microsoft.com/office/powerpoint/2010/main" val="2371396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FEBB2424-8079-464C-B235-3FCFC6D6DDE6}" type="slidenum">
              <a:rPr lang="en-US" altLang="en-US"/>
              <a:pPr>
                <a:spcBef>
                  <a:spcPct val="0"/>
                </a:spcBef>
              </a:pPr>
              <a:t>11</a:t>
            </a:fld>
            <a:endParaRPr lang="en-US" altLang="en-US"/>
          </a:p>
        </p:txBody>
      </p:sp>
    </p:spTree>
    <p:extLst>
      <p:ext uri="{BB962C8B-B14F-4D97-AF65-F5344CB8AC3E}">
        <p14:creationId xmlns:p14="http://schemas.microsoft.com/office/powerpoint/2010/main" val="3485652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A9387282-7A0C-417F-AEAD-C266C42A88E1}" type="slidenum">
              <a:rPr lang="en-US" altLang="en-US"/>
              <a:pPr>
                <a:spcBef>
                  <a:spcPct val="0"/>
                </a:spcBef>
              </a:pPr>
              <a:t>12</a:t>
            </a:fld>
            <a:endParaRPr lang="en-US" altLang="en-US"/>
          </a:p>
        </p:txBody>
      </p:sp>
    </p:spTree>
    <p:extLst>
      <p:ext uri="{BB962C8B-B14F-4D97-AF65-F5344CB8AC3E}">
        <p14:creationId xmlns:p14="http://schemas.microsoft.com/office/powerpoint/2010/main" val="2960515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46DFEB9F-8644-463D-A473-8F013B889EB7}" type="slidenum">
              <a:rPr lang="en-US" altLang="en-US"/>
              <a:pPr>
                <a:spcBef>
                  <a:spcPct val="0"/>
                </a:spcBef>
              </a:pPr>
              <a:t>13</a:t>
            </a:fld>
            <a:endParaRPr lang="en-US" altLang="en-US"/>
          </a:p>
        </p:txBody>
      </p:sp>
    </p:spTree>
    <p:extLst>
      <p:ext uri="{BB962C8B-B14F-4D97-AF65-F5344CB8AC3E}">
        <p14:creationId xmlns:p14="http://schemas.microsoft.com/office/powerpoint/2010/main" val="2833218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7EAA1A19-860D-4C01-9E33-CF9059F65190}" type="slidenum">
              <a:rPr lang="en-US" altLang="en-US"/>
              <a:pPr>
                <a:spcBef>
                  <a:spcPct val="0"/>
                </a:spcBef>
              </a:pPr>
              <a:t>14</a:t>
            </a:fld>
            <a:endParaRPr lang="en-US" altLang="en-US"/>
          </a:p>
        </p:txBody>
      </p:sp>
    </p:spTree>
    <p:extLst>
      <p:ext uri="{BB962C8B-B14F-4D97-AF65-F5344CB8AC3E}">
        <p14:creationId xmlns:p14="http://schemas.microsoft.com/office/powerpoint/2010/main" val="3490147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46DFEB9F-8644-463D-A473-8F013B889EB7}" type="slidenum">
              <a:rPr lang="en-US" altLang="en-US"/>
              <a:pPr>
                <a:spcBef>
                  <a:spcPct val="0"/>
                </a:spcBef>
              </a:pPr>
              <a:t>15</a:t>
            </a:fld>
            <a:endParaRPr lang="en-US" altLang="en-US"/>
          </a:p>
        </p:txBody>
      </p:sp>
    </p:spTree>
    <p:extLst>
      <p:ext uri="{BB962C8B-B14F-4D97-AF65-F5344CB8AC3E}">
        <p14:creationId xmlns:p14="http://schemas.microsoft.com/office/powerpoint/2010/main" val="743669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FF687F89-4DFD-4515-8554-9D09554BD7A5}" type="slidenum">
              <a:rPr lang="en-US" altLang="en-US"/>
              <a:pPr>
                <a:spcBef>
                  <a:spcPct val="0"/>
                </a:spcBef>
              </a:pPr>
              <a:t>16</a:t>
            </a:fld>
            <a:endParaRPr lang="en-US" altLang="en-US"/>
          </a:p>
        </p:txBody>
      </p:sp>
    </p:spTree>
    <p:extLst>
      <p:ext uri="{BB962C8B-B14F-4D97-AF65-F5344CB8AC3E}">
        <p14:creationId xmlns:p14="http://schemas.microsoft.com/office/powerpoint/2010/main" val="1744820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2A9AEEBF-8453-433A-BFEE-0E6E245341AF}" type="slidenum">
              <a:rPr lang="en-US" altLang="en-US"/>
              <a:pPr>
                <a:spcBef>
                  <a:spcPct val="0"/>
                </a:spcBef>
              </a:pPr>
              <a:t>17</a:t>
            </a:fld>
            <a:endParaRPr lang="en-US" altLang="en-US"/>
          </a:p>
        </p:txBody>
      </p:sp>
    </p:spTree>
    <p:extLst>
      <p:ext uri="{BB962C8B-B14F-4D97-AF65-F5344CB8AC3E}">
        <p14:creationId xmlns:p14="http://schemas.microsoft.com/office/powerpoint/2010/main" val="537270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29A69E64-E8B6-42AF-8AA7-AECFEB90B151}" type="slidenum">
              <a:rPr lang="en-US" altLang="en-US"/>
              <a:pPr>
                <a:spcBef>
                  <a:spcPct val="0"/>
                </a:spcBef>
              </a:pPr>
              <a:t>18</a:t>
            </a:fld>
            <a:endParaRPr lang="en-US" altLang="en-US"/>
          </a:p>
        </p:txBody>
      </p:sp>
    </p:spTree>
    <p:extLst>
      <p:ext uri="{BB962C8B-B14F-4D97-AF65-F5344CB8AC3E}">
        <p14:creationId xmlns:p14="http://schemas.microsoft.com/office/powerpoint/2010/main" val="1476373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18C6DE94-2442-4C16-B1E4-652201313948}" type="slidenum">
              <a:rPr lang="en-US" altLang="en-US"/>
              <a:pPr>
                <a:spcBef>
                  <a:spcPct val="0"/>
                </a:spcBef>
              </a:pPr>
              <a:t>19</a:t>
            </a:fld>
            <a:endParaRPr lang="en-US" altLang="en-US"/>
          </a:p>
        </p:txBody>
      </p:sp>
    </p:spTree>
    <p:extLst>
      <p:ext uri="{BB962C8B-B14F-4D97-AF65-F5344CB8AC3E}">
        <p14:creationId xmlns:p14="http://schemas.microsoft.com/office/powerpoint/2010/main" val="16269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25F25797-38BC-4D7E-945A-2390F9139383}" type="slidenum">
              <a:rPr lang="en-US" altLang="en-US"/>
              <a:pPr>
                <a:spcBef>
                  <a:spcPct val="0"/>
                </a:spcBef>
              </a:pPr>
              <a:t>2</a:t>
            </a:fld>
            <a:endParaRPr lang="en-US" altLang="en-US"/>
          </a:p>
        </p:txBody>
      </p:sp>
    </p:spTree>
    <p:extLst>
      <p:ext uri="{BB962C8B-B14F-4D97-AF65-F5344CB8AC3E}">
        <p14:creationId xmlns:p14="http://schemas.microsoft.com/office/powerpoint/2010/main" val="3144527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2A9AEEBF-8453-433A-BFEE-0E6E245341AF}" type="slidenum">
              <a:rPr lang="en-US" altLang="en-US"/>
              <a:pPr>
                <a:spcBef>
                  <a:spcPct val="0"/>
                </a:spcBef>
              </a:pPr>
              <a:t>20</a:t>
            </a:fld>
            <a:endParaRPr lang="en-US" altLang="en-US"/>
          </a:p>
        </p:txBody>
      </p:sp>
    </p:spTree>
    <p:extLst>
      <p:ext uri="{BB962C8B-B14F-4D97-AF65-F5344CB8AC3E}">
        <p14:creationId xmlns:p14="http://schemas.microsoft.com/office/powerpoint/2010/main" val="1493401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14E346AB-C7A7-434B-BCF4-C9C8B7CA8004}" type="slidenum">
              <a:rPr lang="en-US" altLang="en-US"/>
              <a:pPr>
                <a:spcBef>
                  <a:spcPct val="0"/>
                </a:spcBef>
              </a:pPr>
              <a:t>21</a:t>
            </a:fld>
            <a:endParaRPr lang="en-US" altLang="en-US"/>
          </a:p>
        </p:txBody>
      </p:sp>
    </p:spTree>
    <p:extLst>
      <p:ext uri="{BB962C8B-B14F-4D97-AF65-F5344CB8AC3E}">
        <p14:creationId xmlns:p14="http://schemas.microsoft.com/office/powerpoint/2010/main" val="1354622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2A9AEEBF-8453-433A-BFEE-0E6E245341AF}" type="slidenum">
              <a:rPr lang="en-US" altLang="en-US"/>
              <a:pPr>
                <a:spcBef>
                  <a:spcPct val="0"/>
                </a:spcBef>
              </a:pPr>
              <a:t>22</a:t>
            </a:fld>
            <a:endParaRPr lang="en-US" altLang="en-US"/>
          </a:p>
        </p:txBody>
      </p:sp>
    </p:spTree>
    <p:extLst>
      <p:ext uri="{BB962C8B-B14F-4D97-AF65-F5344CB8AC3E}">
        <p14:creationId xmlns:p14="http://schemas.microsoft.com/office/powerpoint/2010/main" val="2867546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1D9E4F4-923D-49A0-A923-4718EBB3394A}" type="slidenum">
              <a:rPr lang="en-US" altLang="en-US"/>
              <a:pPr>
                <a:spcBef>
                  <a:spcPct val="0"/>
                </a:spcBef>
              </a:pPr>
              <a:t>23</a:t>
            </a:fld>
            <a:endParaRPr lang="en-US" altLang="en-US"/>
          </a:p>
        </p:txBody>
      </p:sp>
    </p:spTree>
    <p:extLst>
      <p:ext uri="{BB962C8B-B14F-4D97-AF65-F5344CB8AC3E}">
        <p14:creationId xmlns:p14="http://schemas.microsoft.com/office/powerpoint/2010/main" val="3919738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948CE983-D566-47C1-AC30-68EC601D882C}" type="slidenum">
              <a:rPr lang="en-US" altLang="en-US"/>
              <a:pPr>
                <a:spcBef>
                  <a:spcPct val="0"/>
                </a:spcBef>
              </a:pPr>
              <a:t>24</a:t>
            </a:fld>
            <a:endParaRPr lang="en-US" altLang="en-US"/>
          </a:p>
        </p:txBody>
      </p:sp>
    </p:spTree>
    <p:extLst>
      <p:ext uri="{BB962C8B-B14F-4D97-AF65-F5344CB8AC3E}">
        <p14:creationId xmlns:p14="http://schemas.microsoft.com/office/powerpoint/2010/main" val="1453284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5FE432C8-C5BB-48FA-9F58-ABC8A8C1EC3E}" type="slidenum">
              <a:rPr lang="en-US" altLang="en-US"/>
              <a:pPr>
                <a:spcBef>
                  <a:spcPct val="0"/>
                </a:spcBef>
              </a:pPr>
              <a:t>25</a:t>
            </a:fld>
            <a:endParaRPr lang="en-US" altLang="en-US"/>
          </a:p>
        </p:txBody>
      </p:sp>
    </p:spTree>
    <p:extLst>
      <p:ext uri="{BB962C8B-B14F-4D97-AF65-F5344CB8AC3E}">
        <p14:creationId xmlns:p14="http://schemas.microsoft.com/office/powerpoint/2010/main" val="3427216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14A65D14-C170-4873-B61A-CF0ECC46F021}" type="slidenum">
              <a:rPr lang="en-US" altLang="en-US"/>
              <a:pPr>
                <a:spcBef>
                  <a:spcPct val="0"/>
                </a:spcBef>
              </a:pPr>
              <a:t>26</a:t>
            </a:fld>
            <a:endParaRPr lang="en-US" altLang="en-US"/>
          </a:p>
        </p:txBody>
      </p:sp>
    </p:spTree>
    <p:extLst>
      <p:ext uri="{BB962C8B-B14F-4D97-AF65-F5344CB8AC3E}">
        <p14:creationId xmlns:p14="http://schemas.microsoft.com/office/powerpoint/2010/main" val="3514868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7E8ECB5B-6A4D-4FE1-BE4E-CA7E186A9C1F}" type="slidenum">
              <a:rPr lang="en-US" altLang="en-US"/>
              <a:pPr>
                <a:spcBef>
                  <a:spcPct val="0"/>
                </a:spcBef>
              </a:pPr>
              <a:t>27</a:t>
            </a:fld>
            <a:endParaRPr lang="en-US" altLang="en-US"/>
          </a:p>
        </p:txBody>
      </p:sp>
    </p:spTree>
    <p:extLst>
      <p:ext uri="{BB962C8B-B14F-4D97-AF65-F5344CB8AC3E}">
        <p14:creationId xmlns:p14="http://schemas.microsoft.com/office/powerpoint/2010/main" val="3803518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1D9E4F4-923D-49A0-A923-4718EBB3394A}" type="slidenum">
              <a:rPr lang="en-US" altLang="en-US"/>
              <a:pPr>
                <a:spcBef>
                  <a:spcPct val="0"/>
                </a:spcBef>
              </a:pPr>
              <a:t>28</a:t>
            </a:fld>
            <a:endParaRPr lang="en-US" altLang="en-US"/>
          </a:p>
        </p:txBody>
      </p:sp>
    </p:spTree>
    <p:extLst>
      <p:ext uri="{BB962C8B-B14F-4D97-AF65-F5344CB8AC3E}">
        <p14:creationId xmlns:p14="http://schemas.microsoft.com/office/powerpoint/2010/main" val="2173538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2165459B-100F-4959-984E-710394689EB7}" type="slidenum">
              <a:rPr lang="en-US" altLang="en-US"/>
              <a:pPr>
                <a:spcBef>
                  <a:spcPct val="0"/>
                </a:spcBef>
              </a:pPr>
              <a:t>29</a:t>
            </a:fld>
            <a:endParaRPr lang="en-US" altLang="en-US"/>
          </a:p>
        </p:txBody>
      </p:sp>
    </p:spTree>
    <p:extLst>
      <p:ext uri="{BB962C8B-B14F-4D97-AF65-F5344CB8AC3E}">
        <p14:creationId xmlns:p14="http://schemas.microsoft.com/office/powerpoint/2010/main" val="90263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3</a:t>
            </a:fld>
            <a:endParaRPr lang="en-US" altLang="en-US"/>
          </a:p>
        </p:txBody>
      </p:sp>
    </p:spTree>
    <p:extLst>
      <p:ext uri="{BB962C8B-B14F-4D97-AF65-F5344CB8AC3E}">
        <p14:creationId xmlns:p14="http://schemas.microsoft.com/office/powerpoint/2010/main" val="89444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9B3A5CB1-F484-45FF-A8F9-2C64692B3245}" type="slidenum">
              <a:rPr lang="en-US" altLang="en-US"/>
              <a:pPr>
                <a:spcBef>
                  <a:spcPct val="0"/>
                </a:spcBef>
              </a:pPr>
              <a:t>30</a:t>
            </a:fld>
            <a:endParaRPr lang="en-US" altLang="en-US"/>
          </a:p>
        </p:txBody>
      </p:sp>
    </p:spTree>
    <p:extLst>
      <p:ext uri="{BB962C8B-B14F-4D97-AF65-F5344CB8AC3E}">
        <p14:creationId xmlns:p14="http://schemas.microsoft.com/office/powerpoint/2010/main" val="2900662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31</a:t>
            </a:fld>
            <a:endParaRPr lang="en-US" altLang="en-US"/>
          </a:p>
        </p:txBody>
      </p:sp>
    </p:spTree>
    <p:extLst>
      <p:ext uri="{BB962C8B-B14F-4D97-AF65-F5344CB8AC3E}">
        <p14:creationId xmlns:p14="http://schemas.microsoft.com/office/powerpoint/2010/main" val="4246361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7CB80B29-D7EE-45E0-9BB4-5F580A8E8FDB}" type="slidenum">
              <a:rPr lang="en-US" altLang="en-US"/>
              <a:pPr>
                <a:spcBef>
                  <a:spcPct val="0"/>
                </a:spcBef>
              </a:pPr>
              <a:t>32</a:t>
            </a:fld>
            <a:endParaRPr lang="en-US" altLang="en-US"/>
          </a:p>
        </p:txBody>
      </p:sp>
    </p:spTree>
    <p:extLst>
      <p:ext uri="{BB962C8B-B14F-4D97-AF65-F5344CB8AC3E}">
        <p14:creationId xmlns:p14="http://schemas.microsoft.com/office/powerpoint/2010/main" val="2325369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1D9E4F4-923D-49A0-A923-4718EBB3394A}" type="slidenum">
              <a:rPr lang="en-US" altLang="en-US"/>
              <a:pPr>
                <a:spcBef>
                  <a:spcPct val="0"/>
                </a:spcBef>
              </a:pPr>
              <a:t>33</a:t>
            </a:fld>
            <a:endParaRPr lang="en-US" altLang="en-US"/>
          </a:p>
        </p:txBody>
      </p:sp>
    </p:spTree>
    <p:extLst>
      <p:ext uri="{BB962C8B-B14F-4D97-AF65-F5344CB8AC3E}">
        <p14:creationId xmlns:p14="http://schemas.microsoft.com/office/powerpoint/2010/main" val="2392928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34</a:t>
            </a:fld>
            <a:endParaRPr lang="en-US" altLang="en-US"/>
          </a:p>
        </p:txBody>
      </p:sp>
    </p:spTree>
    <p:extLst>
      <p:ext uri="{BB962C8B-B14F-4D97-AF65-F5344CB8AC3E}">
        <p14:creationId xmlns:p14="http://schemas.microsoft.com/office/powerpoint/2010/main" val="2012803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35</a:t>
            </a:fld>
            <a:endParaRPr lang="en-US" altLang="en-US"/>
          </a:p>
        </p:txBody>
      </p:sp>
    </p:spTree>
    <p:extLst>
      <p:ext uri="{BB962C8B-B14F-4D97-AF65-F5344CB8AC3E}">
        <p14:creationId xmlns:p14="http://schemas.microsoft.com/office/powerpoint/2010/main" val="1924124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0C2C40E3-10B9-432C-8ED0-04FDF9CE3BF1}" type="slidenum">
              <a:rPr lang="en-US" altLang="en-US"/>
              <a:pPr>
                <a:spcBef>
                  <a:spcPct val="0"/>
                </a:spcBef>
              </a:pPr>
              <a:t>36</a:t>
            </a:fld>
            <a:endParaRPr lang="en-US" altLang="en-US"/>
          </a:p>
        </p:txBody>
      </p:sp>
    </p:spTree>
    <p:extLst>
      <p:ext uri="{BB962C8B-B14F-4D97-AF65-F5344CB8AC3E}">
        <p14:creationId xmlns:p14="http://schemas.microsoft.com/office/powerpoint/2010/main" val="2096434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7CB80B29-D7EE-45E0-9BB4-5F580A8E8FDB}" type="slidenum">
              <a:rPr lang="en-US" altLang="en-US"/>
              <a:pPr>
                <a:spcBef>
                  <a:spcPct val="0"/>
                </a:spcBef>
              </a:pPr>
              <a:t>37</a:t>
            </a:fld>
            <a:endParaRPr lang="en-US" altLang="en-US"/>
          </a:p>
        </p:txBody>
      </p:sp>
    </p:spTree>
    <p:extLst>
      <p:ext uri="{BB962C8B-B14F-4D97-AF65-F5344CB8AC3E}">
        <p14:creationId xmlns:p14="http://schemas.microsoft.com/office/powerpoint/2010/main" val="3972769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29A69E64-E8B6-42AF-8AA7-AECFEB90B151}" type="slidenum">
              <a:rPr lang="en-US" altLang="en-US"/>
              <a:pPr>
                <a:spcBef>
                  <a:spcPct val="0"/>
                </a:spcBef>
              </a:pPr>
              <a:t>38</a:t>
            </a:fld>
            <a:endParaRPr lang="en-US" altLang="en-US"/>
          </a:p>
        </p:txBody>
      </p:sp>
    </p:spTree>
    <p:extLst>
      <p:ext uri="{BB962C8B-B14F-4D97-AF65-F5344CB8AC3E}">
        <p14:creationId xmlns:p14="http://schemas.microsoft.com/office/powerpoint/2010/main" val="1349415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29A69E64-E8B6-42AF-8AA7-AECFEB90B151}" type="slidenum">
              <a:rPr lang="en-US" altLang="en-US"/>
              <a:pPr>
                <a:spcBef>
                  <a:spcPct val="0"/>
                </a:spcBef>
              </a:pPr>
              <a:t>39</a:t>
            </a:fld>
            <a:endParaRPr lang="en-US" altLang="en-US"/>
          </a:p>
        </p:txBody>
      </p:sp>
    </p:spTree>
    <p:extLst>
      <p:ext uri="{BB962C8B-B14F-4D97-AF65-F5344CB8AC3E}">
        <p14:creationId xmlns:p14="http://schemas.microsoft.com/office/powerpoint/2010/main" val="180978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6453A7F0-4192-48AF-9742-F3B61F7B3F74}" type="slidenum">
              <a:rPr lang="en-US" altLang="en-US"/>
              <a:pPr>
                <a:spcBef>
                  <a:spcPct val="0"/>
                </a:spcBef>
              </a:pPr>
              <a:t>4</a:t>
            </a:fld>
            <a:endParaRPr lang="en-US" altLang="en-US"/>
          </a:p>
        </p:txBody>
      </p:sp>
    </p:spTree>
    <p:extLst>
      <p:ext uri="{BB962C8B-B14F-4D97-AF65-F5344CB8AC3E}">
        <p14:creationId xmlns:p14="http://schemas.microsoft.com/office/powerpoint/2010/main" val="3977226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1D9E4F4-923D-49A0-A923-4718EBB3394A}" type="slidenum">
              <a:rPr lang="en-US" altLang="en-US"/>
              <a:pPr>
                <a:spcBef>
                  <a:spcPct val="0"/>
                </a:spcBef>
              </a:pPr>
              <a:t>40</a:t>
            </a:fld>
            <a:endParaRPr lang="en-US" altLang="en-US"/>
          </a:p>
        </p:txBody>
      </p:sp>
    </p:spTree>
    <p:extLst>
      <p:ext uri="{BB962C8B-B14F-4D97-AF65-F5344CB8AC3E}">
        <p14:creationId xmlns:p14="http://schemas.microsoft.com/office/powerpoint/2010/main" val="3775417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1D9E4F4-923D-49A0-A923-4718EBB3394A}" type="slidenum">
              <a:rPr lang="en-US" altLang="en-US"/>
              <a:pPr>
                <a:spcBef>
                  <a:spcPct val="0"/>
                </a:spcBef>
              </a:pPr>
              <a:t>41</a:t>
            </a:fld>
            <a:endParaRPr lang="en-US" altLang="en-US"/>
          </a:p>
        </p:txBody>
      </p:sp>
    </p:spTree>
    <p:extLst>
      <p:ext uri="{BB962C8B-B14F-4D97-AF65-F5344CB8AC3E}">
        <p14:creationId xmlns:p14="http://schemas.microsoft.com/office/powerpoint/2010/main" val="2150379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1C566E3B-2D49-46DF-872F-A9AE2EC6AA85}" type="slidenum">
              <a:rPr lang="en-US" altLang="en-US"/>
              <a:pPr>
                <a:spcBef>
                  <a:spcPct val="0"/>
                </a:spcBef>
              </a:pPr>
              <a:t>42</a:t>
            </a:fld>
            <a:endParaRPr lang="en-US" altLang="en-US"/>
          </a:p>
        </p:txBody>
      </p:sp>
    </p:spTree>
    <p:extLst>
      <p:ext uri="{BB962C8B-B14F-4D97-AF65-F5344CB8AC3E}">
        <p14:creationId xmlns:p14="http://schemas.microsoft.com/office/powerpoint/2010/main" val="112394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73A7830A-E7A2-45D7-A9C6-2E0DF9BD855D}" type="slidenum">
              <a:rPr lang="en-US" altLang="en-US"/>
              <a:pPr>
                <a:spcBef>
                  <a:spcPct val="0"/>
                </a:spcBef>
              </a:pPr>
              <a:t>43</a:t>
            </a:fld>
            <a:endParaRPr lang="en-US" altLang="en-US"/>
          </a:p>
        </p:txBody>
      </p:sp>
    </p:spTree>
    <p:extLst>
      <p:ext uri="{BB962C8B-B14F-4D97-AF65-F5344CB8AC3E}">
        <p14:creationId xmlns:p14="http://schemas.microsoft.com/office/powerpoint/2010/main" val="2884708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A9F22757-4ABA-4BEF-93F1-129653B38D8F}" type="slidenum">
              <a:rPr lang="en-US" altLang="en-US"/>
              <a:pPr>
                <a:spcBef>
                  <a:spcPct val="0"/>
                </a:spcBef>
              </a:pPr>
              <a:t>44</a:t>
            </a:fld>
            <a:endParaRPr lang="en-US" altLang="en-US"/>
          </a:p>
        </p:txBody>
      </p:sp>
    </p:spTree>
    <p:extLst>
      <p:ext uri="{BB962C8B-B14F-4D97-AF65-F5344CB8AC3E}">
        <p14:creationId xmlns:p14="http://schemas.microsoft.com/office/powerpoint/2010/main" val="2789270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9A2C0CAF-0377-497E-B586-91A87A04A4BE}" type="slidenum">
              <a:rPr lang="en-US" altLang="en-US"/>
              <a:pPr>
                <a:spcBef>
                  <a:spcPct val="0"/>
                </a:spcBef>
              </a:pPr>
              <a:t>45</a:t>
            </a:fld>
            <a:endParaRPr lang="en-US" altLang="en-US"/>
          </a:p>
        </p:txBody>
      </p:sp>
    </p:spTree>
    <p:extLst>
      <p:ext uri="{BB962C8B-B14F-4D97-AF65-F5344CB8AC3E}">
        <p14:creationId xmlns:p14="http://schemas.microsoft.com/office/powerpoint/2010/main" val="695818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9B3FCDB0-54FF-4CD8-8CBA-59A568C5D855}" type="slidenum">
              <a:rPr lang="en-US" altLang="en-US"/>
              <a:pPr>
                <a:spcBef>
                  <a:spcPct val="0"/>
                </a:spcBef>
              </a:pPr>
              <a:t>46</a:t>
            </a:fld>
            <a:endParaRPr lang="en-US" altLang="en-US"/>
          </a:p>
        </p:txBody>
      </p:sp>
    </p:spTree>
    <p:extLst>
      <p:ext uri="{BB962C8B-B14F-4D97-AF65-F5344CB8AC3E}">
        <p14:creationId xmlns:p14="http://schemas.microsoft.com/office/powerpoint/2010/main" val="33003534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80D74039-413B-442D-A07B-9992D3C7847F}" type="slidenum">
              <a:rPr lang="en-US" altLang="en-US"/>
              <a:pPr>
                <a:spcBef>
                  <a:spcPct val="0"/>
                </a:spcBef>
              </a:pPr>
              <a:t>47</a:t>
            </a:fld>
            <a:endParaRPr lang="en-US" altLang="en-US"/>
          </a:p>
        </p:txBody>
      </p:sp>
    </p:spTree>
    <p:extLst>
      <p:ext uri="{BB962C8B-B14F-4D97-AF65-F5344CB8AC3E}">
        <p14:creationId xmlns:p14="http://schemas.microsoft.com/office/powerpoint/2010/main" val="23635739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FE38C5EA-25B6-4731-8018-412AD57FB433}" type="slidenum">
              <a:rPr lang="en-US" altLang="en-US"/>
              <a:pPr>
                <a:spcBef>
                  <a:spcPct val="0"/>
                </a:spcBef>
              </a:pPr>
              <a:t>48</a:t>
            </a:fld>
            <a:endParaRPr lang="en-US" altLang="en-US"/>
          </a:p>
        </p:txBody>
      </p:sp>
    </p:spTree>
    <p:extLst>
      <p:ext uri="{BB962C8B-B14F-4D97-AF65-F5344CB8AC3E}">
        <p14:creationId xmlns:p14="http://schemas.microsoft.com/office/powerpoint/2010/main" val="486067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F882CB95-9E9B-4ECC-9C25-AB08E88337B4}" type="slidenum">
              <a:rPr lang="en-US" altLang="en-US"/>
              <a:pPr>
                <a:spcBef>
                  <a:spcPct val="0"/>
                </a:spcBef>
              </a:pPr>
              <a:t>49</a:t>
            </a:fld>
            <a:endParaRPr lang="en-US" altLang="en-US"/>
          </a:p>
        </p:txBody>
      </p:sp>
    </p:spTree>
    <p:extLst>
      <p:ext uri="{BB962C8B-B14F-4D97-AF65-F5344CB8AC3E}">
        <p14:creationId xmlns:p14="http://schemas.microsoft.com/office/powerpoint/2010/main" val="384607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AB8D6F7C-F780-43F1-8AF9-571F0082353C}" type="slidenum">
              <a:rPr lang="en-US" altLang="en-US"/>
              <a:pPr>
                <a:spcBef>
                  <a:spcPct val="0"/>
                </a:spcBef>
              </a:pPr>
              <a:t>5</a:t>
            </a:fld>
            <a:endParaRPr lang="en-US" altLang="en-US"/>
          </a:p>
        </p:txBody>
      </p:sp>
    </p:spTree>
    <p:extLst>
      <p:ext uri="{BB962C8B-B14F-4D97-AF65-F5344CB8AC3E}">
        <p14:creationId xmlns:p14="http://schemas.microsoft.com/office/powerpoint/2010/main" val="17694671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0C711AF7-EFD1-46BE-A256-AFE8CB258E81}" type="slidenum">
              <a:rPr lang="en-US" altLang="en-US"/>
              <a:pPr>
                <a:spcBef>
                  <a:spcPct val="0"/>
                </a:spcBef>
              </a:pPr>
              <a:t>50</a:t>
            </a:fld>
            <a:endParaRPr lang="en-US" altLang="en-US"/>
          </a:p>
        </p:txBody>
      </p:sp>
    </p:spTree>
    <p:extLst>
      <p:ext uri="{BB962C8B-B14F-4D97-AF65-F5344CB8AC3E}">
        <p14:creationId xmlns:p14="http://schemas.microsoft.com/office/powerpoint/2010/main" val="1132655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42D59D4D-EC5C-4E3C-90BC-872B42F3BDC8}" type="slidenum">
              <a:rPr lang="en-US" altLang="en-US"/>
              <a:pPr>
                <a:spcBef>
                  <a:spcPct val="0"/>
                </a:spcBef>
              </a:pPr>
              <a:t>51</a:t>
            </a:fld>
            <a:endParaRPr lang="en-US" altLang="en-US"/>
          </a:p>
        </p:txBody>
      </p:sp>
    </p:spTree>
    <p:extLst>
      <p:ext uri="{BB962C8B-B14F-4D97-AF65-F5344CB8AC3E}">
        <p14:creationId xmlns:p14="http://schemas.microsoft.com/office/powerpoint/2010/main" val="33654972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AF787984-DE8B-46A7-8AC4-CCEFA392697A}" type="slidenum">
              <a:rPr lang="en-US" altLang="en-US"/>
              <a:pPr>
                <a:spcBef>
                  <a:spcPct val="0"/>
                </a:spcBef>
              </a:pPr>
              <a:t>52</a:t>
            </a:fld>
            <a:endParaRPr lang="en-US" altLang="en-US"/>
          </a:p>
        </p:txBody>
      </p:sp>
    </p:spTree>
    <p:extLst>
      <p:ext uri="{BB962C8B-B14F-4D97-AF65-F5344CB8AC3E}">
        <p14:creationId xmlns:p14="http://schemas.microsoft.com/office/powerpoint/2010/main" val="723300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AF787984-DE8B-46A7-8AC4-CCEFA392697A}" type="slidenum">
              <a:rPr lang="en-US" altLang="en-US"/>
              <a:pPr>
                <a:spcBef>
                  <a:spcPct val="0"/>
                </a:spcBef>
              </a:pPr>
              <a:t>53</a:t>
            </a:fld>
            <a:endParaRPr lang="en-US" altLang="en-US"/>
          </a:p>
        </p:txBody>
      </p:sp>
    </p:spTree>
    <p:extLst>
      <p:ext uri="{BB962C8B-B14F-4D97-AF65-F5344CB8AC3E}">
        <p14:creationId xmlns:p14="http://schemas.microsoft.com/office/powerpoint/2010/main" val="723300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AC8A10E9-3B6F-48A0-8419-3A0A8BAACAF7}" type="slidenum">
              <a:rPr lang="en-US" altLang="en-US"/>
              <a:pPr>
                <a:spcBef>
                  <a:spcPct val="0"/>
                </a:spcBef>
              </a:pPr>
              <a:t>54</a:t>
            </a:fld>
            <a:endParaRPr lang="en-US" altLang="en-US"/>
          </a:p>
        </p:txBody>
      </p:sp>
    </p:spTree>
    <p:extLst>
      <p:ext uri="{BB962C8B-B14F-4D97-AF65-F5344CB8AC3E}">
        <p14:creationId xmlns:p14="http://schemas.microsoft.com/office/powerpoint/2010/main" val="26348289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39775" indent="-284163">
              <a:spcBef>
                <a:spcPct val="30000"/>
              </a:spcBef>
              <a:defRPr sz="1200">
                <a:solidFill>
                  <a:schemeClr val="tx1"/>
                </a:solidFill>
                <a:latin typeface="Arial" pitchFamily="34" charset="0"/>
              </a:defRPr>
            </a:lvl2pPr>
            <a:lvl3pPr marL="1138238" indent="-227013">
              <a:spcBef>
                <a:spcPct val="30000"/>
              </a:spcBef>
              <a:defRPr sz="1200">
                <a:solidFill>
                  <a:schemeClr val="tx1"/>
                </a:solidFill>
                <a:latin typeface="Arial" pitchFamily="34" charset="0"/>
              </a:defRPr>
            </a:lvl3pPr>
            <a:lvl4pPr marL="1593850" indent="-227013">
              <a:spcBef>
                <a:spcPct val="30000"/>
              </a:spcBef>
              <a:defRPr sz="1200">
                <a:solidFill>
                  <a:schemeClr val="tx1"/>
                </a:solidFill>
                <a:latin typeface="Arial" pitchFamily="34" charset="0"/>
              </a:defRPr>
            </a:lvl4pPr>
            <a:lvl5pPr marL="2047875" indent="-227013">
              <a:spcBef>
                <a:spcPct val="30000"/>
              </a:spcBef>
              <a:defRPr sz="1200">
                <a:solidFill>
                  <a:schemeClr val="tx1"/>
                </a:solidFill>
                <a:latin typeface="Arial" pitchFamily="34" charset="0"/>
              </a:defRPr>
            </a:lvl5pPr>
            <a:lvl6pPr marL="2505075" indent="-227013" eaLnBrk="0" fontAlgn="base" hangingPunct="0">
              <a:spcBef>
                <a:spcPct val="30000"/>
              </a:spcBef>
              <a:spcAft>
                <a:spcPct val="0"/>
              </a:spcAft>
              <a:defRPr sz="1200">
                <a:solidFill>
                  <a:schemeClr val="tx1"/>
                </a:solidFill>
                <a:latin typeface="Arial" pitchFamily="34" charset="0"/>
              </a:defRPr>
            </a:lvl6pPr>
            <a:lvl7pPr marL="2962275" indent="-227013" eaLnBrk="0" fontAlgn="base" hangingPunct="0">
              <a:spcBef>
                <a:spcPct val="30000"/>
              </a:spcBef>
              <a:spcAft>
                <a:spcPct val="0"/>
              </a:spcAft>
              <a:defRPr sz="1200">
                <a:solidFill>
                  <a:schemeClr val="tx1"/>
                </a:solidFill>
                <a:latin typeface="Arial" pitchFamily="34" charset="0"/>
              </a:defRPr>
            </a:lvl7pPr>
            <a:lvl8pPr marL="3419475" indent="-227013" eaLnBrk="0" fontAlgn="base" hangingPunct="0">
              <a:spcBef>
                <a:spcPct val="30000"/>
              </a:spcBef>
              <a:spcAft>
                <a:spcPct val="0"/>
              </a:spcAft>
              <a:defRPr sz="1200">
                <a:solidFill>
                  <a:schemeClr val="tx1"/>
                </a:solidFill>
                <a:latin typeface="Arial" pitchFamily="34" charset="0"/>
              </a:defRPr>
            </a:lvl8pPr>
            <a:lvl9pPr marL="387667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082B9980-6211-4BC0-AEAF-C5A681BE3199}" type="slidenum">
              <a:rPr lang="de-DE" altLang="en-US">
                <a:ea typeface="MS PGothic" pitchFamily="34" charset="-128"/>
              </a:rPr>
              <a:pPr>
                <a:spcBef>
                  <a:spcPct val="0"/>
                </a:spcBef>
              </a:pPr>
              <a:t>55</a:t>
            </a:fld>
            <a:endParaRPr lang="de-DE" altLang="en-US">
              <a:ea typeface="MS PGothic" pitchFamily="34" charset="-128"/>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7661294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39775" indent="-284163">
              <a:spcBef>
                <a:spcPct val="30000"/>
              </a:spcBef>
              <a:defRPr sz="1200">
                <a:solidFill>
                  <a:schemeClr val="tx1"/>
                </a:solidFill>
                <a:latin typeface="Arial" pitchFamily="34" charset="0"/>
              </a:defRPr>
            </a:lvl2pPr>
            <a:lvl3pPr marL="1138238" indent="-227013">
              <a:spcBef>
                <a:spcPct val="30000"/>
              </a:spcBef>
              <a:defRPr sz="1200">
                <a:solidFill>
                  <a:schemeClr val="tx1"/>
                </a:solidFill>
                <a:latin typeface="Arial" pitchFamily="34" charset="0"/>
              </a:defRPr>
            </a:lvl3pPr>
            <a:lvl4pPr marL="1593850" indent="-227013">
              <a:spcBef>
                <a:spcPct val="30000"/>
              </a:spcBef>
              <a:defRPr sz="1200">
                <a:solidFill>
                  <a:schemeClr val="tx1"/>
                </a:solidFill>
                <a:latin typeface="Arial" pitchFamily="34" charset="0"/>
              </a:defRPr>
            </a:lvl4pPr>
            <a:lvl5pPr marL="2047875" indent="-227013">
              <a:spcBef>
                <a:spcPct val="30000"/>
              </a:spcBef>
              <a:defRPr sz="1200">
                <a:solidFill>
                  <a:schemeClr val="tx1"/>
                </a:solidFill>
                <a:latin typeface="Arial" pitchFamily="34" charset="0"/>
              </a:defRPr>
            </a:lvl5pPr>
            <a:lvl6pPr marL="2505075" indent="-227013" eaLnBrk="0" fontAlgn="base" hangingPunct="0">
              <a:spcBef>
                <a:spcPct val="30000"/>
              </a:spcBef>
              <a:spcAft>
                <a:spcPct val="0"/>
              </a:spcAft>
              <a:defRPr sz="1200">
                <a:solidFill>
                  <a:schemeClr val="tx1"/>
                </a:solidFill>
                <a:latin typeface="Arial" pitchFamily="34" charset="0"/>
              </a:defRPr>
            </a:lvl6pPr>
            <a:lvl7pPr marL="2962275" indent="-227013" eaLnBrk="0" fontAlgn="base" hangingPunct="0">
              <a:spcBef>
                <a:spcPct val="30000"/>
              </a:spcBef>
              <a:spcAft>
                <a:spcPct val="0"/>
              </a:spcAft>
              <a:defRPr sz="1200">
                <a:solidFill>
                  <a:schemeClr val="tx1"/>
                </a:solidFill>
                <a:latin typeface="Arial" pitchFamily="34" charset="0"/>
              </a:defRPr>
            </a:lvl7pPr>
            <a:lvl8pPr marL="3419475" indent="-227013" eaLnBrk="0" fontAlgn="base" hangingPunct="0">
              <a:spcBef>
                <a:spcPct val="30000"/>
              </a:spcBef>
              <a:spcAft>
                <a:spcPct val="0"/>
              </a:spcAft>
              <a:defRPr sz="1200">
                <a:solidFill>
                  <a:schemeClr val="tx1"/>
                </a:solidFill>
                <a:latin typeface="Arial" pitchFamily="34" charset="0"/>
              </a:defRPr>
            </a:lvl8pPr>
            <a:lvl9pPr marL="387667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9A2821C4-A25C-4AD3-B068-3A88E2A84653}" type="slidenum">
              <a:rPr lang="de-DE" altLang="en-US">
                <a:ea typeface="MS PGothic" pitchFamily="34" charset="-128"/>
              </a:rPr>
              <a:pPr>
                <a:spcBef>
                  <a:spcPct val="0"/>
                </a:spcBef>
              </a:pPr>
              <a:t>56</a:t>
            </a:fld>
            <a:endParaRPr lang="de-DE" altLang="en-US">
              <a:ea typeface="MS PGothic" pitchFamily="34" charset="-128"/>
            </a:endParaRP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0327755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39775" indent="-284163">
              <a:spcBef>
                <a:spcPct val="30000"/>
              </a:spcBef>
              <a:defRPr sz="1200">
                <a:solidFill>
                  <a:schemeClr val="tx1"/>
                </a:solidFill>
                <a:latin typeface="Arial" pitchFamily="34" charset="0"/>
              </a:defRPr>
            </a:lvl2pPr>
            <a:lvl3pPr marL="1138238" indent="-227013">
              <a:spcBef>
                <a:spcPct val="30000"/>
              </a:spcBef>
              <a:defRPr sz="1200">
                <a:solidFill>
                  <a:schemeClr val="tx1"/>
                </a:solidFill>
                <a:latin typeface="Arial" pitchFamily="34" charset="0"/>
              </a:defRPr>
            </a:lvl3pPr>
            <a:lvl4pPr marL="1593850" indent="-227013">
              <a:spcBef>
                <a:spcPct val="30000"/>
              </a:spcBef>
              <a:defRPr sz="1200">
                <a:solidFill>
                  <a:schemeClr val="tx1"/>
                </a:solidFill>
                <a:latin typeface="Arial" pitchFamily="34" charset="0"/>
              </a:defRPr>
            </a:lvl4pPr>
            <a:lvl5pPr marL="2047875" indent="-227013">
              <a:spcBef>
                <a:spcPct val="30000"/>
              </a:spcBef>
              <a:defRPr sz="1200">
                <a:solidFill>
                  <a:schemeClr val="tx1"/>
                </a:solidFill>
                <a:latin typeface="Arial" pitchFamily="34" charset="0"/>
              </a:defRPr>
            </a:lvl5pPr>
            <a:lvl6pPr marL="2505075" indent="-227013" eaLnBrk="0" fontAlgn="base" hangingPunct="0">
              <a:spcBef>
                <a:spcPct val="30000"/>
              </a:spcBef>
              <a:spcAft>
                <a:spcPct val="0"/>
              </a:spcAft>
              <a:defRPr sz="1200">
                <a:solidFill>
                  <a:schemeClr val="tx1"/>
                </a:solidFill>
                <a:latin typeface="Arial" pitchFamily="34" charset="0"/>
              </a:defRPr>
            </a:lvl6pPr>
            <a:lvl7pPr marL="2962275" indent="-227013" eaLnBrk="0" fontAlgn="base" hangingPunct="0">
              <a:spcBef>
                <a:spcPct val="30000"/>
              </a:spcBef>
              <a:spcAft>
                <a:spcPct val="0"/>
              </a:spcAft>
              <a:defRPr sz="1200">
                <a:solidFill>
                  <a:schemeClr val="tx1"/>
                </a:solidFill>
                <a:latin typeface="Arial" pitchFamily="34" charset="0"/>
              </a:defRPr>
            </a:lvl7pPr>
            <a:lvl8pPr marL="3419475" indent="-227013" eaLnBrk="0" fontAlgn="base" hangingPunct="0">
              <a:spcBef>
                <a:spcPct val="30000"/>
              </a:spcBef>
              <a:spcAft>
                <a:spcPct val="0"/>
              </a:spcAft>
              <a:defRPr sz="1200">
                <a:solidFill>
                  <a:schemeClr val="tx1"/>
                </a:solidFill>
                <a:latin typeface="Arial" pitchFamily="34" charset="0"/>
              </a:defRPr>
            </a:lvl8pPr>
            <a:lvl9pPr marL="387667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C8D2592A-7054-4D93-B02E-8500D029AC30}" type="slidenum">
              <a:rPr lang="de-DE" altLang="en-US">
                <a:ea typeface="MS PGothic" pitchFamily="34" charset="-128"/>
              </a:rPr>
              <a:pPr>
                <a:spcBef>
                  <a:spcPct val="0"/>
                </a:spcBef>
              </a:pPr>
              <a:t>57</a:t>
            </a:fld>
            <a:endParaRPr lang="de-DE" altLang="en-US">
              <a:ea typeface="MS PGothic" pitchFamily="34" charset="-128"/>
            </a:endParaRP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8385156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39775" indent="-284163">
              <a:spcBef>
                <a:spcPct val="30000"/>
              </a:spcBef>
              <a:defRPr sz="1200">
                <a:solidFill>
                  <a:schemeClr val="tx1"/>
                </a:solidFill>
                <a:latin typeface="Arial" pitchFamily="34" charset="0"/>
              </a:defRPr>
            </a:lvl2pPr>
            <a:lvl3pPr marL="1138238" indent="-227013">
              <a:spcBef>
                <a:spcPct val="30000"/>
              </a:spcBef>
              <a:defRPr sz="1200">
                <a:solidFill>
                  <a:schemeClr val="tx1"/>
                </a:solidFill>
                <a:latin typeface="Arial" pitchFamily="34" charset="0"/>
              </a:defRPr>
            </a:lvl3pPr>
            <a:lvl4pPr marL="1593850" indent="-227013">
              <a:spcBef>
                <a:spcPct val="30000"/>
              </a:spcBef>
              <a:defRPr sz="1200">
                <a:solidFill>
                  <a:schemeClr val="tx1"/>
                </a:solidFill>
                <a:latin typeface="Arial" pitchFamily="34" charset="0"/>
              </a:defRPr>
            </a:lvl4pPr>
            <a:lvl5pPr marL="2047875" indent="-227013">
              <a:spcBef>
                <a:spcPct val="30000"/>
              </a:spcBef>
              <a:defRPr sz="1200">
                <a:solidFill>
                  <a:schemeClr val="tx1"/>
                </a:solidFill>
                <a:latin typeface="Arial" pitchFamily="34" charset="0"/>
              </a:defRPr>
            </a:lvl5pPr>
            <a:lvl6pPr marL="2505075" indent="-227013" eaLnBrk="0" fontAlgn="base" hangingPunct="0">
              <a:spcBef>
                <a:spcPct val="30000"/>
              </a:spcBef>
              <a:spcAft>
                <a:spcPct val="0"/>
              </a:spcAft>
              <a:defRPr sz="1200">
                <a:solidFill>
                  <a:schemeClr val="tx1"/>
                </a:solidFill>
                <a:latin typeface="Arial" pitchFamily="34" charset="0"/>
              </a:defRPr>
            </a:lvl6pPr>
            <a:lvl7pPr marL="2962275" indent="-227013" eaLnBrk="0" fontAlgn="base" hangingPunct="0">
              <a:spcBef>
                <a:spcPct val="30000"/>
              </a:spcBef>
              <a:spcAft>
                <a:spcPct val="0"/>
              </a:spcAft>
              <a:defRPr sz="1200">
                <a:solidFill>
                  <a:schemeClr val="tx1"/>
                </a:solidFill>
                <a:latin typeface="Arial" pitchFamily="34" charset="0"/>
              </a:defRPr>
            </a:lvl7pPr>
            <a:lvl8pPr marL="3419475" indent="-227013" eaLnBrk="0" fontAlgn="base" hangingPunct="0">
              <a:spcBef>
                <a:spcPct val="30000"/>
              </a:spcBef>
              <a:spcAft>
                <a:spcPct val="0"/>
              </a:spcAft>
              <a:defRPr sz="1200">
                <a:solidFill>
                  <a:schemeClr val="tx1"/>
                </a:solidFill>
                <a:latin typeface="Arial" pitchFamily="34" charset="0"/>
              </a:defRPr>
            </a:lvl8pPr>
            <a:lvl9pPr marL="387667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5133433F-1F4E-4322-8525-1B8AC7EA3993}" type="slidenum">
              <a:rPr lang="de-DE" altLang="en-US">
                <a:ea typeface="MS PGothic" pitchFamily="34" charset="-128"/>
              </a:rPr>
              <a:pPr>
                <a:spcBef>
                  <a:spcPct val="0"/>
                </a:spcBef>
              </a:pPr>
              <a:t>58</a:t>
            </a:fld>
            <a:endParaRPr lang="de-DE" altLang="en-US">
              <a:ea typeface="MS PGothic" pitchFamily="34" charset="-128"/>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502787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39775" indent="-284163">
              <a:spcBef>
                <a:spcPct val="30000"/>
              </a:spcBef>
              <a:defRPr sz="1200">
                <a:solidFill>
                  <a:schemeClr val="tx1"/>
                </a:solidFill>
                <a:latin typeface="Arial" pitchFamily="34" charset="0"/>
              </a:defRPr>
            </a:lvl2pPr>
            <a:lvl3pPr marL="1138238" indent="-227013">
              <a:spcBef>
                <a:spcPct val="30000"/>
              </a:spcBef>
              <a:defRPr sz="1200">
                <a:solidFill>
                  <a:schemeClr val="tx1"/>
                </a:solidFill>
                <a:latin typeface="Arial" pitchFamily="34" charset="0"/>
              </a:defRPr>
            </a:lvl3pPr>
            <a:lvl4pPr marL="1593850" indent="-227013">
              <a:spcBef>
                <a:spcPct val="30000"/>
              </a:spcBef>
              <a:defRPr sz="1200">
                <a:solidFill>
                  <a:schemeClr val="tx1"/>
                </a:solidFill>
                <a:latin typeface="Arial" pitchFamily="34" charset="0"/>
              </a:defRPr>
            </a:lvl4pPr>
            <a:lvl5pPr marL="2047875" indent="-227013">
              <a:spcBef>
                <a:spcPct val="30000"/>
              </a:spcBef>
              <a:defRPr sz="1200">
                <a:solidFill>
                  <a:schemeClr val="tx1"/>
                </a:solidFill>
                <a:latin typeface="Arial" pitchFamily="34" charset="0"/>
              </a:defRPr>
            </a:lvl5pPr>
            <a:lvl6pPr marL="2505075" indent="-227013" eaLnBrk="0" fontAlgn="base" hangingPunct="0">
              <a:spcBef>
                <a:spcPct val="30000"/>
              </a:spcBef>
              <a:spcAft>
                <a:spcPct val="0"/>
              </a:spcAft>
              <a:defRPr sz="1200">
                <a:solidFill>
                  <a:schemeClr val="tx1"/>
                </a:solidFill>
                <a:latin typeface="Arial" pitchFamily="34" charset="0"/>
              </a:defRPr>
            </a:lvl6pPr>
            <a:lvl7pPr marL="2962275" indent="-227013" eaLnBrk="0" fontAlgn="base" hangingPunct="0">
              <a:spcBef>
                <a:spcPct val="30000"/>
              </a:spcBef>
              <a:spcAft>
                <a:spcPct val="0"/>
              </a:spcAft>
              <a:defRPr sz="1200">
                <a:solidFill>
                  <a:schemeClr val="tx1"/>
                </a:solidFill>
                <a:latin typeface="Arial" pitchFamily="34" charset="0"/>
              </a:defRPr>
            </a:lvl7pPr>
            <a:lvl8pPr marL="3419475" indent="-227013" eaLnBrk="0" fontAlgn="base" hangingPunct="0">
              <a:spcBef>
                <a:spcPct val="30000"/>
              </a:spcBef>
              <a:spcAft>
                <a:spcPct val="0"/>
              </a:spcAft>
              <a:defRPr sz="1200">
                <a:solidFill>
                  <a:schemeClr val="tx1"/>
                </a:solidFill>
                <a:latin typeface="Arial" pitchFamily="34" charset="0"/>
              </a:defRPr>
            </a:lvl8pPr>
            <a:lvl9pPr marL="387667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C1862832-DFD7-4C18-A208-3D9ADA38EF5B}" type="slidenum">
              <a:rPr lang="de-DE" altLang="en-US">
                <a:ea typeface="MS PGothic" pitchFamily="34" charset="-128"/>
              </a:rPr>
              <a:pPr>
                <a:spcBef>
                  <a:spcPct val="0"/>
                </a:spcBef>
              </a:pPr>
              <a:t>59</a:t>
            </a:fld>
            <a:endParaRPr lang="de-DE" altLang="en-US">
              <a:ea typeface="MS PGothic" pitchFamily="34" charset="-128"/>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82695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6AB745B5-2A7E-45F7-8F38-E8ACAF021937}" type="slidenum">
              <a:rPr lang="en-US" altLang="en-US"/>
              <a:pPr>
                <a:spcBef>
                  <a:spcPct val="0"/>
                </a:spcBef>
              </a:pPr>
              <a:t>6</a:t>
            </a:fld>
            <a:endParaRPr lang="en-US" altLang="en-US"/>
          </a:p>
        </p:txBody>
      </p:sp>
    </p:spTree>
    <p:extLst>
      <p:ext uri="{BB962C8B-B14F-4D97-AF65-F5344CB8AC3E}">
        <p14:creationId xmlns:p14="http://schemas.microsoft.com/office/powerpoint/2010/main" val="37158237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1D9E4F4-923D-49A0-A923-4718EBB3394A}" type="slidenum">
              <a:rPr lang="en-US" altLang="en-US"/>
              <a:pPr>
                <a:spcBef>
                  <a:spcPct val="0"/>
                </a:spcBef>
              </a:pPr>
              <a:t>60</a:t>
            </a:fld>
            <a:endParaRPr lang="en-US" altLang="en-US"/>
          </a:p>
        </p:txBody>
      </p:sp>
    </p:spTree>
    <p:extLst>
      <p:ext uri="{BB962C8B-B14F-4D97-AF65-F5344CB8AC3E}">
        <p14:creationId xmlns:p14="http://schemas.microsoft.com/office/powerpoint/2010/main" val="21735388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AF8C3DF6-4173-44A8-BFA7-410DA9BC5881}" type="slidenum">
              <a:rPr lang="en-US" altLang="en-US"/>
              <a:pPr>
                <a:spcBef>
                  <a:spcPct val="0"/>
                </a:spcBef>
              </a:pPr>
              <a:t>61</a:t>
            </a:fld>
            <a:endParaRPr lang="en-US" altLang="en-US"/>
          </a:p>
        </p:txBody>
      </p:sp>
    </p:spTree>
    <p:extLst>
      <p:ext uri="{BB962C8B-B14F-4D97-AF65-F5344CB8AC3E}">
        <p14:creationId xmlns:p14="http://schemas.microsoft.com/office/powerpoint/2010/main" val="17569215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AF8C3DF6-4173-44A8-BFA7-410DA9BC5881}" type="slidenum">
              <a:rPr lang="en-US" altLang="en-US"/>
              <a:pPr>
                <a:spcBef>
                  <a:spcPct val="0"/>
                </a:spcBef>
              </a:pPr>
              <a:t>62</a:t>
            </a:fld>
            <a:endParaRPr lang="en-US" altLang="en-US"/>
          </a:p>
        </p:txBody>
      </p:sp>
    </p:spTree>
    <p:extLst>
      <p:ext uri="{BB962C8B-B14F-4D97-AF65-F5344CB8AC3E}">
        <p14:creationId xmlns:p14="http://schemas.microsoft.com/office/powerpoint/2010/main" val="3112451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C510F27-5613-47AA-9C5A-46FB8CFD97D8}" type="slidenum">
              <a:rPr lang="en-US" altLang="en-US"/>
              <a:pPr>
                <a:spcBef>
                  <a:spcPct val="0"/>
                </a:spcBef>
              </a:pPr>
              <a:t>63</a:t>
            </a:fld>
            <a:endParaRPr lang="en-US" altLang="en-US"/>
          </a:p>
        </p:txBody>
      </p:sp>
    </p:spTree>
    <p:extLst>
      <p:ext uri="{BB962C8B-B14F-4D97-AF65-F5344CB8AC3E}">
        <p14:creationId xmlns:p14="http://schemas.microsoft.com/office/powerpoint/2010/main" val="29342927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C3EAC509-CDFB-4EC5-A4C0-D8B78BC59681}" type="slidenum">
              <a:rPr lang="en-US" altLang="en-US"/>
              <a:pPr>
                <a:spcBef>
                  <a:spcPct val="0"/>
                </a:spcBef>
              </a:pPr>
              <a:t>64</a:t>
            </a:fld>
            <a:endParaRPr lang="en-US" altLang="en-US"/>
          </a:p>
        </p:txBody>
      </p:sp>
    </p:spTree>
    <p:extLst>
      <p:ext uri="{BB962C8B-B14F-4D97-AF65-F5344CB8AC3E}">
        <p14:creationId xmlns:p14="http://schemas.microsoft.com/office/powerpoint/2010/main" val="13033761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0EBA81C7-7651-4E90-AF25-F1CA62BE6547}" type="slidenum">
              <a:rPr lang="en-US" altLang="en-US"/>
              <a:pPr>
                <a:spcBef>
                  <a:spcPct val="0"/>
                </a:spcBef>
              </a:pPr>
              <a:t>65</a:t>
            </a:fld>
            <a:endParaRPr lang="en-US" altLang="en-US"/>
          </a:p>
        </p:txBody>
      </p:sp>
    </p:spTree>
    <p:extLst>
      <p:ext uri="{BB962C8B-B14F-4D97-AF65-F5344CB8AC3E}">
        <p14:creationId xmlns:p14="http://schemas.microsoft.com/office/powerpoint/2010/main" val="36024920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AAD37EC2-44FC-41CC-A190-03AA426E5668}" type="slidenum">
              <a:rPr lang="en-US" altLang="en-US"/>
              <a:pPr>
                <a:spcBef>
                  <a:spcPct val="0"/>
                </a:spcBef>
              </a:pPr>
              <a:t>66</a:t>
            </a:fld>
            <a:endParaRPr lang="en-US" altLang="en-US"/>
          </a:p>
        </p:txBody>
      </p:sp>
    </p:spTree>
    <p:extLst>
      <p:ext uri="{BB962C8B-B14F-4D97-AF65-F5344CB8AC3E}">
        <p14:creationId xmlns:p14="http://schemas.microsoft.com/office/powerpoint/2010/main" val="2771672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9BEF19E5-67C6-4ADE-A253-67995FC77D5B}" type="slidenum">
              <a:rPr lang="en-US" altLang="en-US"/>
              <a:pPr>
                <a:spcBef>
                  <a:spcPct val="0"/>
                </a:spcBef>
              </a:pPr>
              <a:t>67</a:t>
            </a:fld>
            <a:endParaRPr lang="en-US" altLang="en-US"/>
          </a:p>
        </p:txBody>
      </p:sp>
    </p:spTree>
    <p:extLst>
      <p:ext uri="{BB962C8B-B14F-4D97-AF65-F5344CB8AC3E}">
        <p14:creationId xmlns:p14="http://schemas.microsoft.com/office/powerpoint/2010/main" val="20625574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46DFEB9F-8644-463D-A473-8F013B889EB7}" type="slidenum">
              <a:rPr lang="en-US" altLang="en-US"/>
              <a:pPr>
                <a:spcBef>
                  <a:spcPct val="0"/>
                </a:spcBef>
              </a:pPr>
              <a:t>68</a:t>
            </a:fld>
            <a:endParaRPr lang="en-US" altLang="en-US"/>
          </a:p>
        </p:txBody>
      </p:sp>
    </p:spTree>
    <p:extLst>
      <p:ext uri="{BB962C8B-B14F-4D97-AF65-F5344CB8AC3E}">
        <p14:creationId xmlns:p14="http://schemas.microsoft.com/office/powerpoint/2010/main" val="60609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46DFEB9F-8644-463D-A473-8F013B889EB7}" type="slidenum">
              <a:rPr lang="en-US" altLang="en-US"/>
              <a:pPr>
                <a:spcBef>
                  <a:spcPct val="0"/>
                </a:spcBef>
              </a:pPr>
              <a:t>69</a:t>
            </a:fld>
            <a:endParaRPr lang="en-US" altLang="en-US"/>
          </a:p>
        </p:txBody>
      </p:sp>
    </p:spTree>
    <p:extLst>
      <p:ext uri="{BB962C8B-B14F-4D97-AF65-F5344CB8AC3E}">
        <p14:creationId xmlns:p14="http://schemas.microsoft.com/office/powerpoint/2010/main" val="99659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25F25797-38BC-4D7E-945A-2390F9139383}" type="slidenum">
              <a:rPr lang="en-US" altLang="en-US"/>
              <a:pPr>
                <a:spcBef>
                  <a:spcPct val="0"/>
                </a:spcBef>
              </a:pPr>
              <a:t>7</a:t>
            </a:fld>
            <a:endParaRPr lang="en-US" altLang="en-US"/>
          </a:p>
        </p:txBody>
      </p:sp>
    </p:spTree>
    <p:extLst>
      <p:ext uri="{BB962C8B-B14F-4D97-AF65-F5344CB8AC3E}">
        <p14:creationId xmlns:p14="http://schemas.microsoft.com/office/powerpoint/2010/main" val="4630136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70D1958C-BAE6-4AAE-A256-A2CDE7F8911A}" type="slidenum">
              <a:rPr lang="en-US" altLang="en-US"/>
              <a:pPr>
                <a:spcBef>
                  <a:spcPct val="0"/>
                </a:spcBef>
              </a:pPr>
              <a:t>70</a:t>
            </a:fld>
            <a:endParaRPr lang="en-US" altLang="en-US"/>
          </a:p>
        </p:txBody>
      </p:sp>
    </p:spTree>
    <p:extLst>
      <p:ext uri="{BB962C8B-B14F-4D97-AF65-F5344CB8AC3E}">
        <p14:creationId xmlns:p14="http://schemas.microsoft.com/office/powerpoint/2010/main" val="36365213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FCC65A7A-5850-4071-BFE0-EEEDB005E9A3}" type="slidenum">
              <a:rPr lang="en-US" altLang="en-US"/>
              <a:pPr>
                <a:spcBef>
                  <a:spcPct val="0"/>
                </a:spcBef>
              </a:pPr>
              <a:t>71</a:t>
            </a:fld>
            <a:endParaRPr lang="en-US" altLang="en-US"/>
          </a:p>
        </p:txBody>
      </p:sp>
    </p:spTree>
    <p:extLst>
      <p:ext uri="{BB962C8B-B14F-4D97-AF65-F5344CB8AC3E}">
        <p14:creationId xmlns:p14="http://schemas.microsoft.com/office/powerpoint/2010/main" val="89484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25F25797-38BC-4D7E-945A-2390F9139383}" type="slidenum">
              <a:rPr lang="en-US" altLang="en-US"/>
              <a:pPr>
                <a:spcBef>
                  <a:spcPct val="0"/>
                </a:spcBef>
              </a:pPr>
              <a:t>8</a:t>
            </a:fld>
            <a:endParaRPr lang="en-US" altLang="en-US"/>
          </a:p>
        </p:txBody>
      </p:sp>
    </p:spTree>
    <p:extLst>
      <p:ext uri="{BB962C8B-B14F-4D97-AF65-F5344CB8AC3E}">
        <p14:creationId xmlns:p14="http://schemas.microsoft.com/office/powerpoint/2010/main" val="741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1CBEEC51-5E0A-4F40-82B1-867D8F672A60}" type="slidenum">
              <a:rPr lang="en-US" altLang="en-US"/>
              <a:pPr>
                <a:spcBef>
                  <a:spcPct val="0"/>
                </a:spcBef>
              </a:pPr>
              <a:t>9</a:t>
            </a:fld>
            <a:endParaRPr lang="en-US" altLang="en-US"/>
          </a:p>
        </p:txBody>
      </p:sp>
    </p:spTree>
    <p:extLst>
      <p:ext uri="{BB962C8B-B14F-4D97-AF65-F5344CB8AC3E}">
        <p14:creationId xmlns:p14="http://schemas.microsoft.com/office/powerpoint/2010/main" val="63943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219200"/>
            <a:ext cx="9144000" cy="2190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2" name="Title 1"/>
          <p:cNvSpPr>
            <a:spLocks noGrp="1"/>
          </p:cNvSpPr>
          <p:nvPr>
            <p:ph type="ctrTitle"/>
          </p:nvPr>
        </p:nvSpPr>
        <p:spPr>
          <a:xfrm>
            <a:off x="0" y="0"/>
            <a:ext cx="9144000" cy="1470025"/>
          </a:xfrm>
        </p:spPr>
        <p:txBody>
          <a:bodyPr/>
          <a:lstStyle>
            <a:lvl1pPr>
              <a:defRPr sz="4800" b="0">
                <a:solidFill>
                  <a:schemeClr val="tx1">
                    <a:lumMod val="95000"/>
                    <a:lumOff val="5000"/>
                  </a:schemeClr>
                </a:solidFill>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1905000"/>
            <a:ext cx="9144000" cy="4953000"/>
          </a:xfrm>
        </p:spPr>
        <p:txBody>
          <a:bodyPr/>
          <a:lstStyle>
            <a:lvl1pPr marL="0" indent="0" algn="ctr">
              <a:buNone/>
              <a:defRPr sz="3600">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952241C0-E530-47BC-8365-F16C689773F8}" type="slidenum">
              <a:rPr lang="en-US" altLang="en-US"/>
              <a:pPr/>
              <a:t>‹#›</a:t>
            </a:fld>
            <a:endParaRPr lang="en-US" altLang="en-US"/>
          </a:p>
        </p:txBody>
      </p:sp>
    </p:spTree>
    <p:extLst>
      <p:ext uri="{BB962C8B-B14F-4D97-AF65-F5344CB8AC3E}">
        <p14:creationId xmlns:p14="http://schemas.microsoft.com/office/powerpoint/2010/main" val="255591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2C219F-D9E2-4B33-AB71-A14A4303D468}" type="slidenum">
              <a:rPr lang="en-US" altLang="en-US"/>
              <a:pPr/>
              <a:t>‹#›</a:t>
            </a:fld>
            <a:endParaRPr lang="en-US" altLang="en-US"/>
          </a:p>
        </p:txBody>
      </p:sp>
    </p:spTree>
    <p:extLst>
      <p:ext uri="{BB962C8B-B14F-4D97-AF65-F5344CB8AC3E}">
        <p14:creationId xmlns:p14="http://schemas.microsoft.com/office/powerpoint/2010/main" val="134448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4C93EF0-743D-47BD-AD6F-5D39764B0882}" type="slidenum">
              <a:rPr lang="en-US" altLang="en-US"/>
              <a:pPr/>
              <a:t>‹#›</a:t>
            </a:fld>
            <a:endParaRPr lang="en-US" altLang="en-US"/>
          </a:p>
        </p:txBody>
      </p:sp>
    </p:spTree>
    <p:extLst>
      <p:ext uri="{BB962C8B-B14F-4D97-AF65-F5344CB8AC3E}">
        <p14:creationId xmlns:p14="http://schemas.microsoft.com/office/powerpoint/2010/main" val="22335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219200"/>
            <a:ext cx="9144000" cy="2190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2" name="Title 1"/>
          <p:cNvSpPr>
            <a:spLocks noGrp="1"/>
          </p:cNvSpPr>
          <p:nvPr>
            <p:ph type="title"/>
          </p:nvPr>
        </p:nvSpPr>
        <p:spPr>
          <a:xfrm>
            <a:off x="0" y="0"/>
            <a:ext cx="9144000" cy="1143000"/>
          </a:xfrm>
        </p:spPr>
        <p:txBody>
          <a:bodyPr/>
          <a:lstStyle>
            <a:lvl1pPr>
              <a:defRPr baseline="0">
                <a:latin typeface="Century Gothic" pitchFamily="34"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0" y="1981200"/>
            <a:ext cx="9144000" cy="3962400"/>
          </a:xfrm>
        </p:spPr>
        <p:txBody>
          <a:bodyPr/>
          <a:lstStyle>
            <a:lvl1pPr marL="0" indent="0" algn="l">
              <a:buNone/>
              <a:defRPr sz="2800">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610600" y="228600"/>
            <a:ext cx="533400" cy="476250"/>
          </a:xfrm>
        </p:spPr>
        <p:txBody>
          <a:bodyPr/>
          <a:lstStyle>
            <a:lvl1pPr>
              <a:defRPr/>
            </a:lvl1pPr>
          </a:lstStyle>
          <a:p>
            <a:fld id="{382B33A4-1F97-4A06-9D3C-8BEFB8129B85}" type="slidenum">
              <a:rPr lang="en-US" altLang="en-US"/>
              <a:pPr/>
              <a:t>‹#›</a:t>
            </a:fld>
            <a:endParaRPr lang="en-US" altLang="en-US"/>
          </a:p>
        </p:txBody>
      </p:sp>
    </p:spTree>
    <p:extLst>
      <p:ext uri="{BB962C8B-B14F-4D97-AF65-F5344CB8AC3E}">
        <p14:creationId xmlns:p14="http://schemas.microsoft.com/office/powerpoint/2010/main" val="297325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DB0D724-2F42-4A2B-9283-3F01BE8CE30A}" type="slidenum">
              <a:rPr lang="en-US" altLang="en-US"/>
              <a:pPr/>
              <a:t>‹#›</a:t>
            </a:fld>
            <a:endParaRPr lang="en-US" altLang="en-US"/>
          </a:p>
        </p:txBody>
      </p:sp>
    </p:spTree>
    <p:extLst>
      <p:ext uri="{BB962C8B-B14F-4D97-AF65-F5344CB8AC3E}">
        <p14:creationId xmlns:p14="http://schemas.microsoft.com/office/powerpoint/2010/main" val="54303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EFDA26-223C-467B-BB03-0B65CFC2021E}" type="slidenum">
              <a:rPr lang="en-US" altLang="en-US"/>
              <a:pPr/>
              <a:t>‹#›</a:t>
            </a:fld>
            <a:endParaRPr lang="en-US" altLang="en-US"/>
          </a:p>
        </p:txBody>
      </p:sp>
    </p:spTree>
    <p:extLst>
      <p:ext uri="{BB962C8B-B14F-4D97-AF65-F5344CB8AC3E}">
        <p14:creationId xmlns:p14="http://schemas.microsoft.com/office/powerpoint/2010/main" val="285604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3F77525-80E4-4770-B804-CD92F5EBA1BC}" type="slidenum">
              <a:rPr lang="en-US" altLang="en-US"/>
              <a:pPr/>
              <a:t>‹#›</a:t>
            </a:fld>
            <a:endParaRPr lang="en-US" altLang="en-US"/>
          </a:p>
        </p:txBody>
      </p:sp>
    </p:spTree>
    <p:extLst>
      <p:ext uri="{BB962C8B-B14F-4D97-AF65-F5344CB8AC3E}">
        <p14:creationId xmlns:p14="http://schemas.microsoft.com/office/powerpoint/2010/main" val="164912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500AC81-088A-45C9-AFA8-19BF9ADE79F4}" type="slidenum">
              <a:rPr lang="en-US" altLang="en-US"/>
              <a:pPr/>
              <a:t>‹#›</a:t>
            </a:fld>
            <a:endParaRPr lang="en-US" altLang="en-US"/>
          </a:p>
        </p:txBody>
      </p:sp>
    </p:spTree>
    <p:extLst>
      <p:ext uri="{BB962C8B-B14F-4D97-AF65-F5344CB8AC3E}">
        <p14:creationId xmlns:p14="http://schemas.microsoft.com/office/powerpoint/2010/main" val="315946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B667973-F926-4D2E-A530-511182D55A26}" type="slidenum">
              <a:rPr lang="en-US" altLang="en-US"/>
              <a:pPr/>
              <a:t>‹#›</a:t>
            </a:fld>
            <a:endParaRPr lang="en-US" altLang="en-US"/>
          </a:p>
        </p:txBody>
      </p:sp>
    </p:spTree>
    <p:extLst>
      <p:ext uri="{BB962C8B-B14F-4D97-AF65-F5344CB8AC3E}">
        <p14:creationId xmlns:p14="http://schemas.microsoft.com/office/powerpoint/2010/main" val="61507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310D407-B58E-4284-8EED-CDD27A327C30}" type="slidenum">
              <a:rPr lang="en-US" altLang="en-US"/>
              <a:pPr/>
              <a:t>‹#›</a:t>
            </a:fld>
            <a:endParaRPr lang="en-US" altLang="en-US"/>
          </a:p>
        </p:txBody>
      </p:sp>
    </p:spTree>
    <p:extLst>
      <p:ext uri="{BB962C8B-B14F-4D97-AF65-F5344CB8AC3E}">
        <p14:creationId xmlns:p14="http://schemas.microsoft.com/office/powerpoint/2010/main" val="44114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87589F0-A444-4DB8-BBB8-C885F380CA2D}" type="slidenum">
              <a:rPr lang="en-US" altLang="en-US"/>
              <a:pPr/>
              <a:t>‹#›</a:t>
            </a:fld>
            <a:endParaRPr lang="en-US" altLang="en-US"/>
          </a:p>
        </p:txBody>
      </p:sp>
    </p:spTree>
    <p:extLst>
      <p:ext uri="{BB962C8B-B14F-4D97-AF65-F5344CB8AC3E}">
        <p14:creationId xmlns:p14="http://schemas.microsoft.com/office/powerpoint/2010/main" val="170858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4EACF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8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38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38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BADDA88-4984-4141-B8C4-47D11D9D8F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83" r:id="rId1"/>
    <p:sldLayoutId id="2147484284"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da.gov/ForConsumers/ConsumerUpdates/ucm374742.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Bumper_(automobil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pectator.org/abigails-16-year-senate-victory-over-fda-bureaucra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CUPDRnUWeB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ewinternet.org/2015/01/29/public-and-scientists-views-on-science-and-societ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slate.com/articles/health_and_science/science/2015/07/are_gmos_safe_yes_the_case_against_them_is_full_of_fraud_lies_and_errors.html" TargetMode="External"/><Relationship Id="rId4" Type="http://schemas.openxmlformats.org/officeDocument/2006/relationships/hyperlink" Target="http://www.pewinternet.org/files/2015/01/PI_Science-and-society_012915.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safercar.gov/Vehicle+Shoppers/5-Star+Safety+Ratings/2011-Newer+Vehicl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xroads.virginia.edu/~Hyper/DETOC/ch1_05.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motherjones.com/blue-marble/2014/02/public-opinion-astrology-dumb"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washingtonpost.com/news/volokh-conspiracy/wp/2014/02/16/the-7-political-groups-most-likely-to-believe-in-astrology/?utm_term=.30aedbf7d079"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classics.mit.edu/Plato/republic.8.vii.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hegooddrugsguide.com/gallery/before-and-after-drug-abuse/crystl-meth-abuse/index.ht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ichaelbach.de/index.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michaelbach.de/o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countbayesie.com/blog/2015/2/18/bayes-theorem-with-lego"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github.com/erasmuse/Bayes-Rule"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oleObject" Target="../embeddings/oleObject1.bin"/><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9.png"/><Relationship Id="rId5" Type="http://schemas.openxmlformats.org/officeDocument/2006/relationships/oleObject" Target="../embeddings/oleObject2.bin"/><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1.png"/><Relationship Id="rId5" Type="http://schemas.openxmlformats.org/officeDocument/2006/relationships/oleObject" Target="../embeddings/oleObject3.bin"/><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3.png"/><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8" Type="http://schemas.openxmlformats.org/officeDocument/2006/relationships/hyperlink" Target="http://en.wikipedia.org/wiki/Heuristic" TargetMode="External"/><Relationship Id="rId3" Type="http://schemas.openxmlformats.org/officeDocument/2006/relationships/notesSlide" Target="../notesSlides/notesSlide59.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6.png"/><Relationship Id="rId5" Type="http://schemas.openxmlformats.org/officeDocument/2006/relationships/oleObject" Target="../embeddings/oleObject5.bin"/><Relationship Id="rId10" Type="http://schemas.openxmlformats.org/officeDocument/2006/relationships/hyperlink" Target="http://en.wikipedia.org/wiki/Differential_equation" TargetMode="External"/><Relationship Id="rId4" Type="http://schemas.openxmlformats.org/officeDocument/2006/relationships/image" Target="../media/image27.png"/><Relationship Id="rId9" Type="http://schemas.openxmlformats.org/officeDocument/2006/relationships/hyperlink" Target="http://en.wikipedia.org/wiki/Experime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rasmusen.org/g406/random-sequence.xl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forbes.com/asap/2002/1007/048.htm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huffingtonpost.com/dana-ullman/how-homeopathic-medicines_b_389146.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10: Information </a:t>
            </a:r>
          </a:p>
        </p:txBody>
      </p:sp>
      <p:sp>
        <p:nvSpPr>
          <p:cNvPr id="51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ACD0082-FE3E-44AA-8AA6-93D5CF117305}" type="slidenum">
              <a:rPr lang="en-US" altLang="en-US" sz="1400"/>
              <a:pPr>
                <a:spcBef>
                  <a:spcPct val="0"/>
                </a:spcBef>
                <a:buFontTx/>
                <a:buNone/>
              </a:pPr>
              <a:t>1</a:t>
            </a:fld>
            <a:endParaRPr lang="en-US" altLang="en-US" sz="1400"/>
          </a:p>
        </p:txBody>
      </p:sp>
      <p:sp>
        <p:nvSpPr>
          <p:cNvPr id="5124" name="Subtitle 3"/>
          <p:cNvSpPr>
            <a:spLocks noGrp="1"/>
          </p:cNvSpPr>
          <p:nvPr>
            <p:ph type="subTitle" idx="1"/>
          </p:nvPr>
        </p:nvSpPr>
        <p:spPr/>
        <p:txBody>
          <a:bodyPr/>
          <a:lstStyle/>
          <a:p>
            <a:pPr eaLnBrk="1" hangingPunct="1"/>
            <a:r>
              <a:rPr lang="en-US" altLang="en-US" smtClean="0"/>
              <a:t> </a:t>
            </a:r>
            <a:endParaRPr lang="en-US" altLang="en-US" b="1" smtClean="0"/>
          </a:p>
          <a:p>
            <a:pPr eaLnBrk="1" hangingPunct="1"/>
            <a:endParaRPr lang="en-US" altLang="en-US" b="1" smtClean="0"/>
          </a:p>
          <a:p>
            <a:pPr algn="r"/>
            <a:endParaRPr lang="en-US" altLang="en-US" b="1" smtClean="0"/>
          </a:p>
        </p:txBody>
      </p:sp>
      <p:pic>
        <p:nvPicPr>
          <p:cNvPr id="5125" name="Picture 5" descr="C:\_G406_Regulation_Office\chapters\08-info\fig08-Conjurer_Bos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3999"/>
            <a:ext cx="6172200" cy="515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OxyElite Pro</a:t>
            </a:r>
          </a:p>
        </p:txBody>
      </p:sp>
      <p:sp>
        <p:nvSpPr>
          <p:cNvPr id="1945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B52C7BFC-C50D-4092-BF9D-591CAF2E701F}" type="slidenum">
              <a:rPr lang="en-US" altLang="en-US" sz="1400"/>
              <a:pPr>
                <a:spcBef>
                  <a:spcPct val="0"/>
                </a:spcBef>
                <a:buFontTx/>
                <a:buNone/>
              </a:pPr>
              <a:t>10</a:t>
            </a:fld>
            <a:endParaRPr lang="en-US" altLang="en-US" sz="1400"/>
          </a:p>
        </p:txBody>
      </p:sp>
      <p:pic>
        <p:nvPicPr>
          <p:cNvPr id="19460" name="Picture 5" descr="C:\_G406_Regulation_Office\chapters\08-info\fig08oxyelite.gnc.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33538"/>
            <a:ext cx="61722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6324600" y="2057400"/>
            <a:ext cx="281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a:t>  This drug is banned</a:t>
            </a:r>
          </a:p>
          <a:p>
            <a:pPr eaLnBrk="1" hangingPunct="1">
              <a:spcBef>
                <a:spcPct val="0"/>
              </a:spcBef>
              <a:buFontTx/>
              <a:buNone/>
            </a:pPr>
            <a:r>
              <a:rPr lang="en-US" altLang="en-US" sz="2000"/>
              <a:t>for athletes. It killed two soldiers.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4866C20F-934D-46BB-9986-47279385075F}" type="slidenum">
              <a:rPr lang="en-US" altLang="en-US" sz="1400"/>
              <a:pPr>
                <a:spcBef>
                  <a:spcPct val="0"/>
                </a:spcBef>
                <a:buFontTx/>
                <a:buNone/>
              </a:pPr>
              <a:t>11</a:t>
            </a:fld>
            <a:endParaRPr lang="en-US" altLang="en-US" sz="1400"/>
          </a:p>
        </p:txBody>
      </p:sp>
      <p:sp>
        <p:nvSpPr>
          <p:cNvPr id="21507" name="Title 1"/>
          <p:cNvSpPr>
            <a:spLocks noGrp="1"/>
          </p:cNvSpPr>
          <p:nvPr>
            <p:ph type="title"/>
          </p:nvPr>
        </p:nvSpPr>
        <p:spPr>
          <a:xfrm>
            <a:off x="3898900" y="2514600"/>
            <a:ext cx="4800600" cy="2438400"/>
          </a:xfrm>
        </p:spPr>
        <p:txBody>
          <a:bodyPr/>
          <a:lstStyle/>
          <a:p>
            <a:pPr algn="l"/>
            <a:r>
              <a:rPr lang="en-US" altLang="en-US" sz="2400" smtClean="0"/>
              <a:t>The Food Safety Modernization Act of 2011 allowed the FDA to </a:t>
            </a:r>
            <a:r>
              <a:rPr lang="en-US" altLang="en-US" sz="2400" smtClean="0">
                <a:hlinkClick r:id="rId3"/>
              </a:rPr>
              <a:t>crack down on this.</a:t>
            </a:r>
            <a:r>
              <a:rPr lang="en-US" altLang="en-US" sz="2400" smtClean="0"/>
              <a:t>  Companies must provide evidence of reasonable expectation of  of safety before they introduce a post-1994 ingredient. </a:t>
            </a:r>
            <a:br>
              <a:rPr lang="en-US" altLang="en-US" sz="2400" smtClean="0"/>
            </a:br>
            <a:endParaRPr lang="en-US" altLang="en-US" smtClean="0"/>
          </a:p>
        </p:txBody>
      </p:sp>
      <p:pic>
        <p:nvPicPr>
          <p:cNvPr id="2150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150"/>
            <a:ext cx="3657600"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bwMode="auto">
          <a:xfrm>
            <a:off x="-673100" y="1333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baseline="0">
                <a:solidFill>
                  <a:schemeClr val="tx2"/>
                </a:solidFill>
                <a:latin typeface="Century Gothic"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kern="0" dirty="0" err="1" smtClean="0"/>
              <a:t>OxyElite</a:t>
            </a:r>
            <a:r>
              <a:rPr lang="en-US" altLang="en-US" kern="0" dirty="0" smtClean="0"/>
              <a:t> Pro Close-up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An Overvalued Product with Upward Sloping Supply</a:t>
            </a:r>
          </a:p>
        </p:txBody>
      </p:sp>
      <p:sp>
        <p:nvSpPr>
          <p:cNvPr id="235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E8653911-6A40-4136-9E36-22837F4DA705}" type="slidenum">
              <a:rPr lang="en-US" altLang="en-US" sz="1400"/>
              <a:pPr>
                <a:spcBef>
                  <a:spcPct val="0"/>
                </a:spcBef>
                <a:buFontTx/>
                <a:buNone/>
              </a:pPr>
              <a:t>12</a:t>
            </a:fld>
            <a:endParaRPr lang="en-US" altLang="en-US" sz="1400"/>
          </a:p>
        </p:txBody>
      </p:sp>
      <p:sp>
        <p:nvSpPr>
          <p:cNvPr id="23556" name="Subtitle 3"/>
          <p:cNvSpPr>
            <a:spLocks noGrp="1"/>
          </p:cNvSpPr>
          <p:nvPr>
            <p:ph type="subTitle" idx="1"/>
          </p:nvPr>
        </p:nvSpPr>
        <p:spPr/>
        <p:txBody>
          <a:bodyPr/>
          <a:lstStyle/>
          <a:p>
            <a:endParaRPr lang="en-US" altLang="en-US" smtClean="0"/>
          </a:p>
        </p:txBody>
      </p:sp>
      <p:pic>
        <p:nvPicPr>
          <p:cNvPr id="2" name="Picture 1"/>
          <p:cNvPicPr>
            <a:picLocks noChangeAspect="1"/>
          </p:cNvPicPr>
          <p:nvPr/>
        </p:nvPicPr>
        <p:blipFill>
          <a:blip r:embed="rId3"/>
          <a:stretch>
            <a:fillRect/>
          </a:stretch>
        </p:blipFill>
        <p:spPr>
          <a:xfrm>
            <a:off x="-152400" y="1828800"/>
            <a:ext cx="5089793" cy="4572000"/>
          </a:xfrm>
          <a:prstGeom prst="rect">
            <a:avLst/>
          </a:prstGeom>
        </p:spPr>
      </p:pic>
      <p:pic>
        <p:nvPicPr>
          <p:cNvPr id="3" name="Picture 2"/>
          <p:cNvPicPr>
            <a:picLocks noChangeAspect="1"/>
          </p:cNvPicPr>
          <p:nvPr/>
        </p:nvPicPr>
        <p:blipFill>
          <a:blip r:embed="rId4"/>
          <a:stretch>
            <a:fillRect/>
          </a:stretch>
        </p:blipFill>
        <p:spPr>
          <a:xfrm>
            <a:off x="5257800" y="1676400"/>
            <a:ext cx="2836015" cy="1676400"/>
          </a:xfrm>
          <a:prstGeom prst="rect">
            <a:avLst/>
          </a:prstGeom>
        </p:spPr>
      </p:pic>
      <p:pic>
        <p:nvPicPr>
          <p:cNvPr id="4" name="Picture 3"/>
          <p:cNvPicPr>
            <a:picLocks noChangeAspect="1"/>
          </p:cNvPicPr>
          <p:nvPr/>
        </p:nvPicPr>
        <p:blipFill>
          <a:blip r:embed="rId5"/>
          <a:stretch>
            <a:fillRect/>
          </a:stretch>
        </p:blipFill>
        <p:spPr>
          <a:xfrm>
            <a:off x="5334000" y="3886200"/>
            <a:ext cx="3271630" cy="1905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Markets Shrink</a:t>
            </a:r>
          </a:p>
        </p:txBody>
      </p:sp>
      <p:sp>
        <p:nvSpPr>
          <p:cNvPr id="2765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74C0AC50-194B-4B9F-954D-8D88761E6A33}" type="slidenum">
              <a:rPr lang="en-US" altLang="en-US" sz="1400"/>
              <a:pPr>
                <a:spcBef>
                  <a:spcPct val="0"/>
                </a:spcBef>
                <a:buFontTx/>
                <a:buNone/>
              </a:pPr>
              <a:t>13</a:t>
            </a:fld>
            <a:endParaRPr lang="en-US" altLang="en-US" sz="1400"/>
          </a:p>
        </p:txBody>
      </p:sp>
      <p:sp>
        <p:nvSpPr>
          <p:cNvPr id="27652" name="Subtitle 3"/>
          <p:cNvSpPr>
            <a:spLocks noGrp="1"/>
          </p:cNvSpPr>
          <p:nvPr>
            <p:ph type="subTitle" idx="1"/>
          </p:nvPr>
        </p:nvSpPr>
        <p:spPr>
          <a:xfrm>
            <a:off x="20638" y="1676400"/>
            <a:ext cx="9144000" cy="3962400"/>
          </a:xfrm>
        </p:spPr>
        <p:txBody>
          <a:bodyPr/>
          <a:lstStyle/>
          <a:p>
            <a:r>
              <a:rPr lang="en-US" altLang="en-US" dirty="0" smtClean="0"/>
              <a:t>  </a:t>
            </a:r>
          </a:p>
        </p:txBody>
      </p:sp>
      <p:pic>
        <p:nvPicPr>
          <p:cNvPr id="2" name="Picture 1"/>
          <p:cNvPicPr>
            <a:picLocks noChangeAspect="1"/>
          </p:cNvPicPr>
          <p:nvPr/>
        </p:nvPicPr>
        <p:blipFill>
          <a:blip r:embed="rId3"/>
          <a:stretch>
            <a:fillRect/>
          </a:stretch>
        </p:blipFill>
        <p:spPr>
          <a:xfrm>
            <a:off x="27726" y="1828800"/>
            <a:ext cx="8858250" cy="2977086"/>
          </a:xfrm>
          <a:prstGeom prst="rect">
            <a:avLst/>
          </a:prstGeom>
        </p:spPr>
      </p:pic>
    </p:spTree>
    <p:extLst>
      <p:ext uri="{BB962C8B-B14F-4D97-AF65-F5344CB8AC3E}">
        <p14:creationId xmlns:p14="http://schemas.microsoft.com/office/powerpoint/2010/main" val="1909047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Solutions to Asymmetric Information</a:t>
            </a:r>
          </a:p>
        </p:txBody>
      </p:sp>
      <p:sp>
        <p:nvSpPr>
          <p:cNvPr id="337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3B21349D-9027-4D9C-ACD7-B60FD769A560}" type="slidenum">
              <a:rPr lang="en-US" altLang="en-US" sz="1400"/>
              <a:pPr>
                <a:spcBef>
                  <a:spcPct val="0"/>
                </a:spcBef>
                <a:buFontTx/>
                <a:buNone/>
              </a:pPr>
              <a:t>14</a:t>
            </a:fld>
            <a:endParaRPr lang="en-US" altLang="en-US" sz="1400"/>
          </a:p>
        </p:txBody>
      </p:sp>
      <p:sp>
        <p:nvSpPr>
          <p:cNvPr id="33796" name="Subtitle 3"/>
          <p:cNvSpPr>
            <a:spLocks noGrp="1"/>
          </p:cNvSpPr>
          <p:nvPr>
            <p:ph type="subTitle" idx="1"/>
          </p:nvPr>
        </p:nvSpPr>
        <p:spPr>
          <a:xfrm>
            <a:off x="0" y="1524000"/>
            <a:ext cx="9144000" cy="3962400"/>
          </a:xfrm>
        </p:spPr>
        <p:txBody>
          <a:bodyPr/>
          <a:lstStyle/>
          <a:p>
            <a:r>
              <a:rPr lang="en-US" altLang="en-US" sz="2400" dirty="0" smtClean="0"/>
              <a:t>0. Tort or contract lawsuits. </a:t>
            </a:r>
          </a:p>
          <a:p>
            <a:r>
              <a:rPr lang="en-US" altLang="en-US" sz="2400" dirty="0" smtClean="0"/>
              <a:t>1. Impose a minimum quality. Good if everyone would want to pay for at least that minimum quality. </a:t>
            </a:r>
          </a:p>
          <a:p>
            <a:r>
              <a:rPr lang="en-US" altLang="en-US" sz="2400" dirty="0" smtClean="0"/>
              <a:t>2. Require truthfulness.  This is always good, though defining “truth” is hard sometimes. “Best hamburger in the world” is mere puffery. </a:t>
            </a:r>
          </a:p>
          <a:p>
            <a:r>
              <a:rPr lang="en-US" altLang="en-US" sz="2400" dirty="0" smtClean="0"/>
              <a:t>3. Require disclosure.  Vitamin lists on cereal boxes. </a:t>
            </a:r>
          </a:p>
          <a:p>
            <a:r>
              <a:rPr lang="en-US" altLang="en-US" sz="2400" dirty="0" smtClean="0"/>
              <a:t>4. Offer government information. </a:t>
            </a:r>
          </a:p>
          <a:p>
            <a:r>
              <a:rPr lang="en-US" altLang="en-US" sz="2400" dirty="0" smtClean="0"/>
              <a:t>5. Require all sellers to be tested, and disclose that information. </a:t>
            </a:r>
          </a:p>
          <a:p>
            <a:r>
              <a:rPr lang="en-US" altLang="en-US" sz="2400" dirty="0" smtClean="0"/>
              <a:t>6. Impose a default minimum quality, but let consumers opt out. </a:t>
            </a:r>
          </a:p>
          <a:p>
            <a:r>
              <a:rPr lang="en-US" altLang="en-US" sz="2400" dirty="0" smtClean="0"/>
              <a:t>7. Rely on seller reputation. </a:t>
            </a:r>
          </a:p>
          <a:p>
            <a:r>
              <a:rPr lang="en-US" altLang="en-US" sz="2400" dirty="0" smtClean="0"/>
              <a:t>8. Teach people that they should be honest as a moral duty.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Solution 0: Civil Suits</a:t>
            </a:r>
            <a:br>
              <a:rPr lang="en-US" altLang="en-US" dirty="0" smtClean="0"/>
            </a:br>
            <a:r>
              <a:rPr lang="en-US" altLang="en-US" dirty="0" smtClean="0"/>
              <a:t> (courts, not regulation)</a:t>
            </a:r>
          </a:p>
        </p:txBody>
      </p:sp>
      <p:sp>
        <p:nvSpPr>
          <p:cNvPr id="2765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74C0AC50-194B-4B9F-954D-8D88761E6A33}" type="slidenum">
              <a:rPr lang="en-US" altLang="en-US" sz="1400"/>
              <a:pPr>
                <a:spcBef>
                  <a:spcPct val="0"/>
                </a:spcBef>
                <a:buFontTx/>
                <a:buNone/>
              </a:pPr>
              <a:t>15</a:t>
            </a:fld>
            <a:endParaRPr lang="en-US" altLang="en-US" sz="1400"/>
          </a:p>
        </p:txBody>
      </p:sp>
      <p:sp>
        <p:nvSpPr>
          <p:cNvPr id="27652" name="Subtitle 3"/>
          <p:cNvSpPr>
            <a:spLocks noGrp="1"/>
          </p:cNvSpPr>
          <p:nvPr>
            <p:ph type="subTitle" idx="1"/>
          </p:nvPr>
        </p:nvSpPr>
        <p:spPr>
          <a:xfrm>
            <a:off x="20638" y="1676400"/>
            <a:ext cx="9144000" cy="3962400"/>
          </a:xfrm>
        </p:spPr>
        <p:txBody>
          <a:bodyPr/>
          <a:lstStyle/>
          <a:p>
            <a:r>
              <a:rPr lang="en-US" altLang="en-US" dirty="0" smtClean="0"/>
              <a:t> The plaintiff brings suit against the defendant, asking the court to make the defendant pay him damages. </a:t>
            </a:r>
          </a:p>
          <a:p>
            <a:r>
              <a:rPr lang="en-US" altLang="en-US" dirty="0" smtClean="0"/>
              <a:t>	It’s a tort case if the allegation is that the defendant injured the plaintiff, a contract case if it’s the he broke a contract.</a:t>
            </a:r>
          </a:p>
          <a:p>
            <a:r>
              <a:rPr lang="en-US" altLang="en-US" dirty="0" smtClean="0"/>
              <a:t>	Either side can demand a jury trial. The jury uses “preponderance of the evidence” as a standard rather than “beyond a reasonable doubt,” and it only needs a majority vote, not unanimity. </a:t>
            </a:r>
          </a:p>
          <a:p>
            <a:r>
              <a:rPr lang="en-US" altLang="en-US" dirty="0" smtClean="0"/>
              <a:t>	In rare cases, the jury can add punitive damages. These are only for intentional or reckless harm, in tort cases. </a:t>
            </a:r>
          </a:p>
          <a:p>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Liability Rules</a:t>
            </a:r>
          </a:p>
        </p:txBody>
      </p:sp>
      <p:sp>
        <p:nvSpPr>
          <p:cNvPr id="2969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98AA74FC-0AEC-4C19-AFA4-008576B53033}" type="slidenum">
              <a:rPr lang="en-US" altLang="en-US" sz="1400"/>
              <a:pPr>
                <a:spcBef>
                  <a:spcPct val="0"/>
                </a:spcBef>
                <a:buFontTx/>
                <a:buNone/>
              </a:pPr>
              <a:t>16</a:t>
            </a:fld>
            <a:endParaRPr lang="en-US" altLang="en-US" sz="1400"/>
          </a:p>
        </p:txBody>
      </p:sp>
      <p:sp>
        <p:nvSpPr>
          <p:cNvPr id="29700" name="Subtitle 3"/>
          <p:cNvSpPr>
            <a:spLocks noGrp="1"/>
          </p:cNvSpPr>
          <p:nvPr>
            <p:ph type="subTitle" idx="1"/>
          </p:nvPr>
        </p:nvSpPr>
        <p:spPr>
          <a:xfrm>
            <a:off x="0" y="1524000"/>
            <a:ext cx="9144000" cy="3962400"/>
          </a:xfrm>
        </p:spPr>
        <p:txBody>
          <a:bodyPr/>
          <a:lstStyle/>
          <a:p>
            <a:r>
              <a:rPr lang="en-US" altLang="en-US" dirty="0" smtClean="0"/>
              <a:t>    </a:t>
            </a:r>
            <a:r>
              <a:rPr lang="en-US" altLang="en-US" b="1" dirty="0" smtClean="0"/>
              <a:t>The  negligence rule: </a:t>
            </a:r>
            <a:r>
              <a:rPr lang="en-US" altLang="en-US" dirty="0" smtClean="0"/>
              <a:t>Was the defendant ``negligent'' in  causing or failing to prevent the injury, or was he taking enough care and should not be blamed for the harm? (The “Hand Rule”: take care if the cost of the care is less than the probability of the accident times its cost. </a:t>
            </a:r>
          </a:p>
          <a:p>
            <a:r>
              <a:rPr lang="en-US" altLang="en-US" dirty="0" smtClean="0"/>
              <a:t>   </a:t>
            </a:r>
            <a:r>
              <a:rPr lang="en-US" altLang="en-US" b="1" dirty="0" smtClean="0"/>
              <a:t> The comparative negligence rule:</a:t>
            </a:r>
            <a:r>
              <a:rPr lang="en-US" altLang="en-US" dirty="0" smtClean="0"/>
              <a:t> How negligent was the defendant compared to the plaintiff? If both are equally negligent, then the plaintiff would pay only 50% compensation.</a:t>
            </a:r>
          </a:p>
          <a:p>
            <a:r>
              <a:rPr lang="en-US" altLang="en-US" dirty="0" smtClean="0"/>
              <a:t>  </a:t>
            </a:r>
            <a:r>
              <a:rPr lang="en-US" altLang="en-US" b="1" dirty="0" smtClean="0"/>
              <a:t> The strict liability rule</a:t>
            </a:r>
            <a:r>
              <a:rPr lang="en-US" altLang="en-US" dirty="0" smtClean="0"/>
              <a:t>: The defendant must pay if he or his product caused the harm, even if he took all reasonable precautions.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 y="34290"/>
            <a:ext cx="9144000" cy="1143000"/>
          </a:xfrm>
        </p:spPr>
        <p:txBody>
          <a:bodyPr/>
          <a:lstStyle/>
          <a:p>
            <a:r>
              <a:rPr lang="en-US" altLang="en-US" dirty="0" smtClean="0"/>
              <a:t>Solution 1: Quality Standards </a:t>
            </a:r>
            <a:r>
              <a:rPr lang="en-US" altLang="en-US" sz="3200" dirty="0" smtClean="0"/>
              <a:t> </a:t>
            </a:r>
          </a:p>
        </p:txBody>
      </p:sp>
      <p:sp>
        <p:nvSpPr>
          <p:cNvPr id="358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115385A5-32AF-4E16-BF57-D24803CD7E5D}" type="slidenum">
              <a:rPr lang="en-US" altLang="en-US" sz="1400"/>
              <a:pPr>
                <a:spcBef>
                  <a:spcPct val="0"/>
                </a:spcBef>
                <a:buFontTx/>
                <a:buNone/>
              </a:pPr>
              <a:t>17</a:t>
            </a:fld>
            <a:endParaRPr lang="en-US" altLang="en-US" sz="1400"/>
          </a:p>
        </p:txBody>
      </p:sp>
      <p:sp>
        <p:nvSpPr>
          <p:cNvPr id="35844" name="Subtitle 3"/>
          <p:cNvSpPr>
            <a:spLocks noGrp="1"/>
          </p:cNvSpPr>
          <p:nvPr>
            <p:ph type="subTitle" idx="1"/>
          </p:nvPr>
        </p:nvSpPr>
        <p:spPr>
          <a:xfrm>
            <a:off x="3175" y="1371600"/>
            <a:ext cx="9144000" cy="3962400"/>
          </a:xfrm>
        </p:spPr>
        <p:txBody>
          <a:bodyPr/>
          <a:lstStyle/>
          <a:p>
            <a:r>
              <a:rPr lang="en-US" altLang="en-US" b="1" dirty="0" smtClean="0"/>
              <a:t>1. Impose a minimum quality.</a:t>
            </a:r>
            <a:r>
              <a:rPr lang="en-US" altLang="en-US" dirty="0" smtClean="0"/>
              <a:t> Good if everyone would want to pay for at least that minimum quality. Bad otherwise.  </a:t>
            </a:r>
          </a:p>
          <a:p>
            <a:r>
              <a:rPr lang="en-US" altLang="en-US" dirty="0">
                <a:hlinkClick r:id="rId3"/>
              </a:rPr>
              <a:t>http://en.wikipedia.org/wiki/Bumper_(automobile)</a:t>
            </a:r>
            <a:endParaRPr lang="en-US" altLang="en-US" dirty="0"/>
          </a:p>
          <a:p>
            <a:endParaRPr lang="en-US" altLang="en-US" dirty="0" smtClean="0"/>
          </a:p>
          <a:p>
            <a:r>
              <a:rPr lang="en-US" altLang="en-US" b="1" dirty="0" smtClean="0"/>
              <a:t> </a:t>
            </a:r>
            <a:endParaRPr lang="en-US" altLang="en-US" sz="1100" dirty="0" smtClean="0"/>
          </a:p>
          <a:p>
            <a:r>
              <a:rPr lang="en-US" altLang="en-US" dirty="0" smtClean="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FDA Article in </a:t>
            </a:r>
            <a:r>
              <a:rPr lang="en-US" altLang="en-US" smtClean="0">
                <a:hlinkClick r:id="rId3"/>
              </a:rPr>
              <a:t>American Spectator</a:t>
            </a:r>
            <a:endParaRPr lang="en-US" altLang="en-US" smtClean="0"/>
          </a:p>
        </p:txBody>
      </p:sp>
      <p:sp>
        <p:nvSpPr>
          <p:cNvPr id="6041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0005165-8241-405A-9157-C0127EEC9904}" type="slidenum">
              <a:rPr lang="en-US" altLang="en-US" sz="1400"/>
              <a:pPr>
                <a:spcBef>
                  <a:spcPct val="0"/>
                </a:spcBef>
                <a:buFontTx/>
                <a:buNone/>
              </a:pPr>
              <a:t>18</a:t>
            </a:fld>
            <a:endParaRPr lang="en-US" altLang="en-US" sz="1400"/>
          </a:p>
        </p:txBody>
      </p:sp>
      <p:sp>
        <p:nvSpPr>
          <p:cNvPr id="2" name="Rectangle 1"/>
          <p:cNvSpPr/>
          <p:nvPr/>
        </p:nvSpPr>
        <p:spPr>
          <a:xfrm>
            <a:off x="0" y="1582341"/>
            <a:ext cx="9144000" cy="5355312"/>
          </a:xfrm>
          <a:prstGeom prst="rect">
            <a:avLst/>
          </a:prstGeom>
        </p:spPr>
        <p:txBody>
          <a:bodyPr wrap="square">
            <a:spAutoFit/>
          </a:bodyPr>
          <a:lstStyle/>
          <a:p>
            <a:pPr>
              <a:buFont typeface="Arial" panose="020B0604020202020204" pitchFamily="34" charset="0"/>
              <a:buChar char="•"/>
            </a:pPr>
            <a:r>
              <a:rPr lang="en-US" dirty="0">
                <a:solidFill>
                  <a:srgbClr val="292929"/>
                </a:solidFill>
                <a:latin typeface="Georgia" panose="02040502050405020303" pitchFamily="18" charset="0"/>
              </a:rPr>
              <a:t>Coming out of Phase I testing in 1998, the experimental drug </a:t>
            </a:r>
            <a:r>
              <a:rPr lang="en-US" dirty="0" err="1">
                <a:solidFill>
                  <a:srgbClr val="292929"/>
                </a:solidFill>
                <a:latin typeface="Georgia" panose="02040502050405020303" pitchFamily="18" charset="0"/>
              </a:rPr>
              <a:t>Gleevec</a:t>
            </a:r>
            <a:r>
              <a:rPr lang="en-US" dirty="0">
                <a:solidFill>
                  <a:srgbClr val="292929"/>
                </a:solidFill>
                <a:latin typeface="Georgia" panose="02040502050405020303" pitchFamily="18" charset="0"/>
              </a:rPr>
              <a:t> was “known beyond any reasonable doubt to be safe and effective.” The Alliance started requesting access to the drug for chronic </a:t>
            </a:r>
            <a:r>
              <a:rPr lang="en-US" dirty="0" err="1">
                <a:solidFill>
                  <a:srgbClr val="292929"/>
                </a:solidFill>
                <a:latin typeface="Georgia" panose="02040502050405020303" pitchFamily="18" charset="0"/>
              </a:rPr>
              <a:t>myelogenous</a:t>
            </a:r>
            <a:r>
              <a:rPr lang="en-US" dirty="0">
                <a:solidFill>
                  <a:srgbClr val="292929"/>
                </a:solidFill>
                <a:latin typeface="Georgia" panose="02040502050405020303" pitchFamily="18" charset="0"/>
              </a:rPr>
              <a:t> leukemia in June 2001. FDA did not approve </a:t>
            </a:r>
            <a:r>
              <a:rPr lang="en-US" dirty="0" err="1">
                <a:solidFill>
                  <a:srgbClr val="292929"/>
                </a:solidFill>
                <a:latin typeface="Georgia" panose="02040502050405020303" pitchFamily="18" charset="0"/>
              </a:rPr>
              <a:t>Gleevec</a:t>
            </a:r>
            <a:r>
              <a:rPr lang="en-US" dirty="0">
                <a:solidFill>
                  <a:srgbClr val="292929"/>
                </a:solidFill>
                <a:latin typeface="Georgia" panose="02040502050405020303" pitchFamily="18" charset="0"/>
              </a:rPr>
              <a:t> until March 2003, during which period approximately 3,600 patients had been denied access to the drug, with many dying. Of the few granted exceptions in small clinical trials by the FDA, more than 80% who received </a:t>
            </a:r>
            <a:r>
              <a:rPr lang="en-US" dirty="0" err="1">
                <a:solidFill>
                  <a:srgbClr val="292929"/>
                </a:solidFill>
                <a:latin typeface="Georgia" panose="02040502050405020303" pitchFamily="18" charset="0"/>
              </a:rPr>
              <a:t>Gleevec</a:t>
            </a:r>
            <a:r>
              <a:rPr lang="en-US" dirty="0">
                <a:solidFill>
                  <a:srgbClr val="292929"/>
                </a:solidFill>
                <a:latin typeface="Georgia" panose="02040502050405020303" pitchFamily="18" charset="0"/>
              </a:rPr>
              <a:t> were still alive at the time of the court case</a:t>
            </a:r>
            <a:r>
              <a:rPr lang="en-US" dirty="0" smtClean="0">
                <a:solidFill>
                  <a:srgbClr val="292929"/>
                </a:solidFill>
                <a:latin typeface="Georgia" panose="02040502050405020303" pitchFamily="18" charset="0"/>
              </a:rPr>
              <a:t>.”</a:t>
            </a:r>
          </a:p>
          <a:p>
            <a:pPr>
              <a:buFont typeface="Arial" panose="020B0604020202020204" pitchFamily="34" charset="0"/>
              <a:buChar char="•"/>
            </a:pPr>
            <a:endParaRPr lang="en-US" dirty="0">
              <a:solidFill>
                <a:srgbClr val="292929"/>
              </a:solidFill>
              <a:latin typeface="Georgia" panose="02040502050405020303" pitchFamily="18" charset="0"/>
            </a:endParaRPr>
          </a:p>
          <a:p>
            <a:r>
              <a:rPr lang="en-US" dirty="0"/>
              <a:t>“In 2014, nearly 25,000 people in France were using investigative treatments through that government’s equivalent program,” “If a country with one-fifth the population of the U.S. can help 2,000 percent more people, we clearly have a  problem.”</a:t>
            </a:r>
            <a:endParaRPr lang="en-US" dirty="0">
              <a:solidFill>
                <a:srgbClr val="292929"/>
              </a:solidFill>
              <a:latin typeface="Georgia" panose="02040502050405020303" pitchFamily="18" charset="0"/>
            </a:endParaRPr>
          </a:p>
          <a:p>
            <a:pPr>
              <a:buFont typeface="Arial" panose="020B0604020202020204" pitchFamily="34" charset="0"/>
              <a:buChar char="•"/>
            </a:pPr>
            <a:endParaRPr lang="en-US" b="0" i="0" dirty="0">
              <a:solidFill>
                <a:srgbClr val="292929"/>
              </a:solidFill>
              <a:effectLst/>
              <a:latin typeface="Georgia" panose="02040502050405020303" pitchFamily="18" charset="0"/>
            </a:endParaRPr>
          </a:p>
          <a:p>
            <a:pPr>
              <a:buFont typeface="Arial" panose="020B0604020202020204" pitchFamily="34" charset="0"/>
              <a:buChar char="•"/>
            </a:pPr>
            <a:r>
              <a:rPr lang="en-US" dirty="0" smtClean="0"/>
              <a:t>“The </a:t>
            </a:r>
            <a:r>
              <a:rPr lang="en-US" dirty="0"/>
              <a:t>FDA rejected the drug </a:t>
            </a:r>
            <a:r>
              <a:rPr lang="en-US" dirty="0" err="1"/>
              <a:t>Eloxatin</a:t>
            </a:r>
            <a:r>
              <a:rPr lang="en-US" dirty="0"/>
              <a:t>, for advanced colorectal cancer, in March 2000 despite its being approved in at least 29 other countries. In January 2002, the Alliance asked for reconsideration but the agency delayed approval until August, during which period about 40,000 such cancer sufferers died</a:t>
            </a:r>
            <a:r>
              <a:rPr lang="en-US" dirty="0" smtClean="0"/>
              <a:t>.”</a:t>
            </a:r>
            <a:endParaRPr lang="en-US" dirty="0"/>
          </a:p>
          <a:p>
            <a:pPr>
              <a:buFont typeface="Arial" panose="020B0604020202020204" pitchFamily="34" charset="0"/>
              <a:buChar char="•"/>
            </a:pPr>
            <a:endParaRPr lang="en-US" b="0" i="0" dirty="0" smtClean="0">
              <a:solidFill>
                <a:srgbClr val="292929"/>
              </a:solidFill>
              <a:effectLst/>
              <a:latin typeface="Georgia" panose="02040502050405020303" pitchFamily="18" charset="0"/>
            </a:endParaRPr>
          </a:p>
          <a:p>
            <a:pPr>
              <a:buFont typeface="Arial" panose="020B0604020202020204" pitchFamily="34" charset="0"/>
              <a:buChar char="•"/>
            </a:pPr>
            <a:r>
              <a:rPr lang="en-US" dirty="0" smtClean="0">
                <a:solidFill>
                  <a:srgbClr val="292929"/>
                </a:solidFill>
                <a:latin typeface="Georgia" panose="02040502050405020303" pitchFamily="18" charset="0"/>
              </a:rPr>
              <a:t>But---Thalidomide (1957-61, Germany, 10000 birth defects. Not approved in US. No tests submitted to FDA. OK after 42 days of gestation.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Two Types of Error</a:t>
            </a:r>
          </a:p>
        </p:txBody>
      </p:sp>
      <p:sp>
        <p:nvSpPr>
          <p:cNvPr id="39939" name="Subtitle 2"/>
          <p:cNvSpPr>
            <a:spLocks noGrp="1"/>
          </p:cNvSpPr>
          <p:nvPr>
            <p:ph type="subTitle" idx="1"/>
          </p:nvPr>
        </p:nvSpPr>
        <p:spPr>
          <a:xfrm>
            <a:off x="0" y="1398270"/>
            <a:ext cx="9144000" cy="3962400"/>
          </a:xfrm>
        </p:spPr>
        <p:txBody>
          <a:bodyPr/>
          <a:lstStyle/>
          <a:p>
            <a:r>
              <a:rPr lang="en-US" altLang="en-US" b="1" dirty="0" smtClean="0"/>
              <a:t>The null hypothesis: The new drug is unsafe.</a:t>
            </a:r>
          </a:p>
          <a:p>
            <a:r>
              <a:rPr lang="en-US" altLang="en-US" b="1" dirty="0" smtClean="0"/>
              <a:t>Positive for deviation from null: it seems safe. </a:t>
            </a:r>
          </a:p>
          <a:p>
            <a:r>
              <a:rPr lang="en-US" altLang="en-US" b="1" dirty="0" smtClean="0"/>
              <a:t>Negative for deviation from null: it seems unsafe. </a:t>
            </a:r>
          </a:p>
          <a:p>
            <a:r>
              <a:rPr lang="en-US" altLang="en-US" sz="2400" b="1" dirty="0" smtClean="0"/>
              <a:t>      </a:t>
            </a:r>
            <a:r>
              <a:rPr lang="en-US" altLang="en-US" sz="2400" b="1" i="1" dirty="0" smtClean="0"/>
              <a:t>Think of Hypothesis testing in Statistics and Econometrics</a:t>
            </a:r>
            <a:endParaRPr lang="en-US" altLang="en-US" sz="2400" b="1" i="1" dirty="0"/>
          </a:p>
          <a:p>
            <a:r>
              <a:rPr lang="en-US" altLang="en-US" sz="2400" b="1" dirty="0" smtClean="0"/>
              <a:t>False Positive</a:t>
            </a:r>
            <a:r>
              <a:rPr lang="en-US" altLang="en-US" sz="2400" dirty="0" smtClean="0"/>
              <a:t> for safety</a:t>
            </a:r>
          </a:p>
          <a:p>
            <a:r>
              <a:rPr lang="en-US" altLang="en-US" sz="2400" dirty="0" smtClean="0"/>
              <a:t> The FDA official says that a drug is has been shown to be safe, but it is unsafe.  </a:t>
            </a:r>
          </a:p>
          <a:p>
            <a:r>
              <a:rPr lang="en-US" altLang="en-US" sz="2400" b="1" dirty="0" smtClean="0"/>
              <a:t>False Negative</a:t>
            </a:r>
            <a:r>
              <a:rPr lang="en-US" altLang="en-US" sz="2400" dirty="0" smtClean="0"/>
              <a:t> for safety</a:t>
            </a:r>
          </a:p>
          <a:p>
            <a:r>
              <a:rPr lang="en-US" altLang="en-US" sz="2400" dirty="0" smtClean="0"/>
              <a:t>    The FDA official says a drug has been shown to be unsafe, but it is safe. </a:t>
            </a:r>
          </a:p>
          <a:p>
            <a:r>
              <a:rPr lang="en-US" altLang="en-US" sz="2400" dirty="0" smtClean="0"/>
              <a:t>(Thalidomide, </a:t>
            </a:r>
            <a:r>
              <a:rPr lang="en-US" altLang="en-US" sz="2400" dirty="0"/>
              <a:t>European </a:t>
            </a:r>
            <a:r>
              <a:rPr lang="en-US" altLang="en-US" sz="2400" dirty="0" smtClean="0"/>
              <a:t>sunscreen)</a:t>
            </a:r>
          </a:p>
          <a:p>
            <a:r>
              <a:rPr lang="en-US" altLang="en-US" sz="2400" dirty="0" smtClean="0"/>
              <a:t>    If you reduce one kind of error, you increase the other.</a:t>
            </a:r>
          </a:p>
          <a:p>
            <a:r>
              <a:rPr lang="en-US" altLang="en-US" sz="2400" dirty="0"/>
              <a:t> </a:t>
            </a:r>
            <a:r>
              <a:rPr lang="en-US" altLang="en-US" sz="2400" dirty="0" smtClean="0"/>
              <a:t>   Which way would the FDA official tend to make his mistake? </a:t>
            </a:r>
          </a:p>
          <a:p>
            <a:endParaRPr lang="en-US" altLang="en-US" dirty="0" smtClean="0"/>
          </a:p>
        </p:txBody>
      </p:sp>
      <p:sp>
        <p:nvSpPr>
          <p:cNvPr id="39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46396393-D12A-489E-9746-4469E4D5887D}" type="slidenum">
              <a:rPr lang="en-US" altLang="en-US" sz="1400"/>
              <a:pPr>
                <a:spcBef>
                  <a:spcPct val="0"/>
                </a:spcBef>
                <a:buFontTx/>
                <a:buNone/>
              </a:pPr>
              <a:t>19</a:t>
            </a:fld>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Idea of the Day</a:t>
            </a:r>
          </a:p>
        </p:txBody>
      </p:sp>
      <p:sp>
        <p:nvSpPr>
          <p:cNvPr id="1536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6D1B6516-7A15-4947-86C3-7DBD15ABD456}" type="slidenum">
              <a:rPr lang="en-US" altLang="en-US" sz="1400"/>
              <a:pPr>
                <a:spcBef>
                  <a:spcPct val="0"/>
                </a:spcBef>
                <a:buFontTx/>
                <a:buNone/>
              </a:pPr>
              <a:t>2</a:t>
            </a:fld>
            <a:endParaRPr lang="en-US" altLang="en-US" sz="1400"/>
          </a:p>
        </p:txBody>
      </p:sp>
      <p:sp>
        <p:nvSpPr>
          <p:cNvPr id="15364" name="Subtitle 3"/>
          <p:cNvSpPr>
            <a:spLocks noGrp="1"/>
          </p:cNvSpPr>
          <p:nvPr>
            <p:ph type="subTitle" idx="1"/>
          </p:nvPr>
        </p:nvSpPr>
        <p:spPr>
          <a:xfrm>
            <a:off x="609600" y="1600200"/>
            <a:ext cx="8001000" cy="3962400"/>
          </a:xfrm>
        </p:spPr>
        <p:txBody>
          <a:bodyPr/>
          <a:lstStyle/>
          <a:p>
            <a:r>
              <a:rPr lang="en-US" altLang="en-US" sz="4000" smtClean="0">
                <a:latin typeface="Franklin Gothic Book" panose="020B0503020102020204" pitchFamily="34" charset="0"/>
              </a:rPr>
              <a:t>  If every consumer wants at least a minimum level X of quality or safety, then a government regulation requiring X raises surplus by saving on transaction costs. </a:t>
            </a:r>
          </a:p>
        </p:txBody>
      </p:sp>
    </p:spTree>
    <p:extLst>
      <p:ext uri="{BB962C8B-B14F-4D97-AF65-F5344CB8AC3E}">
        <p14:creationId xmlns:p14="http://schemas.microsoft.com/office/powerpoint/2010/main" val="1395372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400" y="0"/>
            <a:ext cx="9144000" cy="1143000"/>
          </a:xfrm>
        </p:spPr>
        <p:txBody>
          <a:bodyPr/>
          <a:lstStyle/>
          <a:p>
            <a:r>
              <a:rPr lang="en-US" altLang="en-US" dirty="0" smtClean="0"/>
              <a:t>Solution 2: Ban Lying</a:t>
            </a:r>
            <a:endParaRPr lang="en-US" altLang="en-US" sz="3200" dirty="0" smtClean="0"/>
          </a:p>
        </p:txBody>
      </p:sp>
      <p:sp>
        <p:nvSpPr>
          <p:cNvPr id="358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115385A5-32AF-4E16-BF57-D24803CD7E5D}" type="slidenum">
              <a:rPr lang="en-US" altLang="en-US" sz="1400"/>
              <a:pPr>
                <a:spcBef>
                  <a:spcPct val="0"/>
                </a:spcBef>
                <a:buFontTx/>
                <a:buNone/>
              </a:pPr>
              <a:t>20</a:t>
            </a:fld>
            <a:endParaRPr lang="en-US" altLang="en-US" sz="1400"/>
          </a:p>
        </p:txBody>
      </p:sp>
      <p:sp>
        <p:nvSpPr>
          <p:cNvPr id="35844" name="Subtitle 3"/>
          <p:cNvSpPr>
            <a:spLocks noGrp="1"/>
          </p:cNvSpPr>
          <p:nvPr>
            <p:ph type="subTitle" idx="1"/>
          </p:nvPr>
        </p:nvSpPr>
        <p:spPr>
          <a:xfrm>
            <a:off x="3175" y="1371600"/>
            <a:ext cx="9144000" cy="5715000"/>
          </a:xfrm>
        </p:spPr>
        <p:txBody>
          <a:bodyPr/>
          <a:lstStyle/>
          <a:p>
            <a:r>
              <a:rPr lang="en-US" altLang="en-US" b="1" dirty="0" smtClean="0"/>
              <a:t> </a:t>
            </a:r>
            <a:endParaRPr lang="en-US" altLang="en-US" dirty="0"/>
          </a:p>
          <a:p>
            <a:r>
              <a:rPr lang="en-US" altLang="en-US" dirty="0" smtClean="0"/>
              <a:t>    This is is always good, though defining “truth” is hard sometimes. “Best coffee in the world” is mere puffery.  The Federal Trade Commission regulates truthfulness, as do laws against fraud.  </a:t>
            </a:r>
            <a:endParaRPr lang="en-US" altLang="en-US" dirty="0"/>
          </a:p>
          <a:p>
            <a:r>
              <a:rPr lang="en-US" altLang="en-US" dirty="0" smtClean="0"/>
              <a:t> See “The World’s Best Cup of Coffee” from the movie </a:t>
            </a:r>
            <a:r>
              <a:rPr lang="en-US" altLang="en-US" i="1" dirty="0" smtClean="0"/>
              <a:t>Elf. </a:t>
            </a:r>
          </a:p>
          <a:p>
            <a:r>
              <a:rPr lang="en-US" sz="1100" dirty="0">
                <a:hlinkClick r:id="rId3"/>
              </a:rPr>
              <a:t>https://www.youtube.com/watch?v=CUPDRnUWeBA</a:t>
            </a:r>
            <a:endParaRPr lang="en-US" altLang="en-US" sz="1100" dirty="0" smtClean="0"/>
          </a:p>
          <a:p>
            <a:r>
              <a:rPr lang="en-US" altLang="en-US" dirty="0" smtClean="0"/>
              <a:t> </a:t>
            </a:r>
          </a:p>
        </p:txBody>
      </p:sp>
    </p:spTree>
    <p:extLst>
      <p:ext uri="{BB962C8B-B14F-4D97-AF65-F5344CB8AC3E}">
        <p14:creationId xmlns:p14="http://schemas.microsoft.com/office/powerpoint/2010/main" val="483063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“FTC Bars Pom Juice’s Health Claims,”</a:t>
            </a:r>
          </a:p>
        </p:txBody>
      </p:sp>
      <p:sp>
        <p:nvSpPr>
          <p:cNvPr id="2560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1D678A9A-E24A-43F9-A035-BDBF62DD7282}" type="slidenum">
              <a:rPr lang="en-US" altLang="en-US" sz="1400"/>
              <a:pPr>
                <a:spcBef>
                  <a:spcPct val="0"/>
                </a:spcBef>
                <a:buFontTx/>
                <a:buNone/>
              </a:pPr>
              <a:t>21</a:t>
            </a:fld>
            <a:endParaRPr lang="en-US" altLang="en-US" sz="1400"/>
          </a:p>
        </p:txBody>
      </p:sp>
      <p:sp>
        <p:nvSpPr>
          <p:cNvPr id="25604" name="Subtitle 3"/>
          <p:cNvSpPr>
            <a:spLocks noGrp="1"/>
          </p:cNvSpPr>
          <p:nvPr>
            <p:ph type="subTitle" idx="1"/>
          </p:nvPr>
        </p:nvSpPr>
        <p:spPr>
          <a:xfrm>
            <a:off x="0" y="1143000"/>
            <a:ext cx="9144000" cy="3962400"/>
          </a:xfrm>
        </p:spPr>
        <p:txBody>
          <a:bodyPr/>
          <a:lstStyle/>
          <a:p>
            <a:endParaRPr lang="en-US" altLang="en-US" sz="1800" smtClean="0"/>
          </a:p>
          <a:p>
            <a:r>
              <a:rPr lang="en-US" altLang="en-US" sz="1800" smtClean="0"/>
              <a:t>ADS:  a POM bottle with a noose around its neck, and the simple phrase: "Cheat death." It said the juice "can help prevent premature aging, heart disease, stroke, Alzheimer's, even cancer.</a:t>
            </a:r>
          </a:p>
          <a:p>
            <a:endParaRPr lang="en-US" altLang="en-US" sz="1800" smtClean="0"/>
          </a:p>
          <a:p>
            <a:r>
              <a:rPr lang="en-US" altLang="en-US" sz="1800" smtClean="0"/>
              <a:t>In 2010, the FTC sued POM to stop running the ads. In 2012, an administrative law judge agreed with the FTC.</a:t>
            </a:r>
          </a:p>
          <a:p>
            <a:endParaRPr lang="en-US" altLang="en-US" sz="1800" smtClean="0"/>
          </a:p>
          <a:p>
            <a:r>
              <a:rPr lang="en-US" altLang="en-US" sz="1800" smtClean="0"/>
              <a:t>POM promptly ran ads selectively quoting the judge's ruling: POM Wonderful is a "natural fruit product with health-promoting characteristics.“  FTC lawyers filed a motion to reopen and expand the complaint against POM to include those ads, but the commissioners denied the request.</a:t>
            </a:r>
          </a:p>
          <a:p>
            <a:endParaRPr lang="en-US" altLang="en-US" sz="1800" smtClean="0"/>
          </a:p>
          <a:p>
            <a:r>
              <a:rPr lang="en-US" altLang="en-US" sz="1800" smtClean="0"/>
              <a:t>2013: 5-0 ruling,  FTC's commissioners barred POM Wonderful from asserting the juice is "effective in the diagnosis, cure, mitigation, treatment, or prevention of any disease, including heart disease, prostate cancer, and erectile dysfunction, unless the claim is supported by two randomized, well-controlled, human clinical trials."  </a:t>
            </a:r>
          </a:p>
          <a:p>
            <a:endParaRPr lang="en-US" altLang="en-US" sz="1800" smtClean="0"/>
          </a:p>
          <a:p>
            <a:r>
              <a:rPr lang="en-US" altLang="en-US" sz="1800" smtClean="0"/>
              <a:t>2015. Appeals court says FTC is right, except one clinical trial is enough.</a:t>
            </a:r>
          </a:p>
        </p:txBody>
      </p:sp>
    </p:spTree>
    <p:extLst>
      <p:ext uri="{BB962C8B-B14F-4D97-AF65-F5344CB8AC3E}">
        <p14:creationId xmlns:p14="http://schemas.microsoft.com/office/powerpoint/2010/main" val="128602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400" y="0"/>
            <a:ext cx="9144000" cy="1143000"/>
          </a:xfrm>
        </p:spPr>
        <p:txBody>
          <a:bodyPr/>
          <a:lstStyle/>
          <a:p>
            <a:r>
              <a:rPr lang="en-US" altLang="en-US" dirty="0" smtClean="0"/>
              <a:t>Solutions 3 and 4</a:t>
            </a:r>
            <a:endParaRPr lang="en-US" altLang="en-US" sz="3200" dirty="0" smtClean="0"/>
          </a:p>
        </p:txBody>
      </p:sp>
      <p:sp>
        <p:nvSpPr>
          <p:cNvPr id="358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115385A5-32AF-4E16-BF57-D24803CD7E5D}" type="slidenum">
              <a:rPr lang="en-US" altLang="en-US" sz="1400"/>
              <a:pPr>
                <a:spcBef>
                  <a:spcPct val="0"/>
                </a:spcBef>
                <a:buFontTx/>
                <a:buNone/>
              </a:pPr>
              <a:t>22</a:t>
            </a:fld>
            <a:endParaRPr lang="en-US" altLang="en-US" sz="1400"/>
          </a:p>
        </p:txBody>
      </p:sp>
      <p:sp>
        <p:nvSpPr>
          <p:cNvPr id="35844" name="Subtitle 3"/>
          <p:cNvSpPr>
            <a:spLocks noGrp="1"/>
          </p:cNvSpPr>
          <p:nvPr>
            <p:ph type="subTitle" idx="1"/>
          </p:nvPr>
        </p:nvSpPr>
        <p:spPr>
          <a:xfrm>
            <a:off x="152400" y="1600200"/>
            <a:ext cx="9144000" cy="3048000"/>
          </a:xfrm>
        </p:spPr>
        <p:txBody>
          <a:bodyPr/>
          <a:lstStyle/>
          <a:p>
            <a:r>
              <a:rPr lang="en-US" altLang="en-US" b="1" dirty="0" smtClean="0"/>
              <a:t> </a:t>
            </a:r>
            <a:r>
              <a:rPr lang="en-US" altLang="en-US" dirty="0" smtClean="0"/>
              <a:t>3</a:t>
            </a:r>
            <a:r>
              <a:rPr lang="en-US" altLang="en-US" b="1" dirty="0" smtClean="0"/>
              <a:t>. Require disclosure. </a:t>
            </a:r>
          </a:p>
          <a:p>
            <a:r>
              <a:rPr lang="en-US" altLang="en-US" b="1" dirty="0"/>
              <a:t> </a:t>
            </a:r>
            <a:r>
              <a:rPr lang="en-US" altLang="en-US" b="1" dirty="0" smtClean="0"/>
              <a:t> </a:t>
            </a:r>
            <a:r>
              <a:rPr lang="en-US" altLang="en-US" dirty="0" smtClean="0"/>
              <a:t>Vitamin lists on cereal boxes. Silence is not good enough. </a:t>
            </a:r>
          </a:p>
          <a:p>
            <a:endParaRPr lang="en-US" altLang="en-US" dirty="0" smtClean="0"/>
          </a:p>
          <a:p>
            <a:r>
              <a:rPr lang="en-US" altLang="en-US" dirty="0" smtClean="0"/>
              <a:t>4. </a:t>
            </a:r>
            <a:r>
              <a:rPr lang="en-US" altLang="en-US" b="1" dirty="0" smtClean="0"/>
              <a:t>Offer government information. </a:t>
            </a:r>
            <a:r>
              <a:rPr lang="en-US" altLang="en-US" dirty="0" smtClean="0"/>
              <a:t> </a:t>
            </a:r>
          </a:p>
          <a:p>
            <a:r>
              <a:rPr lang="en-US" altLang="en-US" dirty="0"/>
              <a:t> </a:t>
            </a:r>
            <a:r>
              <a:rPr lang="en-US" altLang="en-US" dirty="0" smtClean="0"/>
              <a:t>  How does the government provide information about cocaine?</a:t>
            </a:r>
          </a:p>
          <a:p>
            <a:r>
              <a:rPr lang="en-US" altLang="en-US" dirty="0"/>
              <a:t> </a:t>
            </a:r>
            <a:r>
              <a:rPr lang="en-US" altLang="en-US" dirty="0" smtClean="0"/>
              <a:t>One problem with this obvious solution is that there’s a transaction cost for people to read and understand the information. Another is that the government might be wrong</a:t>
            </a:r>
            <a:r>
              <a:rPr lang="en-US" altLang="en-US" dirty="0"/>
              <a:t>, </a:t>
            </a:r>
            <a:r>
              <a:rPr lang="en-US" altLang="en-US" dirty="0" smtClean="0"/>
              <a:t>and might even lie. </a:t>
            </a:r>
          </a:p>
          <a:p>
            <a:r>
              <a:rPr lang="en-US" altLang="en-US" dirty="0" smtClean="0"/>
              <a:t> </a:t>
            </a:r>
          </a:p>
        </p:txBody>
      </p:sp>
    </p:spTree>
    <p:extLst>
      <p:ext uri="{BB962C8B-B14F-4D97-AF65-F5344CB8AC3E}">
        <p14:creationId xmlns:p14="http://schemas.microsoft.com/office/powerpoint/2010/main" val="392458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Ultrasounds for Abortion</a:t>
            </a:r>
          </a:p>
        </p:txBody>
      </p:sp>
      <p:sp>
        <p:nvSpPr>
          <p:cNvPr id="4608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84500D99-FF69-461F-B4F5-C1C67F1D03AC}" type="slidenum">
              <a:rPr lang="en-US" altLang="en-US" sz="1400"/>
              <a:pPr>
                <a:spcBef>
                  <a:spcPct val="0"/>
                </a:spcBef>
                <a:buFontTx/>
                <a:buNone/>
              </a:pPr>
              <a:t>23</a:t>
            </a:fld>
            <a:endParaRPr lang="en-US" altLang="en-US" sz="1400"/>
          </a:p>
        </p:txBody>
      </p:sp>
      <p:sp>
        <p:nvSpPr>
          <p:cNvPr id="46084" name="Subtitle 3"/>
          <p:cNvSpPr>
            <a:spLocks noGrp="1"/>
          </p:cNvSpPr>
          <p:nvPr>
            <p:ph type="subTitle" idx="1"/>
          </p:nvPr>
        </p:nvSpPr>
        <p:spPr>
          <a:xfrm>
            <a:off x="0" y="1524000"/>
            <a:ext cx="9144000" cy="3962400"/>
          </a:xfrm>
        </p:spPr>
        <p:txBody>
          <a:bodyPr/>
          <a:lstStyle/>
          <a:p>
            <a:r>
              <a:rPr lang="en-US" sz="2000" dirty="0"/>
              <a:t>14 states require verbal counseling or written materials to include information on accessing ultrasound services.</a:t>
            </a:r>
          </a:p>
          <a:p>
            <a:r>
              <a:rPr lang="en-US" sz="2000" dirty="0"/>
              <a:t>25 states regulate the provision of ultrasound by abortion providers.</a:t>
            </a:r>
          </a:p>
          <a:p>
            <a:pPr lvl="1" algn="l"/>
            <a:r>
              <a:rPr lang="en-US" sz="2000" dirty="0"/>
              <a:t>3 states mandate that an abortion provider perform an ultrasound on each woman seeking an abortion and requires the provider to show and describe the image.</a:t>
            </a:r>
          </a:p>
          <a:p>
            <a:pPr lvl="1" algn="l"/>
            <a:r>
              <a:rPr lang="en-US" sz="2000" dirty="0"/>
              <a:t>10 states mandate that an abortion provider perform an ultrasound on each woman seeking an abortion, and require the provider to offer the woman the opportunity to view the image.</a:t>
            </a:r>
          </a:p>
          <a:p>
            <a:pPr lvl="1" algn="l"/>
            <a:r>
              <a:rPr lang="en-US" sz="2000" dirty="0"/>
              <a:t>9 states require that a woman be provided with the opportunity to view an ultrasound image if her provider performs the procedure as part of the preparation for an abortion.</a:t>
            </a:r>
          </a:p>
          <a:p>
            <a:pPr lvl="1" algn="l"/>
            <a:r>
              <a:rPr lang="en-US" sz="2000" dirty="0"/>
              <a:t>6 states require that a woman be provided with the opportunity to view an ultrasound image.</a:t>
            </a:r>
          </a:p>
          <a:p>
            <a:endParaRPr lang="en-US" altLang="en-US" sz="2000" dirty="0" smtClean="0"/>
          </a:p>
        </p:txBody>
      </p:sp>
    </p:spTree>
    <p:extLst>
      <p:ext uri="{BB962C8B-B14F-4D97-AF65-F5344CB8AC3E}">
        <p14:creationId xmlns:p14="http://schemas.microsoft.com/office/powerpoint/2010/main" val="3508191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“When Trans Fats Were Healthy”</a:t>
            </a:r>
          </a:p>
        </p:txBody>
      </p:sp>
      <p:sp>
        <p:nvSpPr>
          <p:cNvPr id="583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2950B7AA-CC8A-4C01-90C0-217833DEB23B}" type="slidenum">
              <a:rPr lang="en-US" altLang="en-US" sz="1400"/>
              <a:pPr>
                <a:spcBef>
                  <a:spcPct val="0"/>
                </a:spcBef>
                <a:buFontTx/>
                <a:buNone/>
              </a:pPr>
              <a:t>24</a:t>
            </a:fld>
            <a:endParaRPr lang="en-US" altLang="en-US" sz="1400"/>
          </a:p>
        </p:txBody>
      </p:sp>
      <p:sp>
        <p:nvSpPr>
          <p:cNvPr id="58372" name="Subtitle 3"/>
          <p:cNvSpPr>
            <a:spLocks noGrp="1"/>
          </p:cNvSpPr>
          <p:nvPr>
            <p:ph type="subTitle" idx="1"/>
          </p:nvPr>
        </p:nvSpPr>
        <p:spPr>
          <a:xfrm>
            <a:off x="0" y="1600200"/>
            <a:ext cx="9144000" cy="3962400"/>
          </a:xfrm>
        </p:spPr>
        <p:txBody>
          <a:bodyPr/>
          <a:lstStyle/>
          <a:p>
            <a:r>
              <a:rPr lang="en-US" altLang="en-US" sz="2000" smtClean="0"/>
              <a:t> Unsaturated fats like Crisco and margarine used to be thought much healthier than animal saturated  fats like lard and suet. </a:t>
            </a:r>
          </a:p>
          <a:p>
            <a:endParaRPr lang="en-US" altLang="en-US" sz="2000" smtClean="0"/>
          </a:p>
          <a:p>
            <a:r>
              <a:rPr lang="en-US" altLang="en-US" sz="2000" smtClean="0"/>
              <a:t>The Center for Science in the Public Interest   “specifically criticized Taco Bell, Arby’s, Hardee’s, and Wendy’s for frying in beef fat and tropical oils (that is, coconut and palm oils). But it praised Burger King for switching to vegetable shortening in 1986, which it described as “a great boon to Americans’ arteries.” The guide also praised KFC, writing that the chain was “fortunately” frying in “partially saturated soybean oil . . . that is much less saturated than beef fat.”  So all the fast food chains changed to using tranfats. “</a:t>
            </a:r>
          </a:p>
          <a:p>
            <a:r>
              <a:rPr lang="en-US" altLang="en-US" sz="2000" smtClean="0"/>
              <a:t> </a:t>
            </a:r>
          </a:p>
          <a:p>
            <a:r>
              <a:rPr lang="en-US" altLang="en-US" sz="2000" smtClean="0"/>
              <a:t> But studies around 1990 showed that there was much stronger evidence that transfats (the most common unsatured fat) caused heart disease than the weak evidence against  saturated fat The food industry commissioned a study in response, but it confirmed the other studies. Now even Crisco is made without transfat--- a different kind of vegetable fat is used. </a:t>
            </a:r>
          </a:p>
          <a:p>
            <a:endParaRPr lang="en-US" altLang="en-US" sz="1800" smtClean="0"/>
          </a:p>
        </p:txBody>
      </p:sp>
    </p:spTree>
    <p:extLst>
      <p:ext uri="{BB962C8B-B14F-4D97-AF65-F5344CB8AC3E}">
        <p14:creationId xmlns:p14="http://schemas.microsoft.com/office/powerpoint/2010/main" val="3370703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266700" y="0"/>
            <a:ext cx="9144000" cy="1143000"/>
          </a:xfrm>
        </p:spPr>
        <p:txBody>
          <a:bodyPr/>
          <a:lstStyle/>
          <a:p>
            <a:r>
              <a:rPr lang="en-US" altLang="en-US" sz="3200" smtClean="0"/>
              <a:t>“The Debate About GMO Safety Is Over, Thanks To A New Trillion-Meal Study,”</a:t>
            </a:r>
          </a:p>
        </p:txBody>
      </p:sp>
      <p:sp>
        <p:nvSpPr>
          <p:cNvPr id="563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CE996FD9-E758-4340-966C-F3C01F09C5DA}" type="slidenum">
              <a:rPr lang="en-US" altLang="en-US" sz="1400"/>
              <a:pPr>
                <a:spcBef>
                  <a:spcPct val="0"/>
                </a:spcBef>
                <a:buFontTx/>
                <a:buNone/>
              </a:pPr>
              <a:t>25</a:t>
            </a:fld>
            <a:endParaRPr lang="en-US" altLang="en-US" sz="1400"/>
          </a:p>
        </p:txBody>
      </p:sp>
      <p:sp>
        <p:nvSpPr>
          <p:cNvPr id="56324" name="Subtitle 3"/>
          <p:cNvSpPr>
            <a:spLocks noGrp="1"/>
          </p:cNvSpPr>
          <p:nvPr>
            <p:ph type="subTitle" idx="1"/>
          </p:nvPr>
        </p:nvSpPr>
        <p:spPr>
          <a:xfrm>
            <a:off x="9525" y="1524000"/>
            <a:ext cx="9144000" cy="3962400"/>
          </a:xfrm>
        </p:spPr>
        <p:txBody>
          <a:bodyPr/>
          <a:lstStyle/>
          <a:p>
            <a:r>
              <a:rPr lang="en-US" altLang="en-US" sz="2000" smtClean="0"/>
              <a:t> </a:t>
            </a:r>
          </a:p>
          <a:p>
            <a:r>
              <a:rPr lang="en-US" altLang="en-US" sz="2000" smtClean="0"/>
              <a:t>“Last year, in a survey by the Pew Research Center, </a:t>
            </a:r>
            <a:r>
              <a:rPr lang="en-US" altLang="en-US" sz="2000" b="1" smtClean="0">
                <a:hlinkClick r:id="rId3"/>
              </a:rPr>
              <a:t>57 percent</a:t>
            </a:r>
            <a:r>
              <a:rPr lang="en-US" altLang="en-US" sz="2000" smtClean="0"/>
              <a:t> of Americans said it’s generally “</a:t>
            </a:r>
            <a:r>
              <a:rPr lang="en-US" altLang="en-US" sz="2000" b="1" smtClean="0">
                <a:hlinkClick r:id="rId4"/>
              </a:rPr>
              <a:t>unsafe to eat genetically modified foods</a:t>
            </a:r>
            <a:r>
              <a:rPr lang="en-US" altLang="en-US" sz="2000" smtClean="0"/>
              <a:t>.””</a:t>
            </a:r>
          </a:p>
          <a:p>
            <a:endParaRPr lang="en-US" altLang="en-US" sz="2000" smtClean="0"/>
          </a:p>
          <a:p>
            <a:r>
              <a:rPr lang="en-US" altLang="en-US" sz="2000" smtClean="0"/>
              <a:t>“Estimates of the numbers of meals consumed by feed animals since the</a:t>
            </a:r>
          </a:p>
          <a:p>
            <a:r>
              <a:rPr lang="en-US" altLang="en-US" sz="2000" smtClean="0"/>
              <a:t>introduction of GM crops 18 years ago would number well into the trillions.</a:t>
            </a:r>
          </a:p>
          <a:p>
            <a:r>
              <a:rPr lang="en-US" altLang="en-US" sz="2000" smtClean="0"/>
              <a:t>By common sense alone, if GE feed were causing unusual problems among</a:t>
            </a:r>
          </a:p>
          <a:p>
            <a:r>
              <a:rPr lang="en-US" altLang="en-US" sz="2000" smtClean="0"/>
              <a:t>livestock, farmers would have noticed. Dead and sick animals would literally</a:t>
            </a:r>
          </a:p>
          <a:p>
            <a:r>
              <a:rPr lang="en-US" altLang="en-US" sz="2000" smtClean="0"/>
              <a:t>litter farms around the world. Yet there are no anecdotal reports of such</a:t>
            </a:r>
          </a:p>
          <a:p>
            <a:r>
              <a:rPr lang="en-US" altLang="en-US" sz="2000" smtClean="0"/>
              <a:t>mass health problems. “</a:t>
            </a:r>
          </a:p>
          <a:p>
            <a:r>
              <a:rPr lang="en-US" altLang="en-US" sz="2000"/>
              <a:t> </a:t>
            </a:r>
            <a:r>
              <a:rPr lang="en-US" altLang="en-US" sz="2000" smtClean="0"/>
              <a:t> Study: “There was no indication of any unusual trends in the health</a:t>
            </a:r>
          </a:p>
          <a:p>
            <a:r>
              <a:rPr lang="en-US" altLang="en-US" sz="2000" smtClean="0"/>
              <a:t>of animals”</a:t>
            </a:r>
          </a:p>
          <a:p>
            <a:r>
              <a:rPr lang="en-US" altLang="en-US" sz="2000" smtClean="0">
                <a:hlinkClick r:id="rId5"/>
              </a:rPr>
              <a:t>http://www.slate.com/articles/health_and_science/science/2015/07/are_gmos_safe_yes_the_case_against_them_is_full_of_fraud_lies_and_errors.html</a:t>
            </a:r>
            <a:endParaRPr lang="en-US" altLang="en-US" sz="2000" smtClean="0"/>
          </a:p>
        </p:txBody>
      </p:sp>
    </p:spTree>
    <p:extLst>
      <p:ext uri="{BB962C8B-B14F-4D97-AF65-F5344CB8AC3E}">
        <p14:creationId xmlns:p14="http://schemas.microsoft.com/office/powerpoint/2010/main" val="4058585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Solutions 5 and 6</a:t>
            </a:r>
          </a:p>
        </p:txBody>
      </p:sp>
      <p:sp>
        <p:nvSpPr>
          <p:cNvPr id="4198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9C548847-F121-4DBE-AB26-27D7D8FE4F59}" type="slidenum">
              <a:rPr lang="en-US" altLang="en-US" sz="1400"/>
              <a:pPr>
                <a:spcBef>
                  <a:spcPct val="0"/>
                </a:spcBef>
                <a:buFontTx/>
                <a:buNone/>
              </a:pPr>
              <a:t>26</a:t>
            </a:fld>
            <a:endParaRPr lang="en-US" altLang="en-US" sz="1400"/>
          </a:p>
        </p:txBody>
      </p:sp>
      <p:sp>
        <p:nvSpPr>
          <p:cNvPr id="41988" name="Subtitle 3"/>
          <p:cNvSpPr>
            <a:spLocks noGrp="1"/>
          </p:cNvSpPr>
          <p:nvPr>
            <p:ph type="subTitle" idx="1"/>
          </p:nvPr>
        </p:nvSpPr>
        <p:spPr>
          <a:xfrm>
            <a:off x="0" y="1524000"/>
            <a:ext cx="9144000" cy="3962400"/>
          </a:xfrm>
        </p:spPr>
        <p:txBody>
          <a:bodyPr/>
          <a:lstStyle/>
          <a:p>
            <a:r>
              <a:rPr lang="en-US" altLang="en-US" dirty="0" smtClean="0"/>
              <a:t> </a:t>
            </a:r>
          </a:p>
          <a:p>
            <a:r>
              <a:rPr lang="en-US" altLang="en-US" dirty="0" smtClean="0"/>
              <a:t>5. </a:t>
            </a:r>
            <a:r>
              <a:rPr lang="en-US" altLang="en-US" b="1" dirty="0" smtClean="0"/>
              <a:t>Require all sellers to be tested, and disclose t</a:t>
            </a:r>
            <a:r>
              <a:rPr lang="en-US" altLang="en-US" dirty="0" smtClean="0"/>
              <a:t>hat information. </a:t>
            </a:r>
          </a:p>
          <a:p>
            <a:r>
              <a:rPr lang="en-US" altLang="en-US" dirty="0" smtClean="0">
                <a:hlinkClick r:id="rId3"/>
              </a:rPr>
              <a:t>http://www.safercar.gov/Vehicle+Shoppers/5-Star+Safety+Ratings/2011-Newer+Vehicles</a:t>
            </a:r>
            <a:endParaRPr lang="en-US" altLang="en-US" dirty="0" smtClean="0"/>
          </a:p>
          <a:p>
            <a:endParaRPr lang="en-US" altLang="en-US" dirty="0" smtClean="0"/>
          </a:p>
          <a:p>
            <a:r>
              <a:rPr lang="en-US" altLang="en-US" dirty="0" smtClean="0"/>
              <a:t>6. </a:t>
            </a:r>
            <a:r>
              <a:rPr lang="en-US" altLang="en-US" b="1" dirty="0" smtClean="0"/>
              <a:t>Impose a default minimum quality, but let consumers opt out.  </a:t>
            </a:r>
            <a:endParaRPr lang="en-US" altLang="en-US" b="1" dirty="0"/>
          </a:p>
          <a:p>
            <a:r>
              <a:rPr lang="en-US" altLang="en-US" dirty="0" smtClean="0"/>
              <a:t>     Medical and student records privacy. The default is secrecy, but the person can sign to let other people see the records. </a:t>
            </a:r>
          </a:p>
          <a:p>
            <a:r>
              <a:rPr lang="en-US" altLang="en-US" dirty="0" smtClean="0"/>
              <a:t> </a:t>
            </a:r>
          </a:p>
          <a:p>
            <a:r>
              <a:rPr lang="en-US" altLang="en-US" dirty="0" smtClean="0"/>
              <a:t> </a:t>
            </a:r>
          </a:p>
          <a:p>
            <a:endParaRPr lang="en-US" alt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Solution 7: Seller Reputation</a:t>
            </a:r>
          </a:p>
        </p:txBody>
      </p:sp>
      <p:sp>
        <p:nvSpPr>
          <p:cNvPr id="4403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EC638E48-11C6-49CA-8C9B-CF9A4ACAD499}" type="slidenum">
              <a:rPr lang="en-US" altLang="en-US" sz="1400"/>
              <a:pPr>
                <a:spcBef>
                  <a:spcPct val="0"/>
                </a:spcBef>
                <a:buFontTx/>
                <a:buNone/>
              </a:pPr>
              <a:t>27</a:t>
            </a:fld>
            <a:endParaRPr lang="en-US" altLang="en-US" sz="1400"/>
          </a:p>
        </p:txBody>
      </p:sp>
      <p:sp>
        <p:nvSpPr>
          <p:cNvPr id="44036" name="Subtitle 3"/>
          <p:cNvSpPr>
            <a:spLocks noGrp="1"/>
          </p:cNvSpPr>
          <p:nvPr>
            <p:ph type="subTitle" idx="1"/>
          </p:nvPr>
        </p:nvSpPr>
        <p:spPr>
          <a:xfrm>
            <a:off x="228600" y="1752600"/>
            <a:ext cx="9144001" cy="5486400"/>
          </a:xfrm>
        </p:spPr>
        <p:txBody>
          <a:bodyPr/>
          <a:lstStyle/>
          <a:p>
            <a:r>
              <a:rPr lang="en-US" altLang="en-US" dirty="0" smtClean="0"/>
              <a:t>     Reputation helps cure the temptation to offer low quality. A seller with good reputation can charge more than marginal cost and make an economic profit.  If he does, he earns </a:t>
            </a:r>
            <a:r>
              <a:rPr lang="en-US" altLang="en-US" b="1" dirty="0" smtClean="0"/>
              <a:t>positive economic profits </a:t>
            </a:r>
            <a:r>
              <a:rPr lang="en-US" altLang="en-US" dirty="0" smtClean="0"/>
              <a:t>which are a “hostage” that dies if he ever deviates to low quality. </a:t>
            </a:r>
          </a:p>
          <a:p>
            <a:endParaRPr lang="en-US" altLang="en-US" dirty="0" smtClean="0"/>
          </a:p>
          <a:p>
            <a:r>
              <a:rPr lang="en-US" altLang="en-US" dirty="0" smtClean="0"/>
              <a:t>      The need for reputation makes it hard to enter such a market. Thus, if reputation is needed, that hurts innovation. </a:t>
            </a:r>
          </a:p>
          <a:p>
            <a:endParaRPr lang="en-US" altLang="en-US" dirty="0" smtClean="0"/>
          </a:p>
          <a:p>
            <a:r>
              <a:rPr lang="en-US" altLang="en-US" dirty="0" smtClean="0"/>
              <a:t> </a:t>
            </a:r>
          </a:p>
          <a:p>
            <a:endParaRPr lang="en-US" alt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Solution 8: Morality</a:t>
            </a:r>
          </a:p>
        </p:txBody>
      </p:sp>
      <p:sp>
        <p:nvSpPr>
          <p:cNvPr id="4608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84500D99-FF69-461F-B4F5-C1C67F1D03AC}" type="slidenum">
              <a:rPr lang="en-US" altLang="en-US" sz="1400"/>
              <a:pPr>
                <a:spcBef>
                  <a:spcPct val="0"/>
                </a:spcBef>
                <a:buFontTx/>
                <a:buNone/>
              </a:pPr>
              <a:t>28</a:t>
            </a:fld>
            <a:endParaRPr lang="en-US" altLang="en-US" sz="1400"/>
          </a:p>
        </p:txBody>
      </p:sp>
      <p:sp>
        <p:nvSpPr>
          <p:cNvPr id="46084" name="Subtitle 3"/>
          <p:cNvSpPr>
            <a:spLocks noGrp="1"/>
          </p:cNvSpPr>
          <p:nvPr>
            <p:ph type="subTitle" idx="1"/>
          </p:nvPr>
        </p:nvSpPr>
        <p:spPr>
          <a:xfrm>
            <a:off x="0" y="1524000"/>
            <a:ext cx="9144000" cy="3962400"/>
          </a:xfrm>
        </p:spPr>
        <p:txBody>
          <a:bodyPr/>
          <a:lstStyle/>
          <a:p>
            <a:r>
              <a:rPr lang="en-US" altLang="en-US" dirty="0" smtClean="0"/>
              <a:t> </a:t>
            </a:r>
            <a:r>
              <a:rPr lang="en-US" altLang="en-US" b="1" dirty="0" smtClean="0"/>
              <a:t>8. Teach people that they should be honest as a moral duty. </a:t>
            </a:r>
            <a:endParaRPr lang="en-US" altLang="en-US" dirty="0" smtClean="0"/>
          </a:p>
          <a:p>
            <a:r>
              <a:rPr lang="en-US" altLang="en-US" dirty="0" smtClean="0"/>
              <a:t> </a:t>
            </a:r>
            <a:r>
              <a:rPr lang="en-US" altLang="en-US" sz="2400" dirty="0" smtClean="0"/>
              <a:t>“The taste for well-being is the prominent and indelible feature of democratic times....The chief concern of religion is to purify, to regulate, and to restrain the excessive and exclusive taste for well-being that men feel in periods of equality; but it would be an error to attempt to overcome it completely or to eradicate it. </a:t>
            </a:r>
            <a:r>
              <a:rPr lang="en-US" altLang="en-US" sz="2400" b="1" dirty="0" smtClean="0"/>
              <a:t>Men cannot be cured of the love of riches, but they may be persuaded to enrich themselves by none but honest means.</a:t>
            </a:r>
            <a:r>
              <a:rPr lang="en-US" altLang="en-US" sz="2400" dirty="0" smtClean="0"/>
              <a:t>”</a:t>
            </a:r>
          </a:p>
          <a:p>
            <a:r>
              <a:rPr lang="en-US" altLang="en-US" dirty="0" smtClean="0"/>
              <a:t> de Tocqueville,</a:t>
            </a:r>
            <a:r>
              <a:rPr lang="en-US" altLang="en-US" i="1" dirty="0" smtClean="0"/>
              <a:t> Democracy in America </a:t>
            </a:r>
            <a:r>
              <a:rPr lang="en-US" altLang="en-US" dirty="0" smtClean="0">
                <a:hlinkClick r:id="rId3"/>
              </a:rPr>
              <a:t>http://xroads.virginia.edu/~Hyper/DETOC/ch1_05.htm</a:t>
            </a:r>
            <a:endParaRPr lang="en-US" altLang="en-US" dirty="0" smtClean="0"/>
          </a:p>
          <a:p>
            <a:endParaRPr lang="en-US" alt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dirty="0" smtClean="0"/>
              <a:t>Mill:  Education and Higher Pleasures</a:t>
            </a:r>
          </a:p>
        </p:txBody>
      </p:sp>
      <p:sp>
        <p:nvSpPr>
          <p:cNvPr id="119811" name="Subtitle 2"/>
          <p:cNvSpPr>
            <a:spLocks noGrp="1"/>
          </p:cNvSpPr>
          <p:nvPr>
            <p:ph type="subTitle" idx="1"/>
          </p:nvPr>
        </p:nvSpPr>
        <p:spPr/>
        <p:txBody>
          <a:bodyPr/>
          <a:lstStyle/>
          <a:p>
            <a:r>
              <a:rPr lang="en-US" altLang="en-US" sz="3200" dirty="0" smtClean="0"/>
              <a:t>[Of the higher pleasures] </a:t>
            </a:r>
          </a:p>
          <a:p>
            <a:endParaRPr lang="en-US" altLang="en-US" sz="3200" dirty="0" smtClean="0"/>
          </a:p>
          <a:p>
            <a:r>
              <a:rPr lang="en-US" altLang="en-US" sz="2400" dirty="0"/>
              <a:t> </a:t>
            </a:r>
            <a:r>
              <a:rPr lang="en-US" altLang="en-US" sz="2400" dirty="0" smtClean="0"/>
              <a:t> Now it is an unquestionable fact that </a:t>
            </a:r>
            <a:r>
              <a:rPr lang="en-US" altLang="en-US" sz="2400" b="1" dirty="0" smtClean="0"/>
              <a:t>those who are equally acquainted with</a:t>
            </a:r>
            <a:r>
              <a:rPr lang="en-US" altLang="en-US" sz="2400" dirty="0" smtClean="0"/>
              <a:t>, and equally capable of appreciating and enjoying, </a:t>
            </a:r>
            <a:r>
              <a:rPr lang="en-US" altLang="en-US" sz="2400" b="1" dirty="0" smtClean="0"/>
              <a:t>both, do give a most marked preference to the manner of existence which employs their higher faculties.”</a:t>
            </a:r>
          </a:p>
          <a:p>
            <a:endParaRPr lang="en-US" altLang="en-US" dirty="0" smtClean="0"/>
          </a:p>
          <a:p>
            <a:r>
              <a:rPr lang="en-US" altLang="en-US" dirty="0" smtClean="0"/>
              <a:t> (John Stuart Mill, 1800’s utilitarian and writer of the leading economics text of the time)</a:t>
            </a:r>
          </a:p>
          <a:p>
            <a:endParaRPr lang="en-US" altLang="en-US" dirty="0" smtClean="0"/>
          </a:p>
          <a:p>
            <a:r>
              <a:rPr lang="en-US" altLang="en-US" dirty="0" smtClean="0"/>
              <a:t> </a:t>
            </a:r>
          </a:p>
        </p:txBody>
      </p:sp>
      <p:sp>
        <p:nvSpPr>
          <p:cNvPr id="1198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D668368A-3262-4AF5-BBF7-2D7116F2C214}" type="slidenum">
              <a:rPr lang="en-US" altLang="en-US" sz="1400"/>
              <a:pPr>
                <a:spcBef>
                  <a:spcPct val="0"/>
                </a:spcBef>
                <a:buFontTx/>
                <a:buNone/>
              </a:pPr>
              <a:t>29</a:t>
            </a:fld>
            <a:endParaRPr lang="en-US" altLang="en-US" sz="1400"/>
          </a:p>
        </p:txBody>
      </p:sp>
    </p:spTree>
    <p:extLst>
      <p:ext uri="{BB962C8B-B14F-4D97-AF65-F5344CB8AC3E}">
        <p14:creationId xmlns:p14="http://schemas.microsoft.com/office/powerpoint/2010/main" val="86255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dirty="0" smtClean="0"/>
              <a:t>  IDEA OF THE DAY</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3</a:t>
            </a:fld>
            <a:endParaRPr lang="en-US" altLang="en-US" sz="1400"/>
          </a:p>
        </p:txBody>
      </p:sp>
      <p:sp>
        <p:nvSpPr>
          <p:cNvPr id="3" name="Rectangle 2"/>
          <p:cNvSpPr/>
          <p:nvPr/>
        </p:nvSpPr>
        <p:spPr>
          <a:xfrm>
            <a:off x="533400" y="1818462"/>
            <a:ext cx="8077200" cy="2523768"/>
          </a:xfrm>
          <a:prstGeom prst="rect">
            <a:avLst/>
          </a:prstGeom>
        </p:spPr>
        <p:txBody>
          <a:bodyPr wrap="square">
            <a:spAutoFit/>
          </a:bodyPr>
          <a:lstStyle/>
          <a:p>
            <a:r>
              <a:rPr lang="en-US" sz="4800" dirty="0"/>
              <a:t> </a:t>
            </a:r>
            <a:r>
              <a:rPr lang="en-US" sz="4800" dirty="0" smtClean="0"/>
              <a:t>   Minimizing </a:t>
            </a:r>
            <a:r>
              <a:rPr lang="en-US" sz="4800" dirty="0"/>
              <a:t>danger does not maximize surplus</a:t>
            </a:r>
            <a:r>
              <a:rPr lang="en-US" sz="4800"/>
              <a:t>. </a:t>
            </a:r>
            <a:endParaRPr lang="en-US" sz="4800" smtClean="0"/>
          </a:p>
          <a:p>
            <a:endParaRPr lang="en-US" sz="4800" smtClean="0"/>
          </a:p>
          <a:p>
            <a:r>
              <a:rPr lang="en-US" sz="1400" smtClean="0"/>
              <a:t> </a:t>
            </a:r>
            <a:endParaRPr lang="en-US" sz="1400" dirty="0"/>
          </a:p>
        </p:txBody>
      </p:sp>
    </p:spTree>
    <p:extLst>
      <p:ext uri="{BB962C8B-B14F-4D97-AF65-F5344CB8AC3E}">
        <p14:creationId xmlns:p14="http://schemas.microsoft.com/office/powerpoint/2010/main" val="115851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ltLang="en-US" dirty="0" smtClean="0"/>
              <a:t>  Socrates and Swine</a:t>
            </a:r>
          </a:p>
        </p:txBody>
      </p:sp>
      <p:sp>
        <p:nvSpPr>
          <p:cNvPr id="123907" name="Subtitle 2"/>
          <p:cNvSpPr>
            <a:spLocks noGrp="1"/>
          </p:cNvSpPr>
          <p:nvPr>
            <p:ph type="subTitle" idx="1"/>
          </p:nvPr>
        </p:nvSpPr>
        <p:spPr>
          <a:xfrm>
            <a:off x="33130" y="1524000"/>
            <a:ext cx="9144000" cy="3962400"/>
          </a:xfrm>
        </p:spPr>
        <p:txBody>
          <a:bodyPr/>
          <a:lstStyle/>
          <a:p>
            <a:r>
              <a:rPr lang="en-US" altLang="en-US" sz="2400" dirty="0" smtClean="0"/>
              <a:t>    But what if you’re ignorant and happy? For example, if  you’ve never listened to Beethoven and you’re happy with the pop music of the day? </a:t>
            </a:r>
          </a:p>
          <a:p>
            <a:r>
              <a:rPr lang="en-US" altLang="en-US" sz="2400" dirty="0"/>
              <a:t> </a:t>
            </a:r>
            <a:r>
              <a:rPr lang="en-US" altLang="en-US" sz="2400" dirty="0" smtClean="0"/>
              <a:t>    Mill says,  </a:t>
            </a:r>
          </a:p>
          <a:p>
            <a:endParaRPr lang="en-US" altLang="en-US" sz="2400" dirty="0" smtClean="0"/>
          </a:p>
          <a:p>
            <a:r>
              <a:rPr lang="en-US" altLang="en-US" sz="2400" dirty="0" smtClean="0"/>
              <a:t> “</a:t>
            </a:r>
            <a:r>
              <a:rPr lang="en-US" sz="2400" dirty="0" smtClean="0"/>
              <a:t>It </a:t>
            </a:r>
            <a:r>
              <a:rPr lang="en-US" sz="2400" dirty="0"/>
              <a:t>is better to be a human being dissatisfied than a pig satisfied; better to be Socrates dissatisfied than a fool </a:t>
            </a:r>
            <a:r>
              <a:rPr lang="en-US" sz="2400" dirty="0" smtClean="0"/>
              <a:t>satisfied. </a:t>
            </a:r>
            <a:r>
              <a:rPr lang="en-US" altLang="en-US" sz="2400" dirty="0" smtClean="0"/>
              <a:t>And if the fool, or the pig, are of a different opinion, it is because they only know their own side of the question.</a:t>
            </a:r>
          </a:p>
          <a:p>
            <a:r>
              <a:rPr lang="en-US" altLang="en-US" sz="2400" dirty="0" smtClean="0"/>
              <a:t>     The other party to the comparison knows both sides.”</a:t>
            </a:r>
          </a:p>
          <a:p>
            <a:r>
              <a:rPr lang="en-US" altLang="en-US" dirty="0" smtClean="0"/>
              <a:t> </a:t>
            </a:r>
            <a:endParaRPr lang="en-US" altLang="en-US" dirty="0"/>
          </a:p>
          <a:p>
            <a:endParaRPr lang="en-US" altLang="en-US" dirty="0" smtClean="0"/>
          </a:p>
        </p:txBody>
      </p:sp>
      <p:sp>
        <p:nvSpPr>
          <p:cNvPr id="1239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F98C724A-9C81-4345-BAAF-54D5C55AE571}" type="slidenum">
              <a:rPr lang="en-US" altLang="en-US" sz="1400"/>
              <a:pPr>
                <a:spcBef>
                  <a:spcPct val="0"/>
                </a:spcBef>
                <a:buFontTx/>
                <a:buNone/>
              </a:pPr>
              <a:t>30</a:t>
            </a:fld>
            <a:endParaRPr lang="en-US" altLang="en-US" sz="1400"/>
          </a:p>
        </p:txBody>
      </p:sp>
    </p:spTree>
    <p:extLst>
      <p:ext uri="{BB962C8B-B14F-4D97-AF65-F5344CB8AC3E}">
        <p14:creationId xmlns:p14="http://schemas.microsoft.com/office/powerpoint/2010/main" val="1466087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dirty="0" smtClean="0"/>
              <a:t>  IDEA OF THE DAY</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31</a:t>
            </a:fld>
            <a:endParaRPr lang="en-US" altLang="en-US" sz="1400"/>
          </a:p>
        </p:txBody>
      </p:sp>
      <p:sp>
        <p:nvSpPr>
          <p:cNvPr id="3" name="Rectangle 2"/>
          <p:cNvSpPr/>
          <p:nvPr/>
        </p:nvSpPr>
        <p:spPr>
          <a:xfrm>
            <a:off x="533400" y="1981200"/>
            <a:ext cx="8610600" cy="2308324"/>
          </a:xfrm>
          <a:prstGeom prst="rect">
            <a:avLst/>
          </a:prstGeom>
        </p:spPr>
        <p:txBody>
          <a:bodyPr wrap="square">
            <a:spAutoFit/>
          </a:bodyPr>
          <a:lstStyle/>
          <a:p>
            <a:r>
              <a:rPr lang="en-US" sz="4800" dirty="0" smtClean="0"/>
              <a:t>    Paternalism </a:t>
            </a:r>
            <a:r>
              <a:rPr lang="en-US" sz="4800" dirty="0"/>
              <a:t>can be justified by psychological mistakes and  </a:t>
            </a:r>
            <a:r>
              <a:rPr lang="en-US" sz="4800" dirty="0" err="1"/>
              <a:t>overdiscounting</a:t>
            </a:r>
            <a:r>
              <a:rPr lang="en-US" sz="4800" dirty="0"/>
              <a:t>. </a:t>
            </a:r>
          </a:p>
        </p:txBody>
      </p:sp>
    </p:spTree>
    <p:extLst>
      <p:ext uri="{BB962C8B-B14F-4D97-AF65-F5344CB8AC3E}">
        <p14:creationId xmlns:p14="http://schemas.microsoft.com/office/powerpoint/2010/main" val="1624848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z="4000" smtClean="0"/>
              <a:t>A Second Market Failure:</a:t>
            </a:r>
            <a:br>
              <a:rPr lang="en-US" altLang="en-US" sz="4000" smtClean="0"/>
            </a:br>
            <a:r>
              <a:rPr lang="en-US" altLang="en-US" sz="4000" smtClean="0"/>
              <a:t>Processing Information Badly</a:t>
            </a:r>
          </a:p>
        </p:txBody>
      </p:sp>
      <p:sp>
        <p:nvSpPr>
          <p:cNvPr id="5222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28CE2F3C-B500-4773-A78F-32546D556709}" type="slidenum">
              <a:rPr lang="en-US" altLang="en-US" sz="1400"/>
              <a:pPr>
                <a:spcBef>
                  <a:spcPct val="0"/>
                </a:spcBef>
                <a:buFontTx/>
                <a:buNone/>
              </a:pPr>
              <a:t>32</a:t>
            </a:fld>
            <a:endParaRPr lang="en-US" altLang="en-US" sz="1400"/>
          </a:p>
        </p:txBody>
      </p:sp>
      <p:sp>
        <p:nvSpPr>
          <p:cNvPr id="52228" name="Subtitle 3"/>
          <p:cNvSpPr>
            <a:spLocks noGrp="1"/>
          </p:cNvSpPr>
          <p:nvPr>
            <p:ph type="subTitle" idx="1"/>
          </p:nvPr>
        </p:nvSpPr>
        <p:spPr>
          <a:xfrm>
            <a:off x="0" y="1752600"/>
            <a:ext cx="9144000" cy="3962400"/>
          </a:xfrm>
        </p:spPr>
        <p:txBody>
          <a:bodyPr/>
          <a:lstStyle/>
          <a:p>
            <a:r>
              <a:rPr lang="en-US" altLang="en-US" dirty="0" smtClean="0"/>
              <a:t>            You can fool some of the people all of the time; </a:t>
            </a:r>
          </a:p>
          <a:p>
            <a:endParaRPr lang="en-US" altLang="en-US" dirty="0" smtClean="0"/>
          </a:p>
          <a:p>
            <a:r>
              <a:rPr lang="en-US" altLang="en-US" dirty="0" smtClean="0"/>
              <a:t>you can fool all of the people some of the time,</a:t>
            </a:r>
          </a:p>
          <a:p>
            <a:endParaRPr lang="en-US" altLang="en-US" dirty="0" smtClean="0"/>
          </a:p>
          <a:p>
            <a:r>
              <a:rPr lang="en-US" altLang="en-US" dirty="0" smtClean="0"/>
              <a:t>                but you can never fool all of the people all of the time.  </a:t>
            </a:r>
          </a:p>
          <a:p>
            <a:endParaRPr lang="en-US" altLang="en-US" dirty="0" smtClean="0"/>
          </a:p>
          <a:p>
            <a:r>
              <a:rPr lang="en-US" altLang="en-US" dirty="0" smtClean="0"/>
              <a:t> (variously attributed to Phineas Barnum, others)</a:t>
            </a:r>
          </a:p>
          <a:p>
            <a:endParaRPr lang="en-US" altLang="en-US" dirty="0" smtClean="0"/>
          </a:p>
          <a:p>
            <a:r>
              <a:rPr lang="en-US" dirty="0" smtClean="0"/>
              <a:t> </a:t>
            </a:r>
            <a:endParaRPr lang="en-US" alt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Psychology and Info Combined</a:t>
            </a:r>
          </a:p>
        </p:txBody>
      </p:sp>
      <p:sp>
        <p:nvSpPr>
          <p:cNvPr id="4608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84500D99-FF69-461F-B4F5-C1C67F1D03AC}" type="slidenum">
              <a:rPr lang="en-US" altLang="en-US" sz="1400"/>
              <a:pPr>
                <a:spcBef>
                  <a:spcPct val="0"/>
                </a:spcBef>
                <a:buFontTx/>
                <a:buNone/>
              </a:pPr>
              <a:t>33</a:t>
            </a:fld>
            <a:endParaRPr lang="en-US" altLang="en-US" sz="1400"/>
          </a:p>
        </p:txBody>
      </p:sp>
      <p:pic>
        <p:nvPicPr>
          <p:cNvPr id="2" name="Picture 1"/>
          <p:cNvPicPr>
            <a:picLocks noChangeAspect="1"/>
          </p:cNvPicPr>
          <p:nvPr/>
        </p:nvPicPr>
        <p:blipFill>
          <a:blip r:embed="rId3"/>
          <a:stretch>
            <a:fillRect/>
          </a:stretch>
        </p:blipFill>
        <p:spPr>
          <a:xfrm>
            <a:off x="990601" y="1600200"/>
            <a:ext cx="5791200" cy="3999393"/>
          </a:xfrm>
          <a:prstGeom prst="rect">
            <a:avLst/>
          </a:prstGeom>
        </p:spPr>
      </p:pic>
      <p:sp>
        <p:nvSpPr>
          <p:cNvPr id="4" name="Rectangle 3"/>
          <p:cNvSpPr/>
          <p:nvPr/>
        </p:nvSpPr>
        <p:spPr>
          <a:xfrm>
            <a:off x="228600" y="5897065"/>
            <a:ext cx="8229600" cy="646331"/>
          </a:xfrm>
          <a:prstGeom prst="rect">
            <a:avLst/>
          </a:prstGeom>
        </p:spPr>
        <p:txBody>
          <a:bodyPr wrap="square">
            <a:spAutoFit/>
          </a:bodyPr>
          <a:lstStyle/>
          <a:p>
            <a:r>
              <a:rPr lang="en-US" smtClean="0"/>
              <a:t>“He </a:t>
            </a:r>
            <a:r>
              <a:rPr lang="en-US"/>
              <a:t>had a lot of opinions, but they didn’t add up to  having a point of view.” (source?)</a:t>
            </a:r>
            <a:endParaRPr lang="en-US" altLang="en-US"/>
          </a:p>
        </p:txBody>
      </p:sp>
    </p:spTree>
    <p:extLst>
      <p:ext uri="{BB962C8B-B14F-4D97-AF65-F5344CB8AC3E}">
        <p14:creationId xmlns:p14="http://schemas.microsoft.com/office/powerpoint/2010/main" val="3388775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smtClean="0"/>
              <a:t>  Astrology Is Widely Believed</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34</a:t>
            </a:fld>
            <a:endParaRPr lang="en-US" altLang="en-US" sz="1400"/>
          </a:p>
        </p:txBody>
      </p:sp>
      <p:sp>
        <p:nvSpPr>
          <p:cNvPr id="3" name="Rectangle 2"/>
          <p:cNvSpPr/>
          <p:nvPr/>
        </p:nvSpPr>
        <p:spPr>
          <a:xfrm>
            <a:off x="381000" y="1583671"/>
            <a:ext cx="8077200" cy="2308324"/>
          </a:xfrm>
          <a:prstGeom prst="rect">
            <a:avLst/>
          </a:prstGeom>
        </p:spPr>
        <p:txBody>
          <a:bodyPr wrap="square">
            <a:spAutoFit/>
          </a:bodyPr>
          <a:lstStyle/>
          <a:p>
            <a:r>
              <a:rPr lang="en-US" sz="3600" smtClean="0"/>
              <a:t>    Over </a:t>
            </a:r>
            <a:r>
              <a:rPr lang="en-US" sz="3600" dirty="0" smtClean="0"/>
              <a:t>half of people aged 18 to 24 thinks that astrology is “sort of scientific” or “</a:t>
            </a:r>
            <a:r>
              <a:rPr lang="en-US" sz="3600" smtClean="0"/>
              <a:t>very scientific.” </a:t>
            </a:r>
            <a:r>
              <a:rPr lang="en-US" sz="1200" smtClean="0">
                <a:hlinkClick r:id="rId3"/>
              </a:rPr>
              <a:t>Mother </a:t>
            </a:r>
            <a:r>
              <a:rPr lang="en-US" sz="1200" dirty="0" smtClean="0">
                <a:hlinkClick r:id="rId3"/>
              </a:rPr>
              <a:t>Jones (NSF </a:t>
            </a:r>
            <a:r>
              <a:rPr lang="en-US" sz="1200" smtClean="0">
                <a:hlinkClick r:id="rId3"/>
              </a:rPr>
              <a:t>data)</a:t>
            </a:r>
            <a:endParaRPr lang="en-US" sz="1200" smtClean="0"/>
          </a:p>
          <a:p>
            <a:endParaRPr lang="en-US" sz="1200"/>
          </a:p>
          <a:p>
            <a:r>
              <a:rPr lang="en-US" sz="1200" smtClean="0">
                <a:hlinkClick r:id="rId4"/>
              </a:rPr>
              <a:t>2014 Lindgren study, ope ed: https</a:t>
            </a:r>
            <a:r>
              <a:rPr lang="en-US" sz="1200">
                <a:hlinkClick r:id="rId4"/>
              </a:rPr>
              <a:t>://www.washingtonpost.com/news/volokh-conspiracy/wp/2014/02/16/the-7-political-groups-most-likely-to-believe-in-astrology/?utm_term=.30aedbf7d079</a:t>
            </a:r>
            <a:endParaRPr lang="en-US" sz="1200" dirty="0"/>
          </a:p>
        </p:txBody>
      </p:sp>
    </p:spTree>
    <p:extLst>
      <p:ext uri="{BB962C8B-B14F-4D97-AF65-F5344CB8AC3E}">
        <p14:creationId xmlns:p14="http://schemas.microsoft.com/office/powerpoint/2010/main" val="1620483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smtClean="0"/>
              <a:t>  The Cave Allegory</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35</a:t>
            </a:fld>
            <a:endParaRPr lang="en-US" altLang="en-US" sz="1400"/>
          </a:p>
        </p:txBody>
      </p:sp>
      <p:sp>
        <p:nvSpPr>
          <p:cNvPr id="3" name="Rectangle 2"/>
          <p:cNvSpPr/>
          <p:nvPr/>
        </p:nvSpPr>
        <p:spPr>
          <a:xfrm>
            <a:off x="381000" y="1583671"/>
            <a:ext cx="8077200" cy="646331"/>
          </a:xfrm>
          <a:prstGeom prst="rect">
            <a:avLst/>
          </a:prstGeom>
        </p:spPr>
        <p:txBody>
          <a:bodyPr wrap="square">
            <a:spAutoFit/>
          </a:bodyPr>
          <a:lstStyle/>
          <a:p>
            <a:r>
              <a:rPr lang="en-US" sz="3600" smtClean="0"/>
              <a:t>    From Plato’s Republic, </a:t>
            </a:r>
            <a:r>
              <a:rPr lang="en-US" sz="3600" smtClean="0">
                <a:hlinkClick r:id="rId3"/>
              </a:rPr>
              <a:t>book VII </a:t>
            </a:r>
            <a:endParaRPr lang="en-US" sz="1200" dirty="0"/>
          </a:p>
        </p:txBody>
      </p:sp>
      <p:pic>
        <p:nvPicPr>
          <p:cNvPr id="102402" name="Picture 2" descr="No automatic alt tex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29345"/>
            <a:ext cx="9207941"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774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mtClean="0"/>
              <a:t>The Value of Economics Training</a:t>
            </a:r>
          </a:p>
        </p:txBody>
      </p:sp>
      <p:sp>
        <p:nvSpPr>
          <p:cNvPr id="130051" name="Subtitle 2"/>
          <p:cNvSpPr>
            <a:spLocks noGrp="1"/>
          </p:cNvSpPr>
          <p:nvPr>
            <p:ph type="subTitle" idx="1"/>
          </p:nvPr>
        </p:nvSpPr>
        <p:spPr>
          <a:xfrm>
            <a:off x="17463" y="1143000"/>
            <a:ext cx="9144000" cy="3962400"/>
          </a:xfrm>
        </p:spPr>
        <p:txBody>
          <a:bodyPr/>
          <a:lstStyle/>
          <a:p>
            <a:r>
              <a:rPr lang="en-US" altLang="en-US" sz="2400" smtClean="0"/>
              <a:t> </a:t>
            </a:r>
          </a:p>
          <a:p>
            <a:r>
              <a:rPr lang="en-US" altLang="en-US" sz="2400" smtClean="0"/>
              <a:t>  How high is the ceiling of this room? </a:t>
            </a:r>
          </a:p>
          <a:p>
            <a:endParaRPr lang="en-US" altLang="en-US" sz="2400" smtClean="0"/>
          </a:p>
          <a:p>
            <a:r>
              <a:rPr lang="en-US" altLang="en-US" sz="2400" smtClean="0"/>
              <a:t>1. Remember an answer. </a:t>
            </a:r>
          </a:p>
          <a:p>
            <a:endParaRPr lang="en-US" altLang="en-US" sz="2400" smtClean="0"/>
          </a:p>
          <a:p>
            <a:r>
              <a:rPr lang="en-US" altLang="en-US" sz="2400" smtClean="0"/>
              <a:t>2. Say “I don’t know”. </a:t>
            </a:r>
          </a:p>
          <a:p>
            <a:endParaRPr lang="en-US" altLang="en-US" sz="2400" smtClean="0"/>
          </a:p>
          <a:p>
            <a:r>
              <a:rPr lang="en-US" altLang="en-US" sz="2400" smtClean="0"/>
              <a:t>3. Figure out an answer using several steps. </a:t>
            </a:r>
          </a:p>
        </p:txBody>
      </p:sp>
      <p:sp>
        <p:nvSpPr>
          <p:cNvPr id="1300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0646618A-C07E-4096-ACB2-E076E907E40F}" type="slidenum">
              <a:rPr lang="en-US" altLang="en-US" sz="1400"/>
              <a:pPr>
                <a:spcBef>
                  <a:spcPct val="0"/>
                </a:spcBef>
                <a:buFontTx/>
                <a:buNone/>
              </a:pPr>
              <a:t>36</a:t>
            </a:fld>
            <a:endParaRPr lang="en-US" altLang="en-US" sz="1400"/>
          </a:p>
        </p:txBody>
      </p:sp>
    </p:spTree>
    <p:extLst>
      <p:ext uri="{BB962C8B-B14F-4D97-AF65-F5344CB8AC3E}">
        <p14:creationId xmlns:p14="http://schemas.microsoft.com/office/powerpoint/2010/main" val="2536853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z="4000" smtClean="0"/>
              <a:t>Francis Bacon’s Four Idols</a:t>
            </a:r>
          </a:p>
        </p:txBody>
      </p:sp>
      <p:sp>
        <p:nvSpPr>
          <p:cNvPr id="5222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28CE2F3C-B500-4773-A78F-32546D556709}" type="slidenum">
              <a:rPr lang="en-US" altLang="en-US" sz="1400"/>
              <a:pPr>
                <a:spcBef>
                  <a:spcPct val="0"/>
                </a:spcBef>
                <a:buFontTx/>
                <a:buNone/>
              </a:pPr>
              <a:t>37</a:t>
            </a:fld>
            <a:endParaRPr lang="en-US" altLang="en-US" sz="1400"/>
          </a:p>
        </p:txBody>
      </p:sp>
      <p:sp>
        <p:nvSpPr>
          <p:cNvPr id="52228" name="Subtitle 3"/>
          <p:cNvSpPr>
            <a:spLocks noGrp="1"/>
          </p:cNvSpPr>
          <p:nvPr>
            <p:ph type="subTitle" idx="1"/>
          </p:nvPr>
        </p:nvSpPr>
        <p:spPr>
          <a:xfrm>
            <a:off x="2969" y="1371600"/>
            <a:ext cx="9144000" cy="3962400"/>
          </a:xfrm>
        </p:spPr>
        <p:txBody>
          <a:bodyPr/>
          <a:lstStyle/>
          <a:p>
            <a:r>
              <a:rPr lang="en-US" altLang="en-US" sz="2400" b="1" dirty="0" smtClean="0"/>
              <a:t>Idols of the Tribe.  </a:t>
            </a:r>
            <a:r>
              <a:rPr lang="en-US" altLang="en-US" sz="2400" dirty="0" smtClean="0"/>
              <a:t>Misleading ideas inherent in the mind of man. Not understanding statistics.  Not thinking logically. </a:t>
            </a:r>
            <a:endParaRPr lang="en-US" altLang="en-US" sz="2400" dirty="0" smtClean="0"/>
          </a:p>
          <a:p>
            <a:endParaRPr lang="en-US" altLang="en-US" sz="2400" dirty="0" smtClean="0"/>
          </a:p>
          <a:p>
            <a:r>
              <a:rPr lang="en-US" altLang="en-US" sz="2400" b="1" dirty="0"/>
              <a:t> Idols of the Cave. </a:t>
            </a:r>
            <a:r>
              <a:rPr lang="en-US" altLang="en-US" sz="2400" dirty="0"/>
              <a:t>Misleading ideas </a:t>
            </a:r>
            <a:r>
              <a:rPr lang="en-US" altLang="en-US" sz="2400" dirty="0" smtClean="0"/>
              <a:t>in the mind of an individual due to his temperament, education, etc.  Thinking like an </a:t>
            </a:r>
            <a:r>
              <a:rPr lang="en-US" altLang="en-US" sz="2400" dirty="0" smtClean="0"/>
              <a:t>economist (“maximize surplus”), or an epidemiologist (“save lives”), or an engineer (“make it strong”) </a:t>
            </a:r>
            <a:r>
              <a:rPr lang="en-US" altLang="en-US" sz="2400" dirty="0" smtClean="0"/>
              <a:t>or a modern American. Plato’s </a:t>
            </a:r>
            <a:r>
              <a:rPr lang="en-US" altLang="en-US" sz="2400" i="1" dirty="0" smtClean="0"/>
              <a:t>Republic</a:t>
            </a:r>
            <a:r>
              <a:rPr lang="en-US" altLang="en-US" sz="2400" dirty="0" smtClean="0"/>
              <a:t>’s Cave Allegory. </a:t>
            </a:r>
            <a:endParaRPr lang="en-US" altLang="en-US" sz="2400" dirty="0" smtClean="0"/>
          </a:p>
          <a:p>
            <a:endParaRPr lang="en-US" altLang="en-US" sz="2400" dirty="0" smtClean="0"/>
          </a:p>
          <a:p>
            <a:r>
              <a:rPr lang="en-US" altLang="en-US" sz="2400" b="1" dirty="0" smtClean="0"/>
              <a:t>Idols of the Marketplace. </a:t>
            </a:r>
            <a:r>
              <a:rPr lang="en-US" altLang="en-US" sz="2400" dirty="0" smtClean="0"/>
              <a:t>Misleading ideas arising from  thinking in terms of words instead of reality. Freedom of Speech, but if you disagree with it, you don’t think of it as Speech. </a:t>
            </a:r>
            <a:r>
              <a:rPr lang="en-US" altLang="en-US" sz="2400" dirty="0" smtClean="0"/>
              <a:t>“Essential services” during an epidemic. </a:t>
            </a:r>
            <a:endParaRPr lang="en-US" altLang="en-US" sz="2400" dirty="0" smtClean="0"/>
          </a:p>
          <a:p>
            <a:r>
              <a:rPr lang="en-US" altLang="en-US" sz="2400" b="1" dirty="0" smtClean="0"/>
              <a:t>Idols of the Theatre. </a:t>
            </a:r>
            <a:r>
              <a:rPr lang="en-US" altLang="en-US" sz="2400" dirty="0" smtClean="0"/>
              <a:t>Misleading ideas propounded by learned men and accepted by everyone else without question. The idea that bleeding cures illnesses. </a:t>
            </a:r>
          </a:p>
          <a:p>
            <a:r>
              <a:rPr lang="en-US" altLang="en-US" dirty="0"/>
              <a:t> </a:t>
            </a:r>
            <a:endParaRPr lang="en-US" altLang="en-US" dirty="0" smtClean="0"/>
          </a:p>
          <a:p>
            <a:endParaRPr lang="en-US" altLang="en-US" dirty="0" smtClean="0"/>
          </a:p>
          <a:p>
            <a:endParaRPr lang="en-US" altLang="en-US" dirty="0" smtClean="0"/>
          </a:p>
          <a:p>
            <a:endParaRPr lang="en-US" altLang="en-US" dirty="0"/>
          </a:p>
          <a:p>
            <a:endParaRPr lang="en-US" altLang="en-US" dirty="0"/>
          </a:p>
          <a:p>
            <a:endParaRPr lang="en-US" altLang="en-US" dirty="0" smtClean="0"/>
          </a:p>
        </p:txBody>
      </p:sp>
    </p:spTree>
    <p:extLst>
      <p:ext uri="{BB962C8B-B14F-4D97-AF65-F5344CB8AC3E}">
        <p14:creationId xmlns:p14="http://schemas.microsoft.com/office/powerpoint/2010/main" val="8905729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The Muller-Lyer Illusion</a:t>
            </a:r>
          </a:p>
        </p:txBody>
      </p:sp>
      <p:sp>
        <p:nvSpPr>
          <p:cNvPr id="6041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0005165-8241-405A-9157-C0127EEC9904}" type="slidenum">
              <a:rPr lang="en-US" altLang="en-US" sz="1400"/>
              <a:pPr>
                <a:spcBef>
                  <a:spcPct val="0"/>
                </a:spcBef>
                <a:buFontTx/>
                <a:buNone/>
              </a:pPr>
              <a:t>38</a:t>
            </a:fld>
            <a:endParaRPr lang="en-US" altLang="en-US" sz="1400"/>
          </a:p>
        </p:txBody>
      </p:sp>
      <p:pic>
        <p:nvPicPr>
          <p:cNvPr id="3" name="Picture 2"/>
          <p:cNvPicPr>
            <a:picLocks noChangeAspect="1"/>
          </p:cNvPicPr>
          <p:nvPr/>
        </p:nvPicPr>
        <p:blipFill>
          <a:blip r:embed="rId3"/>
          <a:stretch>
            <a:fillRect/>
          </a:stretch>
        </p:blipFill>
        <p:spPr>
          <a:xfrm>
            <a:off x="643608" y="1828800"/>
            <a:ext cx="7856783" cy="4114800"/>
          </a:xfrm>
          <a:prstGeom prst="rect">
            <a:avLst/>
          </a:prstGeom>
        </p:spPr>
      </p:pic>
    </p:spTree>
    <p:extLst>
      <p:ext uri="{BB962C8B-B14F-4D97-AF65-F5344CB8AC3E}">
        <p14:creationId xmlns:p14="http://schemas.microsoft.com/office/powerpoint/2010/main" val="3820463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The Muller-Lyer Illusion</a:t>
            </a:r>
          </a:p>
        </p:txBody>
      </p:sp>
      <p:sp>
        <p:nvSpPr>
          <p:cNvPr id="6041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0005165-8241-405A-9157-C0127EEC9904}" type="slidenum">
              <a:rPr lang="en-US" altLang="en-US" sz="1400"/>
              <a:pPr>
                <a:spcBef>
                  <a:spcPct val="0"/>
                </a:spcBef>
                <a:buFontTx/>
                <a:buNone/>
              </a:pPr>
              <a:t>39</a:t>
            </a:fld>
            <a:endParaRPr lang="en-US" altLang="en-US" sz="1400"/>
          </a:p>
        </p:txBody>
      </p:sp>
      <p:pic>
        <p:nvPicPr>
          <p:cNvPr id="2" name="Picture 1"/>
          <p:cNvPicPr>
            <a:picLocks noChangeAspect="1"/>
          </p:cNvPicPr>
          <p:nvPr/>
        </p:nvPicPr>
        <p:blipFill>
          <a:blip r:embed="rId3"/>
          <a:stretch>
            <a:fillRect/>
          </a:stretch>
        </p:blipFill>
        <p:spPr>
          <a:xfrm>
            <a:off x="1562100" y="4267200"/>
            <a:ext cx="5381625" cy="2771775"/>
          </a:xfrm>
          <a:prstGeom prst="rect">
            <a:avLst/>
          </a:prstGeom>
        </p:spPr>
      </p:pic>
      <p:pic>
        <p:nvPicPr>
          <p:cNvPr id="7" name="Picture 6"/>
          <p:cNvPicPr>
            <a:picLocks noChangeAspect="1"/>
          </p:cNvPicPr>
          <p:nvPr/>
        </p:nvPicPr>
        <p:blipFill>
          <a:blip r:embed="rId4"/>
          <a:stretch>
            <a:fillRect/>
          </a:stretch>
        </p:blipFill>
        <p:spPr>
          <a:xfrm>
            <a:off x="1524000" y="1149927"/>
            <a:ext cx="5419725" cy="2838450"/>
          </a:xfrm>
          <a:prstGeom prst="rect">
            <a:avLst/>
          </a:prstGeom>
        </p:spPr>
      </p:pic>
    </p:spTree>
    <p:extLst>
      <p:ext uri="{BB962C8B-B14F-4D97-AF65-F5344CB8AC3E}">
        <p14:creationId xmlns:p14="http://schemas.microsoft.com/office/powerpoint/2010/main" val="3288325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FF"/>
            </a:gs>
          </a:gsLst>
          <a:lin ang="5400000" scaled="1"/>
        </a:gra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An Overvalued Product</a:t>
            </a:r>
          </a:p>
        </p:txBody>
      </p:sp>
      <p:sp>
        <p:nvSpPr>
          <p:cNvPr id="921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7F7E059B-CE95-4800-9C55-EFEA37EC97CD}" type="slidenum">
              <a:rPr lang="en-US" altLang="en-US" sz="1400"/>
              <a:pPr>
                <a:spcBef>
                  <a:spcPct val="0"/>
                </a:spcBef>
                <a:buFontTx/>
                <a:buNone/>
              </a:pPr>
              <a:t>4</a:t>
            </a:fld>
            <a:endParaRPr lang="en-US" altLang="en-US" sz="1400"/>
          </a:p>
        </p:txBody>
      </p:sp>
      <p:sp>
        <p:nvSpPr>
          <p:cNvPr id="9220" name="Subtitle 3"/>
          <p:cNvSpPr>
            <a:spLocks noGrp="1"/>
          </p:cNvSpPr>
          <p:nvPr>
            <p:ph type="subTitle" idx="1"/>
          </p:nvPr>
        </p:nvSpPr>
        <p:spPr/>
        <p:txBody>
          <a:bodyPr/>
          <a:lstStyle/>
          <a:p>
            <a:endParaRPr lang="en-US" altLang="en-US" smtClean="0"/>
          </a:p>
        </p:txBody>
      </p:sp>
      <p:pic>
        <p:nvPicPr>
          <p:cNvPr id="2" name="Picture 1"/>
          <p:cNvPicPr>
            <a:picLocks noChangeAspect="1"/>
          </p:cNvPicPr>
          <p:nvPr/>
        </p:nvPicPr>
        <p:blipFill>
          <a:blip r:embed="rId3"/>
          <a:stretch>
            <a:fillRect/>
          </a:stretch>
        </p:blipFill>
        <p:spPr>
          <a:xfrm>
            <a:off x="32657" y="1828800"/>
            <a:ext cx="5905500" cy="4724400"/>
          </a:xfrm>
          <a:prstGeom prst="rect">
            <a:avLst/>
          </a:prstGeom>
        </p:spPr>
      </p:pic>
      <p:pic>
        <p:nvPicPr>
          <p:cNvPr id="3" name="Picture 2"/>
          <p:cNvPicPr>
            <a:picLocks noChangeAspect="1"/>
          </p:cNvPicPr>
          <p:nvPr/>
        </p:nvPicPr>
        <p:blipFill>
          <a:blip r:embed="rId4"/>
          <a:stretch>
            <a:fillRect/>
          </a:stretch>
        </p:blipFill>
        <p:spPr>
          <a:xfrm>
            <a:off x="6400800" y="1828800"/>
            <a:ext cx="2076450" cy="1333500"/>
          </a:xfrm>
          <a:prstGeom prst="rect">
            <a:avLst/>
          </a:prstGeom>
        </p:spPr>
      </p:pic>
      <p:pic>
        <p:nvPicPr>
          <p:cNvPr id="4" name="Picture 3"/>
          <p:cNvPicPr>
            <a:picLocks noChangeAspect="1"/>
          </p:cNvPicPr>
          <p:nvPr/>
        </p:nvPicPr>
        <p:blipFill>
          <a:blip r:embed="rId5"/>
          <a:stretch>
            <a:fillRect/>
          </a:stretch>
        </p:blipFill>
        <p:spPr>
          <a:xfrm>
            <a:off x="6528707" y="3962400"/>
            <a:ext cx="2114550" cy="134302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Discounting and Self Control</a:t>
            </a:r>
          </a:p>
        </p:txBody>
      </p:sp>
      <p:sp>
        <p:nvSpPr>
          <p:cNvPr id="4608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84500D99-FF69-461F-B4F5-C1C67F1D03AC}" type="slidenum">
              <a:rPr lang="en-US" altLang="en-US" sz="1400"/>
              <a:pPr>
                <a:spcBef>
                  <a:spcPct val="0"/>
                </a:spcBef>
                <a:buFontTx/>
                <a:buNone/>
              </a:pPr>
              <a:t>40</a:t>
            </a:fld>
            <a:endParaRPr lang="en-US" altLang="en-US" sz="1400"/>
          </a:p>
        </p:txBody>
      </p:sp>
      <p:sp>
        <p:nvSpPr>
          <p:cNvPr id="46084" name="Subtitle 3"/>
          <p:cNvSpPr>
            <a:spLocks noGrp="1"/>
          </p:cNvSpPr>
          <p:nvPr>
            <p:ph type="subTitle" idx="1"/>
          </p:nvPr>
        </p:nvSpPr>
        <p:spPr>
          <a:xfrm>
            <a:off x="0" y="1524000"/>
            <a:ext cx="9144000" cy="3962400"/>
          </a:xfrm>
        </p:spPr>
        <p:txBody>
          <a:bodyPr/>
          <a:lstStyle/>
          <a:p>
            <a:r>
              <a:rPr lang="en-US" altLang="en-US" smtClean="0"/>
              <a:t>    People like things now instead of later. This often seems irrational. There are several ways of thinking about it:</a:t>
            </a:r>
          </a:p>
          <a:p>
            <a:r>
              <a:rPr lang="en-US" altLang="en-US" smtClean="0"/>
              <a:t>1. A high discount rate. </a:t>
            </a:r>
          </a:p>
          <a:p>
            <a:r>
              <a:rPr lang="en-US" altLang="en-US" smtClean="0"/>
              <a:t>2. Multiple selves, where the present self inflicts “internalities” on the future selves. </a:t>
            </a:r>
          </a:p>
          <a:p>
            <a:r>
              <a:rPr lang="en-US" altLang="en-US" smtClean="0"/>
              <a:t>3. Hyperbolic discounting--- there is a bigger discount rate for the first day than for every other day. </a:t>
            </a:r>
          </a:p>
          <a:p>
            <a:r>
              <a:rPr lang="en-US" altLang="en-US" smtClean="0"/>
              <a:t>4. Lack of self-control, so the person’s actions do not carry out</a:t>
            </a:r>
          </a:p>
          <a:p>
            <a:r>
              <a:rPr lang="en-US" altLang="en-US" smtClean="0"/>
              <a:t>their true desires. </a:t>
            </a:r>
          </a:p>
          <a:p>
            <a:endParaRPr lang="en-US" altLang="en-US" smtClean="0"/>
          </a:p>
        </p:txBody>
      </p:sp>
    </p:spTree>
    <p:extLst>
      <p:ext uri="{BB962C8B-B14F-4D97-AF65-F5344CB8AC3E}">
        <p14:creationId xmlns:p14="http://schemas.microsoft.com/office/powerpoint/2010/main" val="3656382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Social Security</a:t>
            </a:r>
          </a:p>
        </p:txBody>
      </p:sp>
      <p:sp>
        <p:nvSpPr>
          <p:cNvPr id="4608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84500D99-FF69-461F-B4F5-C1C67F1D03AC}" type="slidenum">
              <a:rPr lang="en-US" altLang="en-US" sz="1400"/>
              <a:pPr>
                <a:spcBef>
                  <a:spcPct val="0"/>
                </a:spcBef>
                <a:buFontTx/>
                <a:buNone/>
              </a:pPr>
              <a:t>41</a:t>
            </a:fld>
            <a:endParaRPr lang="en-US" altLang="en-US" sz="1400"/>
          </a:p>
        </p:txBody>
      </p:sp>
      <p:sp>
        <p:nvSpPr>
          <p:cNvPr id="46084" name="Subtitle 3"/>
          <p:cNvSpPr>
            <a:spLocks noGrp="1"/>
          </p:cNvSpPr>
          <p:nvPr>
            <p:ph type="subTitle" idx="1"/>
          </p:nvPr>
        </p:nvSpPr>
        <p:spPr>
          <a:xfrm>
            <a:off x="0" y="1524000"/>
            <a:ext cx="9144000" cy="3962400"/>
          </a:xfrm>
        </p:spPr>
        <p:txBody>
          <a:bodyPr/>
          <a:lstStyle/>
          <a:p>
            <a:r>
              <a:rPr lang="en-US" altLang="en-US" smtClean="0"/>
              <a:t> Why should the government require everybody to put part of their wages into social security?</a:t>
            </a:r>
          </a:p>
          <a:p>
            <a:endParaRPr lang="en-US" altLang="en-US" smtClean="0"/>
          </a:p>
        </p:txBody>
      </p:sp>
    </p:spTree>
    <p:extLst>
      <p:ext uri="{BB962C8B-B14F-4D97-AF65-F5344CB8AC3E}">
        <p14:creationId xmlns:p14="http://schemas.microsoft.com/office/powerpoint/2010/main" val="12265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tLang="en-US" dirty="0" smtClean="0"/>
              <a:t>“The Faces of Meth”</a:t>
            </a:r>
          </a:p>
        </p:txBody>
      </p:sp>
      <p:sp>
        <p:nvSpPr>
          <p:cNvPr id="125955" name="Subtitle 2"/>
          <p:cNvSpPr>
            <a:spLocks noGrp="1"/>
          </p:cNvSpPr>
          <p:nvPr>
            <p:ph type="subTitle" idx="1"/>
          </p:nvPr>
        </p:nvSpPr>
        <p:spPr>
          <a:xfrm>
            <a:off x="0" y="1571625"/>
            <a:ext cx="9144000" cy="3962400"/>
          </a:xfrm>
        </p:spPr>
        <p:txBody>
          <a:bodyPr/>
          <a:lstStyle/>
          <a:p>
            <a:r>
              <a:rPr lang="en-US" altLang="en-US" sz="3600" dirty="0" smtClean="0"/>
              <a:t>        People who become meth addicts generally know what they’re </a:t>
            </a:r>
            <a:r>
              <a:rPr lang="en-US" altLang="en-US" sz="3600" smtClean="0"/>
              <a:t>getting into</a:t>
            </a:r>
            <a:r>
              <a:rPr lang="en-US" altLang="en-US" sz="3600" dirty="0" smtClean="0"/>
              <a:t>. And there is a lot of public information available. So why do people start on meth? Is it imperfect information about their own willpower?</a:t>
            </a:r>
          </a:p>
          <a:p>
            <a:endParaRPr lang="en-US" altLang="en-US" sz="3600" dirty="0" smtClean="0"/>
          </a:p>
        </p:txBody>
      </p:sp>
      <p:sp>
        <p:nvSpPr>
          <p:cNvPr id="1259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B603D206-3F06-4902-AD82-2A7C094986C0}" type="slidenum">
              <a:rPr lang="en-US" altLang="en-US" sz="1400"/>
              <a:pPr>
                <a:spcBef>
                  <a:spcPct val="0"/>
                </a:spcBef>
                <a:buFontTx/>
                <a:buNone/>
              </a:pPr>
              <a:t>42</a:t>
            </a:fld>
            <a:endParaRPr lang="en-US" altLang="en-US" sz="1400"/>
          </a:p>
        </p:txBody>
      </p:sp>
      <p:sp>
        <p:nvSpPr>
          <p:cNvPr id="2" name="Rectangle 1"/>
          <p:cNvSpPr/>
          <p:nvPr/>
        </p:nvSpPr>
        <p:spPr>
          <a:xfrm>
            <a:off x="3505200" y="4795612"/>
            <a:ext cx="4572000" cy="1200329"/>
          </a:xfrm>
          <a:prstGeom prst="rect">
            <a:avLst/>
          </a:prstGeom>
        </p:spPr>
        <p:txBody>
          <a:bodyPr>
            <a:spAutoFit/>
          </a:bodyPr>
          <a:lstStyle/>
          <a:p>
            <a:r>
              <a:rPr lang="en-US" dirty="0">
                <a:hlinkClick r:id="rId3"/>
              </a:rPr>
              <a:t>http://</a:t>
            </a:r>
            <a:r>
              <a:rPr lang="en-US" dirty="0" smtClean="0">
                <a:hlinkClick r:id="rId3"/>
              </a:rPr>
              <a:t>www.thegooddrugsguide.com/gallery/before-and-after-drug-abuse/crystl-meth-abuse/index.htm</a:t>
            </a:r>
            <a:endParaRPr lang="en-US" dirty="0" smtClean="0"/>
          </a:p>
          <a:p>
            <a:endParaRPr lang="en-US" dirty="0"/>
          </a:p>
        </p:txBody>
      </p:sp>
    </p:spTree>
    <p:extLst>
      <p:ext uri="{BB962C8B-B14F-4D97-AF65-F5344CB8AC3E}">
        <p14:creationId xmlns:p14="http://schemas.microsoft.com/office/powerpoint/2010/main" val="2285137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z="3600" b="1" smtClean="0"/>
              <a:t> 106 Visual Phenomena &amp; Optical Illusions by </a:t>
            </a:r>
            <a:r>
              <a:rPr lang="en-US" altLang="en-US" sz="3600" smtClean="0">
                <a:hlinkClick r:id="rId3"/>
              </a:rPr>
              <a:t>Michael Bach</a:t>
            </a:r>
            <a:r>
              <a:rPr lang="en-US" altLang="en-US" sz="3600" b="1" smtClean="0"/>
              <a:t> </a:t>
            </a:r>
          </a:p>
        </p:txBody>
      </p:sp>
      <p:sp>
        <p:nvSpPr>
          <p:cNvPr id="6246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97423E8D-9CCF-47EB-A6DC-6E03451E6259}" type="slidenum">
              <a:rPr lang="en-US" altLang="en-US" sz="1400"/>
              <a:pPr>
                <a:spcBef>
                  <a:spcPct val="0"/>
                </a:spcBef>
                <a:buFontTx/>
                <a:buNone/>
              </a:pPr>
              <a:t>43</a:t>
            </a:fld>
            <a:endParaRPr lang="en-US" altLang="en-US" sz="1400"/>
          </a:p>
        </p:txBody>
      </p:sp>
      <p:sp>
        <p:nvSpPr>
          <p:cNvPr id="62468" name="Subtitle 3"/>
          <p:cNvSpPr>
            <a:spLocks noGrp="1"/>
          </p:cNvSpPr>
          <p:nvPr>
            <p:ph type="subTitle" idx="1"/>
          </p:nvPr>
        </p:nvSpPr>
        <p:spPr/>
        <p:txBody>
          <a:bodyPr/>
          <a:lstStyle/>
          <a:p>
            <a:r>
              <a:rPr lang="en-US" altLang="en-US" smtClean="0">
                <a:hlinkClick r:id="rId4"/>
              </a:rPr>
              <a:t>http://www.michaelbach.de/ot/</a:t>
            </a:r>
            <a:endParaRPr lang="en-US"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z="3600" b="1" smtClean="0"/>
              <a:t>   Optical Illusions  </a:t>
            </a:r>
          </a:p>
        </p:txBody>
      </p:sp>
      <p:sp>
        <p:nvSpPr>
          <p:cNvPr id="6451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57933C2E-ACBE-47A1-B55E-0B23CC2DB6B0}" type="slidenum">
              <a:rPr lang="en-US" altLang="en-US" sz="1400"/>
              <a:pPr>
                <a:spcBef>
                  <a:spcPct val="0"/>
                </a:spcBef>
                <a:buFontTx/>
                <a:buNone/>
              </a:pPr>
              <a:t>44</a:t>
            </a:fld>
            <a:endParaRPr lang="en-US" altLang="en-US" sz="1400"/>
          </a:p>
        </p:txBody>
      </p:sp>
      <p:sp>
        <p:nvSpPr>
          <p:cNvPr id="64516" name="Subtitle 3"/>
          <p:cNvSpPr>
            <a:spLocks noGrp="1"/>
          </p:cNvSpPr>
          <p:nvPr>
            <p:ph type="subTitle" idx="1"/>
          </p:nvPr>
        </p:nvSpPr>
        <p:spPr>
          <a:xfrm>
            <a:off x="-34925" y="1981200"/>
            <a:ext cx="9144000" cy="3962400"/>
          </a:xfrm>
        </p:spPr>
        <p:txBody>
          <a:bodyPr/>
          <a:lstStyle/>
          <a:p>
            <a:r>
              <a:rPr lang="en-US" altLang="en-US" smtClean="0"/>
              <a:t> </a:t>
            </a:r>
          </a:p>
        </p:txBody>
      </p:sp>
      <p:pic>
        <p:nvPicPr>
          <p:cNvPr id="645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28800"/>
            <a:ext cx="43799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z="3600" b="1" smtClean="0"/>
              <a:t>   Optical Illusions  </a:t>
            </a:r>
          </a:p>
        </p:txBody>
      </p:sp>
      <p:sp>
        <p:nvSpPr>
          <p:cNvPr id="6656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740726D9-62DA-405F-BF93-8B01911B3CCA}" type="slidenum">
              <a:rPr lang="en-US" altLang="en-US" sz="1400"/>
              <a:pPr>
                <a:spcBef>
                  <a:spcPct val="0"/>
                </a:spcBef>
                <a:buFontTx/>
                <a:buNone/>
              </a:pPr>
              <a:t>45</a:t>
            </a:fld>
            <a:endParaRPr lang="en-US" altLang="en-US" sz="1400"/>
          </a:p>
        </p:txBody>
      </p:sp>
      <p:sp>
        <p:nvSpPr>
          <p:cNvPr id="66564" name="Subtitle 3"/>
          <p:cNvSpPr>
            <a:spLocks noGrp="1"/>
          </p:cNvSpPr>
          <p:nvPr>
            <p:ph type="subTitle" idx="1"/>
          </p:nvPr>
        </p:nvSpPr>
        <p:spPr>
          <a:xfrm>
            <a:off x="-34925" y="1981200"/>
            <a:ext cx="9144000" cy="3962400"/>
          </a:xfrm>
        </p:spPr>
        <p:txBody>
          <a:bodyPr/>
          <a:lstStyle/>
          <a:p>
            <a:r>
              <a:rPr lang="en-US" altLang="en-US" smtClean="0"/>
              <a:t> </a:t>
            </a:r>
          </a:p>
        </p:txBody>
      </p:sp>
      <p:pic>
        <p:nvPicPr>
          <p:cNvPr id="665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77406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z="3600" b="1" smtClean="0"/>
              <a:t>   Optical Illusions  </a:t>
            </a:r>
          </a:p>
        </p:txBody>
      </p:sp>
      <p:sp>
        <p:nvSpPr>
          <p:cNvPr id="7885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8C6F9735-DBEB-452C-8F5A-9F49421881E5}" type="slidenum">
              <a:rPr lang="en-US" altLang="en-US" sz="1400"/>
              <a:pPr>
                <a:spcBef>
                  <a:spcPct val="0"/>
                </a:spcBef>
                <a:buFontTx/>
                <a:buNone/>
              </a:pPr>
              <a:t>46</a:t>
            </a:fld>
            <a:endParaRPr lang="en-US" altLang="en-US" sz="1400"/>
          </a:p>
        </p:txBody>
      </p:sp>
      <p:sp>
        <p:nvSpPr>
          <p:cNvPr id="78852" name="Subtitle 3"/>
          <p:cNvSpPr>
            <a:spLocks noGrp="1"/>
          </p:cNvSpPr>
          <p:nvPr>
            <p:ph type="subTitle" idx="1"/>
          </p:nvPr>
        </p:nvSpPr>
        <p:spPr>
          <a:xfrm>
            <a:off x="-34925" y="1981200"/>
            <a:ext cx="9144000" cy="3962400"/>
          </a:xfrm>
        </p:spPr>
        <p:txBody>
          <a:bodyPr/>
          <a:lstStyle/>
          <a:p>
            <a:r>
              <a:rPr lang="en-US" altLang="en-US" smtClean="0"/>
              <a:t> </a:t>
            </a:r>
          </a:p>
        </p:txBody>
      </p:sp>
      <p:pic>
        <p:nvPicPr>
          <p:cNvPr id="788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762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mtClean="0"/>
              <a:t>The Representativeness   Heuristic</a:t>
            </a:r>
          </a:p>
        </p:txBody>
      </p:sp>
      <p:sp>
        <p:nvSpPr>
          <p:cNvPr id="9728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58661B9C-3037-40F5-B37D-18D40972BC40}" type="slidenum">
              <a:rPr lang="en-US" altLang="en-US" sz="1400"/>
              <a:pPr>
                <a:spcBef>
                  <a:spcPct val="0"/>
                </a:spcBef>
                <a:buFontTx/>
                <a:buNone/>
              </a:pPr>
              <a:t>47</a:t>
            </a:fld>
            <a:endParaRPr lang="en-US" altLang="en-US" sz="1400"/>
          </a:p>
        </p:txBody>
      </p:sp>
      <p:sp>
        <p:nvSpPr>
          <p:cNvPr id="97284" name="Subtitle 3"/>
          <p:cNvSpPr>
            <a:spLocks noGrp="1"/>
          </p:cNvSpPr>
          <p:nvPr>
            <p:ph type="subTitle" idx="1"/>
          </p:nvPr>
        </p:nvSpPr>
        <p:spPr/>
        <p:txBody>
          <a:bodyPr/>
          <a:lstStyle/>
          <a:p>
            <a:r>
              <a:rPr lang="en-US" altLang="en-US" smtClean="0"/>
              <a:t>   Below is  a description of Steve, a person chosen at random from the U.S. population. </a:t>
            </a:r>
          </a:p>
          <a:p>
            <a:r>
              <a:rPr lang="en-US" altLang="en-US" smtClean="0"/>
              <a:t>   What  occupation is Steve  in--- farmer, doctor, salesman, or librarian?  What is the probability he is a librarian? </a:t>
            </a:r>
          </a:p>
          <a:p>
            <a:endParaRPr lang="en-US" altLang="en-US" smtClean="0">
              <a:solidFill>
                <a:srgbClr val="7030A0"/>
              </a:solidFill>
            </a:endParaRPr>
          </a:p>
          <a:p>
            <a:r>
              <a:rPr lang="en-US" altLang="en-US" smtClean="0">
                <a:solidFill>
                  <a:srgbClr val="7030A0"/>
                </a:solidFill>
              </a:rPr>
              <a:t>“Steve is very shy and withdrawn, invariably helpful, but with little interest in people, or in the world of reality. A meek and tidy soul, he has a need for structure, and a passion for detail.”</a:t>
            </a:r>
          </a:p>
          <a:p>
            <a:endParaRPr lang="en-US" alt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t>Employment</a:t>
            </a:r>
          </a:p>
        </p:txBody>
      </p:sp>
      <p:sp>
        <p:nvSpPr>
          <p:cNvPr id="9933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D0BFCE6D-B03F-4C9C-8D09-D76AD59BBFD6}" type="slidenum">
              <a:rPr lang="en-US" altLang="en-US" sz="1400"/>
              <a:pPr>
                <a:spcBef>
                  <a:spcPct val="0"/>
                </a:spcBef>
                <a:buFontTx/>
                <a:buNone/>
              </a:pPr>
              <a:t>48</a:t>
            </a:fld>
            <a:endParaRPr lang="en-US" altLang="en-US" sz="1400"/>
          </a:p>
        </p:txBody>
      </p:sp>
      <p:sp>
        <p:nvSpPr>
          <p:cNvPr id="99332" name="Subtitle 3"/>
          <p:cNvSpPr>
            <a:spLocks noGrp="1"/>
          </p:cNvSpPr>
          <p:nvPr>
            <p:ph type="subTitle" idx="1"/>
          </p:nvPr>
        </p:nvSpPr>
        <p:spPr/>
        <p:txBody>
          <a:bodyPr/>
          <a:lstStyle/>
          <a:p>
            <a:r>
              <a:rPr lang="en-US" altLang="en-US" smtClean="0"/>
              <a:t>Librarians: 160,000. </a:t>
            </a:r>
          </a:p>
          <a:p>
            <a:r>
              <a:rPr lang="en-US" altLang="en-US" smtClean="0"/>
              <a:t>Salesmen (wholesale and manufacturing): 2 million. </a:t>
            </a:r>
          </a:p>
          <a:p>
            <a:r>
              <a:rPr lang="en-US" altLang="en-US" smtClean="0"/>
              <a:t>Farmers: 1.2 million.</a:t>
            </a:r>
          </a:p>
          <a:p>
            <a:r>
              <a:rPr lang="en-US" altLang="en-US" smtClean="0"/>
              <a:t>Doctors: 660,000. </a:t>
            </a:r>
          </a:p>
          <a:p>
            <a:endParaRPr lang="en-US" altLang="en-US" smtClean="0"/>
          </a:p>
          <a:p>
            <a:r>
              <a:rPr lang="en-US" altLang="en-US" smtClean="0">
                <a:solidFill>
                  <a:srgbClr val="7030A0"/>
                </a:solidFill>
              </a:rPr>
              <a:t>“Steve is very shy and withdrawn, invariably helpful, but with little interest in people, or in the world of reality. A meek and tidy soul, he has a need for structure, and a passion for detail.”</a:t>
            </a:r>
          </a:p>
          <a:p>
            <a:r>
              <a:rPr lang="en-US" altLang="en-US"/>
              <a:t> </a:t>
            </a:r>
            <a:r>
              <a:rPr lang="en-US" altLang="en-US" smtClean="0"/>
              <a:t>  Stereotyping is a danger because of the representativeness heuristic. </a:t>
            </a:r>
          </a:p>
          <a:p>
            <a:endParaRPr lang="en-US" alt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smtClean="0"/>
              <a:t>But Are People Fooled?</a:t>
            </a:r>
          </a:p>
        </p:txBody>
      </p:sp>
      <p:sp>
        <p:nvSpPr>
          <p:cNvPr id="10137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524C3F8-BD54-4B7F-91FE-8D7EF90688FF}" type="slidenum">
              <a:rPr lang="en-US" altLang="en-US" sz="1400"/>
              <a:pPr>
                <a:spcBef>
                  <a:spcPct val="0"/>
                </a:spcBef>
                <a:buFontTx/>
                <a:buNone/>
              </a:pPr>
              <a:t>49</a:t>
            </a:fld>
            <a:endParaRPr lang="en-US" altLang="en-US" sz="1400"/>
          </a:p>
        </p:txBody>
      </p:sp>
      <p:sp>
        <p:nvSpPr>
          <p:cNvPr id="101380" name="Subtitle 3"/>
          <p:cNvSpPr>
            <a:spLocks noGrp="1"/>
          </p:cNvSpPr>
          <p:nvPr>
            <p:ph type="subTitle" idx="1"/>
          </p:nvPr>
        </p:nvSpPr>
        <p:spPr>
          <a:xfrm>
            <a:off x="-22225" y="1524000"/>
            <a:ext cx="9144000" cy="3962400"/>
          </a:xfrm>
        </p:spPr>
        <p:txBody>
          <a:bodyPr/>
          <a:lstStyle/>
          <a:p>
            <a:r>
              <a:rPr lang="en-US" altLang="en-US" smtClean="0"/>
              <a:t>    When you ask a question, people don’t always answer that question. They think you are asking something else. </a:t>
            </a:r>
          </a:p>
          <a:p>
            <a:endParaRPr lang="en-US" altLang="en-US" smtClean="0">
              <a:solidFill>
                <a:srgbClr val="7030A0"/>
              </a:solidFill>
            </a:endParaRPr>
          </a:p>
          <a:p>
            <a:r>
              <a:rPr lang="en-US" altLang="en-US" smtClean="0"/>
              <a:t>“What occupation is Steve  in--- farmer, doctor, salesman, or librarian?  What is the probability he is a librarian?” </a:t>
            </a:r>
          </a:p>
          <a:p>
            <a:r>
              <a:rPr lang="en-US" altLang="en-US" smtClean="0"/>
              <a:t>                                     versus</a:t>
            </a:r>
          </a:p>
          <a:p>
            <a:r>
              <a:rPr lang="en-US" altLang="en-US" smtClean="0"/>
              <a:t>“What occupation does it sound like Steve is in? Does the description fit that job well?”</a:t>
            </a:r>
          </a:p>
          <a:p>
            <a:r>
              <a:rPr lang="en-US" altLang="en-US" smtClean="0"/>
              <a:t>       If you meet somebody like Steve at a party, do you immediately think he must be a librarian?  </a:t>
            </a:r>
          </a:p>
          <a:p>
            <a:endParaRPr lang="en-US" altLang="en-US" smtClean="0"/>
          </a:p>
          <a:p>
            <a:endParaRPr lang="en-US" altLang="en-US" smtClean="0"/>
          </a:p>
          <a:p>
            <a:endParaRPr lang="en-US" altLang="en-US" smtClean="0">
              <a:solidFill>
                <a:srgbClr val="7030A0"/>
              </a:solidFill>
            </a:endParaRPr>
          </a:p>
          <a:p>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New York Restaurant Grades</a:t>
            </a:r>
          </a:p>
        </p:txBody>
      </p:sp>
      <p:sp>
        <p:nvSpPr>
          <p:cNvPr id="1126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56A3EE9F-264A-4B03-9BAC-0BE09E359890}" type="slidenum">
              <a:rPr lang="en-US" altLang="en-US" sz="1400"/>
              <a:pPr>
                <a:spcBef>
                  <a:spcPct val="0"/>
                </a:spcBef>
                <a:buFontTx/>
                <a:buNone/>
              </a:pPr>
              <a:t>5</a:t>
            </a:fld>
            <a:endParaRPr lang="en-US" altLang="en-US" sz="1400"/>
          </a:p>
        </p:txBody>
      </p:sp>
      <p:pic>
        <p:nvPicPr>
          <p:cNvPr id="11268" name="Picture 5" descr="C:\_G406_Regulation_Office\chapters\08-info\fig08-NYC-RESTAURANT-LETTER-GRADES-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7086600"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6"/>
          <p:cNvSpPr txBox="1">
            <a:spLocks noChangeArrowheads="1"/>
          </p:cNvSpPr>
          <p:nvPr/>
        </p:nvSpPr>
        <p:spPr bwMode="auto">
          <a:xfrm>
            <a:off x="7239000" y="1828800"/>
            <a:ext cx="1905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a:latin typeface="Bookman Old Style" pitchFamily="18" charset="0"/>
                <a:cs typeface="Arabic Typesetting" pitchFamily="66" charset="-78"/>
              </a:rPr>
              <a:t>But is an A </a:t>
            </a:r>
          </a:p>
          <a:p>
            <a:pPr eaLnBrk="1" hangingPunct="1">
              <a:spcBef>
                <a:spcPct val="0"/>
              </a:spcBef>
              <a:buFontTx/>
              <a:buNone/>
            </a:pPr>
            <a:r>
              <a:rPr lang="en-US" altLang="en-US" sz="2000">
                <a:latin typeface="Bookman Old Style" pitchFamily="18" charset="0"/>
                <a:cs typeface="Arabic Typesetting" pitchFamily="66" charset="-78"/>
              </a:rPr>
              <a:t>posted in the</a:t>
            </a:r>
          </a:p>
          <a:p>
            <a:pPr eaLnBrk="1" hangingPunct="1">
              <a:spcBef>
                <a:spcPct val="0"/>
              </a:spcBef>
              <a:buFontTx/>
              <a:buNone/>
            </a:pPr>
            <a:r>
              <a:rPr lang="en-US" altLang="en-US" sz="2000">
                <a:latin typeface="Bookman Old Style" pitchFamily="18" charset="0"/>
                <a:cs typeface="Arabic Typesetting" pitchFamily="66" charset="-78"/>
              </a:rPr>
              <a:t>window really a sign of a good </a:t>
            </a:r>
          </a:p>
          <a:p>
            <a:pPr eaLnBrk="1" hangingPunct="1">
              <a:spcBef>
                <a:spcPct val="0"/>
              </a:spcBef>
              <a:buFontTx/>
              <a:buNone/>
            </a:pPr>
            <a:r>
              <a:rPr lang="en-US" altLang="en-US" sz="2000">
                <a:latin typeface="Bookman Old Style" pitchFamily="18" charset="0"/>
                <a:cs typeface="Arabic Typesetting" pitchFamily="66" charset="-78"/>
              </a:rPr>
              <a:t>restaurant?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ltLang="en-US" smtClean="0"/>
              <a:t>The Intentions Heuristic</a:t>
            </a:r>
          </a:p>
        </p:txBody>
      </p:sp>
      <p:sp>
        <p:nvSpPr>
          <p:cNvPr id="132099" name="Subtitle 2"/>
          <p:cNvSpPr>
            <a:spLocks noGrp="1"/>
          </p:cNvSpPr>
          <p:nvPr>
            <p:ph type="subTitle" idx="1"/>
          </p:nvPr>
        </p:nvSpPr>
        <p:spPr>
          <a:xfrm>
            <a:off x="0" y="1143000"/>
            <a:ext cx="9144000" cy="3962400"/>
          </a:xfrm>
        </p:spPr>
        <p:txBody>
          <a:bodyPr/>
          <a:lstStyle/>
          <a:p>
            <a:r>
              <a:rPr lang="en-US" altLang="en-US" sz="2400" dirty="0" smtClean="0"/>
              <a:t> </a:t>
            </a:r>
          </a:p>
          <a:p>
            <a:r>
              <a:rPr lang="en-US" altLang="en-US" sz="2400" dirty="0" smtClean="0"/>
              <a:t>   Is an action good, or bad?  One way to judge it is to look at the person’s intention.  Is he intending something good, or something bad? Is he altruistic, or selfish? </a:t>
            </a:r>
          </a:p>
          <a:p>
            <a:endParaRPr lang="en-US" altLang="en-US" sz="2400" dirty="0" smtClean="0"/>
          </a:p>
          <a:p>
            <a:r>
              <a:rPr lang="en-US" altLang="en-US" sz="2400" dirty="0" smtClean="0"/>
              <a:t>   A different way of evaluation an action is whether it has good or bad effects.  </a:t>
            </a:r>
          </a:p>
          <a:p>
            <a:r>
              <a:rPr lang="en-US" altLang="en-US" sz="2400" dirty="0" smtClean="0"/>
              <a:t>     Is it the thought that counts?  (cash gifts show altruism)</a:t>
            </a:r>
          </a:p>
          <a:p>
            <a:r>
              <a:rPr lang="en-US" altLang="en-US" sz="2400" dirty="0" smtClean="0"/>
              <a:t>      Is it the thought that counts, but you have to show you really like the person by thinking hard about what they would like? (non-cash gifts)</a:t>
            </a:r>
          </a:p>
          <a:p>
            <a:r>
              <a:rPr lang="en-US" altLang="en-US" sz="2400" dirty="0"/>
              <a:t> </a:t>
            </a:r>
            <a:r>
              <a:rPr lang="en-US" altLang="en-US" sz="2400" dirty="0" smtClean="0"/>
              <a:t> Is a good gift one that shows clearly that the giver went to a lot of trouble and expense, even if it’s worthless to the recipient? </a:t>
            </a:r>
          </a:p>
          <a:p>
            <a:r>
              <a:rPr lang="en-US" altLang="en-US" sz="2400" dirty="0" smtClean="0"/>
              <a:t>        These things work out differently at the family level and at the political level. </a:t>
            </a:r>
          </a:p>
        </p:txBody>
      </p:sp>
      <p:sp>
        <p:nvSpPr>
          <p:cNvPr id="132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DB9D848-145C-4D07-A264-B1A4D790DE2F}" type="slidenum">
              <a:rPr lang="en-US" altLang="en-US" sz="1400"/>
              <a:pPr>
                <a:spcBef>
                  <a:spcPct val="0"/>
                </a:spcBef>
                <a:buFontTx/>
                <a:buNone/>
              </a:pPr>
              <a:t>50</a:t>
            </a:fld>
            <a:endParaRPr lang="en-US" altLang="en-US" sz="1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5474" name="Title 1"/>
          <p:cNvSpPr>
            <a:spLocks noGrp="1"/>
          </p:cNvSpPr>
          <p:nvPr>
            <p:ph type="title"/>
          </p:nvPr>
        </p:nvSpPr>
        <p:spPr>
          <a:xfrm>
            <a:off x="-152400" y="0"/>
            <a:ext cx="9601200" cy="1143000"/>
          </a:xfrm>
        </p:spPr>
        <p:txBody>
          <a:bodyPr/>
          <a:lstStyle/>
          <a:p>
            <a:r>
              <a:rPr lang="en-US" altLang="en-US" smtClean="0"/>
              <a:t>How Scared Should You Be if</a:t>
            </a:r>
            <a:br>
              <a:rPr lang="en-US" altLang="en-US" smtClean="0"/>
            </a:br>
            <a:r>
              <a:rPr lang="en-US" altLang="en-US" smtClean="0"/>
              <a:t>Your Cancer Test Says “Cancer”? </a:t>
            </a:r>
          </a:p>
        </p:txBody>
      </p:sp>
      <p:sp>
        <p:nvSpPr>
          <p:cNvPr id="10547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4AC24440-511A-4982-AAA4-24D25C03C2FB}" type="slidenum">
              <a:rPr lang="en-US" altLang="en-US" sz="1400"/>
              <a:pPr>
                <a:spcBef>
                  <a:spcPct val="0"/>
                </a:spcBef>
                <a:buFontTx/>
                <a:buNone/>
              </a:pPr>
              <a:t>51</a:t>
            </a:fld>
            <a:endParaRPr lang="en-US" altLang="en-US" sz="1400"/>
          </a:p>
        </p:txBody>
      </p:sp>
      <p:sp>
        <p:nvSpPr>
          <p:cNvPr id="105476" name="Subtitle 3"/>
          <p:cNvSpPr>
            <a:spLocks noGrp="1"/>
          </p:cNvSpPr>
          <p:nvPr>
            <p:ph type="subTitle" idx="1"/>
          </p:nvPr>
        </p:nvSpPr>
        <p:spPr/>
        <p:txBody>
          <a:bodyPr/>
          <a:lstStyle/>
          <a:p>
            <a:r>
              <a:rPr lang="en-US" altLang="en-US" b="1" smtClean="0"/>
              <a:t> Suppose that a cancer test is 90% accurate, in the sense that if someone has cancer he will test positive (meaning the chemical does change color) with 90% probability, but in the population only 2% of people have cancer.  If someone does not have cancer, the test is 80% accurate and the chemical will not change color.</a:t>
            </a:r>
            <a:r>
              <a:rPr lang="en-US" altLang="en-US" smtClean="0"/>
              <a:t>  Use Bayes’s Rule: </a:t>
            </a:r>
          </a:p>
        </p:txBody>
      </p:sp>
      <p:pic>
        <p:nvPicPr>
          <p:cNvPr id="105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4648200"/>
            <a:ext cx="91836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7522" name="Title 1"/>
          <p:cNvSpPr>
            <a:spLocks noGrp="1"/>
          </p:cNvSpPr>
          <p:nvPr>
            <p:ph type="title"/>
          </p:nvPr>
        </p:nvSpPr>
        <p:spPr>
          <a:xfrm>
            <a:off x="-152400" y="0"/>
            <a:ext cx="9601200" cy="1143000"/>
          </a:xfrm>
        </p:spPr>
        <p:txBody>
          <a:bodyPr/>
          <a:lstStyle/>
          <a:p>
            <a:r>
              <a:rPr lang="en-US" altLang="en-US" smtClean="0"/>
              <a:t>How Scared Should You Be if</a:t>
            </a:r>
            <a:br>
              <a:rPr lang="en-US" altLang="en-US" smtClean="0"/>
            </a:br>
            <a:r>
              <a:rPr lang="en-US" altLang="en-US" smtClean="0"/>
              <a:t>Your Cancer Test Says “Cancer”? </a:t>
            </a:r>
          </a:p>
        </p:txBody>
      </p:sp>
      <p:sp>
        <p:nvSpPr>
          <p:cNvPr id="1075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5BA316FE-26FA-499B-9D27-214711533264}" type="slidenum">
              <a:rPr lang="en-US" altLang="en-US" sz="1400"/>
              <a:pPr>
                <a:spcBef>
                  <a:spcPct val="0"/>
                </a:spcBef>
                <a:buFontTx/>
                <a:buNone/>
              </a:pPr>
              <a:t>52</a:t>
            </a:fld>
            <a:endParaRPr lang="en-US" altLang="en-US" sz="1400"/>
          </a:p>
        </p:txBody>
      </p:sp>
      <p:sp>
        <p:nvSpPr>
          <p:cNvPr id="107524" name="Subtitle 3"/>
          <p:cNvSpPr>
            <a:spLocks noGrp="1"/>
          </p:cNvSpPr>
          <p:nvPr>
            <p:ph type="subTitle" idx="1"/>
          </p:nvPr>
        </p:nvSpPr>
        <p:spPr>
          <a:xfrm>
            <a:off x="0" y="1397000"/>
            <a:ext cx="9144000" cy="3962400"/>
          </a:xfrm>
        </p:spPr>
        <p:txBody>
          <a:bodyPr/>
          <a:lstStyle/>
          <a:p>
            <a:r>
              <a:rPr lang="en-US" altLang="en-US" smtClean="0"/>
              <a:t> A BETTER APPROACH: </a:t>
            </a:r>
            <a:r>
              <a:rPr lang="en-US" altLang="en-US" b="1" smtClean="0"/>
              <a:t>  Frequency Boxes</a:t>
            </a:r>
          </a:p>
          <a:p>
            <a:r>
              <a:rPr lang="en-US" altLang="en-US" b="1" smtClean="0"/>
              <a:t>    Suppose that a cancer test is 90% accurate, in the sense that if someone has cancer he will test positive (meaning the chemical does change color) with 90% probability, but in the population only 2% of people have cancer.  If someone does not have cancer, the test is 80% accurate and the chemical will not change color.  </a:t>
            </a:r>
            <a:r>
              <a:rPr lang="en-US" altLang="en-US" smtClean="0"/>
              <a:t> </a:t>
            </a:r>
          </a:p>
          <a:p>
            <a:r>
              <a:rPr lang="en-US" altLang="en-US" smtClean="0"/>
              <a:t>  On the board, draw boxes representing numbers of people. There are 1000 in all. 980 are fine, but 20 have cancer. Of the 980, 80% test negative, which is 784, and the other 196 test positive. Of the 20 who have cancer, 90% test positive, which is 18. Two test negative.  So compare the 18 box with the 196 box.</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52400" y="0"/>
            <a:ext cx="9601200" cy="1143000"/>
          </a:xfrm>
        </p:spPr>
        <p:txBody>
          <a:bodyPr/>
          <a:lstStyle/>
          <a:p>
            <a:r>
              <a:rPr lang="en-US" altLang="en-US" smtClean="0"/>
              <a:t>A Frequency Box</a:t>
            </a:r>
          </a:p>
        </p:txBody>
      </p:sp>
      <p:sp>
        <p:nvSpPr>
          <p:cNvPr id="1075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5BA316FE-26FA-499B-9D27-214711533264}" type="slidenum">
              <a:rPr lang="en-US" altLang="en-US" sz="1400"/>
              <a:pPr>
                <a:spcBef>
                  <a:spcPct val="0"/>
                </a:spcBef>
                <a:buFontTx/>
                <a:buNone/>
              </a:pPr>
              <a:t>53</a:t>
            </a:fld>
            <a:endParaRPr lang="en-US" altLang="en-US" sz="1400"/>
          </a:p>
        </p:txBody>
      </p:sp>
      <p:sp>
        <p:nvSpPr>
          <p:cNvPr id="107524" name="Subtitle 3"/>
          <p:cNvSpPr>
            <a:spLocks noGrp="1"/>
          </p:cNvSpPr>
          <p:nvPr>
            <p:ph type="subTitle" idx="1"/>
          </p:nvPr>
        </p:nvSpPr>
        <p:spPr>
          <a:xfrm>
            <a:off x="0" y="1397000"/>
            <a:ext cx="9144000" cy="3962400"/>
          </a:xfrm>
        </p:spPr>
        <p:txBody>
          <a:bodyPr/>
          <a:lstStyle/>
          <a:p>
            <a:r>
              <a:rPr lang="en-US" altLang="en-US" smtClean="0"/>
              <a:t>  </a:t>
            </a:r>
          </a:p>
        </p:txBody>
      </p:sp>
      <p:sp>
        <p:nvSpPr>
          <p:cNvPr id="3" name="Rectangle 2"/>
          <p:cNvSpPr/>
          <p:nvPr/>
        </p:nvSpPr>
        <p:spPr>
          <a:xfrm>
            <a:off x="26670" y="6248400"/>
            <a:ext cx="6473888" cy="646331"/>
          </a:xfrm>
          <a:prstGeom prst="rect">
            <a:avLst/>
          </a:prstGeom>
        </p:spPr>
        <p:txBody>
          <a:bodyPr wrap="none">
            <a:spAutoFit/>
          </a:bodyPr>
          <a:lstStyle/>
          <a:p>
            <a:r>
              <a:rPr lang="en-US" dirty="0" err="1"/>
              <a:t>Link:</a:t>
            </a:r>
            <a:r>
              <a:rPr lang="en-US" dirty="0" err="1">
                <a:hlinkClick r:id="rId3"/>
              </a:rPr>
              <a:t>"Bayes</a:t>
            </a:r>
            <a:r>
              <a:rPr lang="en-US" dirty="0">
                <a:hlinkClick r:id="rId3"/>
              </a:rPr>
              <a:t> Theorem with </a:t>
            </a:r>
            <a:r>
              <a:rPr lang="en-US" dirty="0" smtClean="0">
                <a:hlinkClick r:id="rId3"/>
              </a:rPr>
              <a:t>Lego</a:t>
            </a:r>
            <a:r>
              <a:rPr lang="en-US" dirty="0" smtClean="0"/>
              <a:t>“. </a:t>
            </a:r>
          </a:p>
          <a:p>
            <a:r>
              <a:rPr lang="en-US" dirty="0" smtClean="0"/>
              <a:t> The Python code for this figure is at </a:t>
            </a:r>
            <a:r>
              <a:rPr lang="en-US" sz="1100" dirty="0">
                <a:hlinkClick r:id="rId4"/>
              </a:rPr>
              <a:t>https://github.com/erasmuse/Bayes-Rule</a:t>
            </a:r>
            <a:endParaRPr lang="en-US" sz="1100" dirty="0"/>
          </a:p>
        </p:txBody>
      </p:sp>
      <p:pic>
        <p:nvPicPr>
          <p:cNvPr id="2" name="Picture 1"/>
          <p:cNvPicPr>
            <a:picLocks noChangeAspect="1"/>
          </p:cNvPicPr>
          <p:nvPr/>
        </p:nvPicPr>
        <p:blipFill>
          <a:blip r:embed="rId5"/>
          <a:stretch>
            <a:fillRect/>
          </a:stretch>
        </p:blipFill>
        <p:spPr>
          <a:xfrm>
            <a:off x="26670" y="1305627"/>
            <a:ext cx="8420100" cy="4925929"/>
          </a:xfrm>
          <a:prstGeom prst="rect">
            <a:avLst/>
          </a:prstGeom>
        </p:spPr>
      </p:pic>
    </p:spTree>
    <p:extLst>
      <p:ext uri="{BB962C8B-B14F-4D97-AF65-F5344CB8AC3E}">
        <p14:creationId xmlns:p14="http://schemas.microsoft.com/office/powerpoint/2010/main" val="2256986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z="3600" b="1" smtClean="0"/>
              <a:t>   Throwing a Ball </a:t>
            </a:r>
          </a:p>
        </p:txBody>
      </p:sp>
      <p:sp>
        <p:nvSpPr>
          <p:cNvPr id="8089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2E48D1CC-3EFF-41EE-9226-FFE97557FC98}" type="slidenum">
              <a:rPr lang="en-US" altLang="en-US" sz="1400"/>
              <a:pPr>
                <a:spcBef>
                  <a:spcPct val="0"/>
                </a:spcBef>
                <a:buFontTx/>
                <a:buNone/>
              </a:pPr>
              <a:t>54</a:t>
            </a:fld>
            <a:endParaRPr lang="en-US" altLang="en-US" sz="1400"/>
          </a:p>
        </p:txBody>
      </p:sp>
      <p:sp>
        <p:nvSpPr>
          <p:cNvPr id="80900" name="Subtitle 3"/>
          <p:cNvSpPr>
            <a:spLocks noGrp="1"/>
          </p:cNvSpPr>
          <p:nvPr>
            <p:ph type="subTitle" idx="1"/>
          </p:nvPr>
        </p:nvSpPr>
        <p:spPr>
          <a:xfrm>
            <a:off x="-34925" y="1981200"/>
            <a:ext cx="9144000" cy="3962400"/>
          </a:xfrm>
        </p:spPr>
        <p:txBody>
          <a:bodyPr/>
          <a:lstStyle/>
          <a:p>
            <a:pPr eaLnBrk="1" hangingPunct="1"/>
            <a:r>
              <a:rPr lang="en-US" altLang="en-US" smtClean="0"/>
              <a:t>     </a:t>
            </a:r>
            <a:r>
              <a:rPr lang="en-US" altLang="en-US" smtClean="0">
                <a:solidFill>
                  <a:schemeClr val="bg1"/>
                </a:solidFill>
                <a:latin typeface="Arial" pitchFamily="34" charset="0"/>
              </a:rPr>
              <a:t>When</a:t>
            </a:r>
            <a:r>
              <a:rPr lang="en-US" altLang="en-US" smtClean="0">
                <a:latin typeface="Arial" pitchFamily="34" charset="0"/>
              </a:rPr>
              <a:t> </a:t>
            </a:r>
            <a:r>
              <a:rPr lang="en-US" altLang="en-US" smtClean="0">
                <a:solidFill>
                  <a:schemeClr val="bg1"/>
                </a:solidFill>
                <a:latin typeface="Arial" pitchFamily="34" charset="0"/>
              </a:rPr>
              <a:t>a man throws a ball high in the air and catches it again, </a:t>
            </a:r>
          </a:p>
          <a:p>
            <a:pPr eaLnBrk="1" hangingPunct="1"/>
            <a:r>
              <a:rPr lang="en-US" altLang="en-US" smtClean="0">
                <a:solidFill>
                  <a:schemeClr val="bg1"/>
                </a:solidFill>
                <a:latin typeface="Arial" pitchFamily="34" charset="0"/>
              </a:rPr>
              <a:t>      he behaves as if he had solved a set of differential equations in predicting the trajectory of the ball...</a:t>
            </a:r>
          </a:p>
          <a:p>
            <a:pPr eaLnBrk="1" hangingPunct="1"/>
            <a:endParaRPr lang="en-US" altLang="en-US" smtClean="0">
              <a:solidFill>
                <a:schemeClr val="bg1"/>
              </a:solidFill>
              <a:latin typeface="Arial" pitchFamily="34" charset="0"/>
            </a:endParaRPr>
          </a:p>
          <a:p>
            <a:pPr eaLnBrk="1" hangingPunct="1"/>
            <a:r>
              <a:rPr lang="en-US" altLang="en-US" smtClean="0">
                <a:solidFill>
                  <a:schemeClr val="bg1"/>
                </a:solidFill>
                <a:latin typeface="Arial" pitchFamily="34" charset="0"/>
              </a:rPr>
              <a:t> At some subconscious level, something functionally equivalent to the mathematical calculation is going on. </a:t>
            </a:r>
          </a:p>
          <a:p>
            <a:pPr eaLnBrk="1" hangingPunct="1"/>
            <a:endParaRPr lang="en-US" altLang="en-US" smtClean="0">
              <a:solidFill>
                <a:schemeClr val="bg1"/>
              </a:solidFill>
              <a:latin typeface="Arial" pitchFamily="34" charset="0"/>
            </a:endParaRPr>
          </a:p>
          <a:p>
            <a:pPr algn="r" eaLnBrk="1" hangingPunct="1"/>
            <a:r>
              <a:rPr lang="en-US" altLang="en-US" i="1" smtClean="0">
                <a:solidFill>
                  <a:schemeClr val="bg1"/>
                </a:solidFill>
                <a:latin typeface="Arial" pitchFamily="34" charset="0"/>
              </a:rPr>
              <a:t>Richard Dawkins, The Selfish Gene</a:t>
            </a:r>
          </a:p>
          <a:p>
            <a:endParaRPr lang="en-US" altLang="en-US" smtClean="0"/>
          </a:p>
        </p:txBody>
      </p:sp>
    </p:spTree>
    <p:extLst>
      <p:ext uri="{BB962C8B-B14F-4D97-AF65-F5344CB8AC3E}">
        <p14:creationId xmlns:p14="http://schemas.microsoft.com/office/powerpoint/2010/main" val="42591037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rc 2"/>
          <p:cNvSpPr>
            <a:spLocks/>
          </p:cNvSpPr>
          <p:nvPr/>
        </p:nvSpPr>
        <p:spPr bwMode="auto">
          <a:xfrm rot="-5400000">
            <a:off x="5649119" y="438944"/>
            <a:ext cx="3930650" cy="3059112"/>
          </a:xfrm>
          <a:custGeom>
            <a:avLst/>
            <a:gdLst>
              <a:gd name="T0" fmla="*/ 0 w 21626"/>
              <a:gd name="T1" fmla="*/ 0 h 21600"/>
              <a:gd name="T2" fmla="*/ 2147483646 w 21626"/>
              <a:gd name="T3" fmla="*/ 2147483646 h 21600"/>
              <a:gd name="T4" fmla="*/ 2147483646 w 21626"/>
              <a:gd name="T5" fmla="*/ 2147483646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8" y="0"/>
                  <a:pt x="17" y="-1"/>
                  <a:pt x="26" y="-1"/>
                </a:cubicBezTo>
                <a:cubicBezTo>
                  <a:pt x="11955" y="-1"/>
                  <a:pt x="21626" y="9670"/>
                  <a:pt x="21626" y="21600"/>
                </a:cubicBezTo>
              </a:path>
              <a:path w="21626" h="21600" stroke="0" extrusionOk="0">
                <a:moveTo>
                  <a:pt x="0" y="0"/>
                </a:moveTo>
                <a:cubicBezTo>
                  <a:pt x="8" y="0"/>
                  <a:pt x="17" y="-1"/>
                  <a:pt x="26" y="-1"/>
                </a:cubicBezTo>
                <a:cubicBezTo>
                  <a:pt x="11955" y="-1"/>
                  <a:pt x="21626" y="9670"/>
                  <a:pt x="21626" y="21600"/>
                </a:cubicBezTo>
                <a:lnTo>
                  <a:pt x="26" y="21600"/>
                </a:lnTo>
                <a:lnTo>
                  <a:pt x="0" y="0"/>
                </a:lnTo>
                <a:close/>
              </a:path>
            </a:pathLst>
          </a:custGeom>
          <a:noFill/>
          <a:ln w="38100">
            <a:solidFill>
              <a:schemeClr val="bg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829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250" y="992188"/>
            <a:ext cx="4730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948" name="Object 2"/>
          <p:cNvGraphicFramePr>
            <a:graphicFrameLocks noChangeAspect="1"/>
          </p:cNvGraphicFramePr>
          <p:nvPr/>
        </p:nvGraphicFramePr>
        <p:xfrm>
          <a:off x="114300" y="3067050"/>
          <a:ext cx="2676525" cy="3790950"/>
        </p:xfrm>
        <a:graphic>
          <a:graphicData uri="http://schemas.openxmlformats.org/presentationml/2006/ole">
            <mc:AlternateContent xmlns:mc="http://schemas.openxmlformats.org/markup-compatibility/2006">
              <mc:Choice xmlns:v="urn:schemas-microsoft-com:vml" Requires="v">
                <p:oleObj spid="_x0000_s97377" name="Bitmap" r:id="rId5" imgW="3019048" imgH="4277322" progId="Paint.Picture">
                  <p:embed/>
                </p:oleObj>
              </mc:Choice>
              <mc:Fallback>
                <p:oleObj name="Bitmap" r:id="rId5" imgW="3019048" imgH="427732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3067050"/>
                        <a:ext cx="2676525" cy="37909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829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1550" y="1358900"/>
            <a:ext cx="44640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Text Box 6"/>
          <p:cNvSpPr txBox="1">
            <a:spLocks noChangeArrowheads="1"/>
          </p:cNvSpPr>
          <p:nvPr/>
        </p:nvSpPr>
        <p:spPr bwMode="auto">
          <a:xfrm>
            <a:off x="603250" y="330200"/>
            <a:ext cx="2614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DE" altLang="en-US" sz="2800" b="1">
                <a:solidFill>
                  <a:schemeClr val="bg1"/>
                </a:solidFill>
                <a:ea typeface="MS PGothic" pitchFamily="34" charset="-128"/>
              </a:rPr>
              <a:t>Gaze heuristic</a:t>
            </a:r>
          </a:p>
        </p:txBody>
      </p:sp>
      <p:cxnSp>
        <p:nvCxnSpPr>
          <p:cNvPr id="3" name="Straight Connector 2"/>
          <p:cNvCxnSpPr/>
          <p:nvPr/>
        </p:nvCxnSpPr>
        <p:spPr>
          <a:xfrm>
            <a:off x="2241550" y="3327400"/>
            <a:ext cx="568325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9333681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rc 2"/>
          <p:cNvSpPr>
            <a:spLocks/>
          </p:cNvSpPr>
          <p:nvPr/>
        </p:nvSpPr>
        <p:spPr bwMode="auto">
          <a:xfrm rot="-5400000">
            <a:off x="5649119" y="438944"/>
            <a:ext cx="3930650" cy="3059112"/>
          </a:xfrm>
          <a:custGeom>
            <a:avLst/>
            <a:gdLst>
              <a:gd name="T0" fmla="*/ 0 w 21626"/>
              <a:gd name="T1" fmla="*/ 0 h 21600"/>
              <a:gd name="T2" fmla="*/ 2147483646 w 21626"/>
              <a:gd name="T3" fmla="*/ 2147483646 h 21600"/>
              <a:gd name="T4" fmla="*/ 2147483646 w 21626"/>
              <a:gd name="T5" fmla="*/ 2147483646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8" y="0"/>
                  <a:pt x="17" y="-1"/>
                  <a:pt x="26" y="-1"/>
                </a:cubicBezTo>
                <a:cubicBezTo>
                  <a:pt x="11955" y="-1"/>
                  <a:pt x="21626" y="9670"/>
                  <a:pt x="21626" y="21600"/>
                </a:cubicBezTo>
              </a:path>
              <a:path w="21626" h="21600" stroke="0" extrusionOk="0">
                <a:moveTo>
                  <a:pt x="0" y="0"/>
                </a:moveTo>
                <a:cubicBezTo>
                  <a:pt x="8" y="0"/>
                  <a:pt x="17" y="-1"/>
                  <a:pt x="26" y="-1"/>
                </a:cubicBezTo>
                <a:cubicBezTo>
                  <a:pt x="11955" y="-1"/>
                  <a:pt x="21626" y="9670"/>
                  <a:pt x="21626" y="21600"/>
                </a:cubicBezTo>
                <a:lnTo>
                  <a:pt x="26" y="21600"/>
                </a:lnTo>
                <a:lnTo>
                  <a:pt x="0" y="0"/>
                </a:lnTo>
                <a:close/>
              </a:path>
            </a:pathLst>
          </a:custGeom>
          <a:noFill/>
          <a:ln w="38100">
            <a:solidFill>
              <a:schemeClr val="bg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849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5388" y="1700213"/>
            <a:ext cx="4730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4996" name="Object 2"/>
          <p:cNvGraphicFramePr>
            <a:graphicFrameLocks noChangeAspect="1"/>
          </p:cNvGraphicFramePr>
          <p:nvPr/>
        </p:nvGraphicFramePr>
        <p:xfrm>
          <a:off x="1309688" y="3124200"/>
          <a:ext cx="2638425" cy="3733800"/>
        </p:xfrm>
        <a:graphic>
          <a:graphicData uri="http://schemas.openxmlformats.org/presentationml/2006/ole">
            <mc:AlternateContent xmlns:mc="http://schemas.openxmlformats.org/markup-compatibility/2006">
              <mc:Choice xmlns:v="urn:schemas-microsoft-com:vml" Requires="v">
                <p:oleObj spid="_x0000_s98401" name="Bitmap" r:id="rId5" imgW="2962689" imgH="4191585" progId="Paint.Picture">
                  <p:embed/>
                </p:oleObj>
              </mc:Choice>
              <mc:Fallback>
                <p:oleObj name="Bitmap" r:id="rId5" imgW="2962689" imgH="419158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9688" y="3124200"/>
                        <a:ext cx="26384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849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2488" y="2074863"/>
            <a:ext cx="293846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 Box 6"/>
          <p:cNvSpPr txBox="1">
            <a:spLocks noChangeArrowheads="1"/>
          </p:cNvSpPr>
          <p:nvPr/>
        </p:nvSpPr>
        <p:spPr bwMode="auto">
          <a:xfrm>
            <a:off x="603250" y="330200"/>
            <a:ext cx="2614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DE" altLang="en-US" sz="2800" b="1">
                <a:solidFill>
                  <a:schemeClr val="bg1"/>
                </a:solidFill>
                <a:ea typeface="MS PGothic" pitchFamily="34" charset="-128"/>
              </a:rPr>
              <a:t>Gaze heuristic</a:t>
            </a:r>
          </a:p>
        </p:txBody>
      </p:sp>
      <p:cxnSp>
        <p:nvCxnSpPr>
          <p:cNvPr id="7" name="Straight Connector 6"/>
          <p:cNvCxnSpPr/>
          <p:nvPr/>
        </p:nvCxnSpPr>
        <p:spPr>
          <a:xfrm>
            <a:off x="3392488" y="3382963"/>
            <a:ext cx="568325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8459776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rc 2"/>
          <p:cNvSpPr>
            <a:spLocks/>
          </p:cNvSpPr>
          <p:nvPr/>
        </p:nvSpPr>
        <p:spPr bwMode="auto">
          <a:xfrm rot="-5400000">
            <a:off x="5649119" y="438944"/>
            <a:ext cx="3930650" cy="3059112"/>
          </a:xfrm>
          <a:custGeom>
            <a:avLst/>
            <a:gdLst>
              <a:gd name="T0" fmla="*/ 0 w 21626"/>
              <a:gd name="T1" fmla="*/ 0 h 21600"/>
              <a:gd name="T2" fmla="*/ 2147483646 w 21626"/>
              <a:gd name="T3" fmla="*/ 2147483646 h 21600"/>
              <a:gd name="T4" fmla="*/ 2147483646 w 21626"/>
              <a:gd name="T5" fmla="*/ 2147483646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8" y="0"/>
                  <a:pt x="17" y="-1"/>
                  <a:pt x="26" y="-1"/>
                </a:cubicBezTo>
                <a:cubicBezTo>
                  <a:pt x="11955" y="-1"/>
                  <a:pt x="21626" y="9670"/>
                  <a:pt x="21626" y="21600"/>
                </a:cubicBezTo>
              </a:path>
              <a:path w="21626" h="21600" stroke="0" extrusionOk="0">
                <a:moveTo>
                  <a:pt x="0" y="0"/>
                </a:moveTo>
                <a:cubicBezTo>
                  <a:pt x="8" y="0"/>
                  <a:pt x="17" y="-1"/>
                  <a:pt x="26" y="-1"/>
                </a:cubicBezTo>
                <a:cubicBezTo>
                  <a:pt x="11955" y="-1"/>
                  <a:pt x="21626" y="9670"/>
                  <a:pt x="21626" y="21600"/>
                </a:cubicBezTo>
                <a:lnTo>
                  <a:pt x="26" y="21600"/>
                </a:lnTo>
                <a:lnTo>
                  <a:pt x="0" y="0"/>
                </a:lnTo>
                <a:close/>
              </a:path>
            </a:pathLst>
          </a:custGeom>
          <a:noFill/>
          <a:ln w="38100">
            <a:solidFill>
              <a:schemeClr val="bg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870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3450" y="2508250"/>
            <a:ext cx="4730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7044" name="Object 2"/>
          <p:cNvGraphicFramePr>
            <a:graphicFrameLocks noChangeAspect="1"/>
          </p:cNvGraphicFramePr>
          <p:nvPr/>
        </p:nvGraphicFramePr>
        <p:xfrm>
          <a:off x="2819400" y="3076575"/>
          <a:ext cx="2667000" cy="3781425"/>
        </p:xfrm>
        <a:graphic>
          <a:graphicData uri="http://schemas.openxmlformats.org/presentationml/2006/ole">
            <mc:AlternateContent xmlns:mc="http://schemas.openxmlformats.org/markup-compatibility/2006">
              <mc:Choice xmlns:v="urn:schemas-microsoft-com:vml" Requires="v">
                <p:oleObj spid="_x0000_s99425" name="Bitmap" r:id="rId5" imgW="3010320" imgH="4266667" progId="Paint.Picture">
                  <p:embed/>
                </p:oleObj>
              </mc:Choice>
              <mc:Fallback>
                <p:oleObj name="Bitmap" r:id="rId5" imgW="3010320" imgH="4266667"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076575"/>
                        <a:ext cx="266700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8704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0" y="2836863"/>
            <a:ext cx="11271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ext Box 6"/>
          <p:cNvSpPr txBox="1">
            <a:spLocks noChangeArrowheads="1"/>
          </p:cNvSpPr>
          <p:nvPr/>
        </p:nvSpPr>
        <p:spPr bwMode="auto">
          <a:xfrm>
            <a:off x="603250" y="330200"/>
            <a:ext cx="2614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DE" altLang="en-US" sz="2800" b="1">
                <a:solidFill>
                  <a:schemeClr val="bg1"/>
                </a:solidFill>
                <a:ea typeface="MS PGothic" pitchFamily="34" charset="-128"/>
              </a:rPr>
              <a:t>Gaze heuristic</a:t>
            </a:r>
          </a:p>
        </p:txBody>
      </p:sp>
      <p:cxnSp>
        <p:nvCxnSpPr>
          <p:cNvPr id="7" name="Straight Connector 6"/>
          <p:cNvCxnSpPr/>
          <p:nvPr/>
        </p:nvCxnSpPr>
        <p:spPr>
          <a:xfrm>
            <a:off x="5029200" y="3333750"/>
            <a:ext cx="568325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1598540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Object 2"/>
          <p:cNvGraphicFramePr>
            <a:graphicFrameLocks noChangeAspect="1"/>
          </p:cNvGraphicFramePr>
          <p:nvPr/>
        </p:nvGraphicFramePr>
        <p:xfrm>
          <a:off x="3714750" y="3106738"/>
          <a:ext cx="2733675" cy="3751262"/>
        </p:xfrm>
        <a:graphic>
          <a:graphicData uri="http://schemas.openxmlformats.org/presentationml/2006/ole">
            <mc:AlternateContent xmlns:mc="http://schemas.openxmlformats.org/markup-compatibility/2006">
              <mc:Choice xmlns:v="urn:schemas-microsoft-com:vml" Requires="v">
                <p:oleObj spid="_x0000_s100449" name="Bitmap" r:id="rId4" imgW="3067478" imgH="4210638" progId="Paint.Picture">
                  <p:embed/>
                </p:oleObj>
              </mc:Choice>
              <mc:Fallback>
                <p:oleObj name="Bitmap" r:id="rId4" imgW="3067478" imgH="42106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3106738"/>
                        <a:ext cx="2733675" cy="375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9091" name="Arc 3"/>
          <p:cNvSpPr>
            <a:spLocks/>
          </p:cNvSpPr>
          <p:nvPr/>
        </p:nvSpPr>
        <p:spPr bwMode="auto">
          <a:xfrm rot="-5400000">
            <a:off x="5649119" y="438944"/>
            <a:ext cx="3930650" cy="3059112"/>
          </a:xfrm>
          <a:custGeom>
            <a:avLst/>
            <a:gdLst>
              <a:gd name="T0" fmla="*/ 0 w 21626"/>
              <a:gd name="T1" fmla="*/ 0 h 21600"/>
              <a:gd name="T2" fmla="*/ 2147483646 w 21626"/>
              <a:gd name="T3" fmla="*/ 2147483646 h 21600"/>
              <a:gd name="T4" fmla="*/ 2147483646 w 21626"/>
              <a:gd name="T5" fmla="*/ 2147483646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8" y="0"/>
                  <a:pt x="17" y="-1"/>
                  <a:pt x="26" y="-1"/>
                </a:cubicBezTo>
                <a:cubicBezTo>
                  <a:pt x="11955" y="-1"/>
                  <a:pt x="21626" y="9670"/>
                  <a:pt x="21626" y="21600"/>
                </a:cubicBezTo>
              </a:path>
              <a:path w="21626" h="21600" stroke="0" extrusionOk="0">
                <a:moveTo>
                  <a:pt x="0" y="0"/>
                </a:moveTo>
                <a:cubicBezTo>
                  <a:pt x="8" y="0"/>
                  <a:pt x="17" y="-1"/>
                  <a:pt x="26" y="-1"/>
                </a:cubicBezTo>
                <a:cubicBezTo>
                  <a:pt x="11955" y="-1"/>
                  <a:pt x="21626" y="9670"/>
                  <a:pt x="21626" y="21600"/>
                </a:cubicBezTo>
                <a:lnTo>
                  <a:pt x="26" y="21600"/>
                </a:lnTo>
                <a:lnTo>
                  <a:pt x="0" y="0"/>
                </a:lnTo>
                <a:close/>
              </a:path>
            </a:pathLst>
          </a:custGeom>
          <a:noFill/>
          <a:ln w="38100">
            <a:solidFill>
              <a:schemeClr val="bg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2" name="Text Box 4"/>
          <p:cNvSpPr txBox="1">
            <a:spLocks noChangeArrowheads="1"/>
          </p:cNvSpPr>
          <p:nvPr/>
        </p:nvSpPr>
        <p:spPr bwMode="auto">
          <a:xfrm>
            <a:off x="603250" y="330200"/>
            <a:ext cx="2614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DE" altLang="en-US" sz="2800" b="1">
                <a:solidFill>
                  <a:schemeClr val="bg1"/>
                </a:solidFill>
                <a:ea typeface="MS PGothic" pitchFamily="34" charset="-128"/>
              </a:rPr>
              <a:t>Gaze heuristic</a:t>
            </a:r>
          </a:p>
        </p:txBody>
      </p:sp>
    </p:spTree>
    <p:extLst>
      <p:ext uri="{BB962C8B-B14F-4D97-AF65-F5344CB8AC3E}">
        <p14:creationId xmlns:p14="http://schemas.microsoft.com/office/powerpoint/2010/main" val="251663411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rc 2"/>
          <p:cNvSpPr>
            <a:spLocks/>
          </p:cNvSpPr>
          <p:nvPr/>
        </p:nvSpPr>
        <p:spPr bwMode="auto">
          <a:xfrm rot="-5400000">
            <a:off x="5649119" y="438944"/>
            <a:ext cx="3930650" cy="3059112"/>
          </a:xfrm>
          <a:custGeom>
            <a:avLst/>
            <a:gdLst>
              <a:gd name="T0" fmla="*/ 0 w 21626"/>
              <a:gd name="T1" fmla="*/ 0 h 21600"/>
              <a:gd name="T2" fmla="*/ 2147483646 w 21626"/>
              <a:gd name="T3" fmla="*/ 2147483646 h 21600"/>
              <a:gd name="T4" fmla="*/ 2147483646 w 21626"/>
              <a:gd name="T5" fmla="*/ 2147483646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8" y="0"/>
                  <a:pt x="17" y="-1"/>
                  <a:pt x="26" y="-1"/>
                </a:cubicBezTo>
                <a:cubicBezTo>
                  <a:pt x="11955" y="-1"/>
                  <a:pt x="21626" y="9670"/>
                  <a:pt x="21626" y="21600"/>
                </a:cubicBezTo>
              </a:path>
              <a:path w="21626" h="21600" stroke="0" extrusionOk="0">
                <a:moveTo>
                  <a:pt x="0" y="0"/>
                </a:moveTo>
                <a:cubicBezTo>
                  <a:pt x="8" y="0"/>
                  <a:pt x="17" y="-1"/>
                  <a:pt x="26" y="-1"/>
                </a:cubicBezTo>
                <a:cubicBezTo>
                  <a:pt x="11955" y="-1"/>
                  <a:pt x="21626" y="9670"/>
                  <a:pt x="21626" y="21600"/>
                </a:cubicBezTo>
                <a:lnTo>
                  <a:pt x="26" y="21600"/>
                </a:lnTo>
                <a:lnTo>
                  <a:pt x="0" y="0"/>
                </a:lnTo>
                <a:close/>
              </a:path>
            </a:pathLst>
          </a:custGeom>
          <a:noFill/>
          <a:ln w="38100">
            <a:solidFill>
              <a:schemeClr val="bg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911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250" y="992188"/>
            <a:ext cx="4730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1140" name="Object 2"/>
          <p:cNvGraphicFramePr>
            <a:graphicFrameLocks noChangeAspect="1"/>
          </p:cNvGraphicFramePr>
          <p:nvPr/>
        </p:nvGraphicFramePr>
        <p:xfrm>
          <a:off x="114300" y="3067050"/>
          <a:ext cx="2676525" cy="3790950"/>
        </p:xfrm>
        <a:graphic>
          <a:graphicData uri="http://schemas.openxmlformats.org/presentationml/2006/ole">
            <mc:AlternateContent xmlns:mc="http://schemas.openxmlformats.org/markup-compatibility/2006">
              <mc:Choice xmlns:v="urn:schemas-microsoft-com:vml" Requires="v">
                <p:oleObj spid="_x0000_s101473" name="Bitmap" r:id="rId5" imgW="3019048" imgH="4277322" progId="Paint.Picture">
                  <p:embed/>
                </p:oleObj>
              </mc:Choice>
              <mc:Fallback>
                <p:oleObj name="Bitmap" r:id="rId5" imgW="3019048" imgH="427732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3067050"/>
                        <a:ext cx="2676525" cy="37909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9114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1550" y="1358900"/>
            <a:ext cx="44640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 Box 6"/>
          <p:cNvSpPr txBox="1">
            <a:spLocks noChangeArrowheads="1"/>
          </p:cNvSpPr>
          <p:nvPr/>
        </p:nvSpPr>
        <p:spPr bwMode="auto">
          <a:xfrm>
            <a:off x="603250" y="330200"/>
            <a:ext cx="2614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DE" altLang="en-US" sz="2800" b="1">
                <a:solidFill>
                  <a:schemeClr val="bg1"/>
                </a:solidFill>
                <a:ea typeface="MS PGothic" pitchFamily="34" charset="-128"/>
              </a:rPr>
              <a:t>Gaze heuristic</a:t>
            </a:r>
          </a:p>
        </p:txBody>
      </p:sp>
      <p:sp>
        <p:nvSpPr>
          <p:cNvPr id="91143" name="Rectangle 1"/>
          <p:cNvSpPr>
            <a:spLocks noChangeArrowheads="1"/>
          </p:cNvSpPr>
          <p:nvPr/>
        </p:nvSpPr>
        <p:spPr bwMode="auto">
          <a:xfrm>
            <a:off x="3048000" y="3962400"/>
            <a:ext cx="598011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“The </a:t>
            </a:r>
            <a:r>
              <a:rPr lang="en-US" altLang="en-US" sz="1800" b="1" dirty="0"/>
              <a:t>gaze heuristic</a:t>
            </a:r>
            <a:r>
              <a:rPr lang="en-US" altLang="en-US" sz="1800" dirty="0"/>
              <a:t> is a </a:t>
            </a:r>
            <a:r>
              <a:rPr lang="en-US" altLang="en-US" sz="1800" dirty="0">
                <a:hlinkClick r:id="rId8" tooltip="Heuristic"/>
              </a:rPr>
              <a:t>heuristic</a:t>
            </a:r>
            <a:r>
              <a:rPr lang="en-US" altLang="en-US" sz="1800" dirty="0"/>
              <a:t> employed by people when trying to catch a ball. </a:t>
            </a:r>
            <a:r>
              <a:rPr lang="en-US" altLang="en-US" sz="1800" dirty="0">
                <a:hlinkClick r:id="rId9" tooltip="Experiment"/>
              </a:rPr>
              <a:t>Experimental studies</a:t>
            </a:r>
            <a:r>
              <a:rPr lang="en-US" altLang="en-US" sz="1800" dirty="0"/>
              <a:t> have shown that people do not act as though they were solving a system of </a:t>
            </a:r>
            <a:r>
              <a:rPr lang="en-US" altLang="en-US" sz="1800" dirty="0">
                <a:hlinkClick r:id="rId10" tooltip="Differential equation"/>
              </a:rPr>
              <a:t>differential equations</a:t>
            </a:r>
            <a:r>
              <a:rPr lang="en-US" altLang="en-US" sz="1800" dirty="0"/>
              <a:t> that describe the forces acting on the ball while it is in the air and then run to the place at which the ball is predicted to hit the ground. Instead they fixate the ball with their eyes and move so as to keep the angle of the gaze either constant or within a specific range. Moving in such a fashion assures that the ball will hit the catcher.”(Wikipedia)</a:t>
            </a:r>
          </a:p>
        </p:txBody>
      </p:sp>
      <p:cxnSp>
        <p:nvCxnSpPr>
          <p:cNvPr id="8" name="Straight Connector 7"/>
          <p:cNvCxnSpPr/>
          <p:nvPr/>
        </p:nvCxnSpPr>
        <p:spPr>
          <a:xfrm>
            <a:off x="2241550" y="3327400"/>
            <a:ext cx="568325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281694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A Worthless Product</a:t>
            </a:r>
          </a:p>
        </p:txBody>
      </p:sp>
      <p:sp>
        <p:nvSpPr>
          <p:cNvPr id="1331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0B3B0622-E564-49BC-A7F8-1AB30A551DD9}" type="slidenum">
              <a:rPr lang="en-US" altLang="en-US" sz="1400"/>
              <a:pPr>
                <a:spcBef>
                  <a:spcPct val="0"/>
                </a:spcBef>
                <a:buFontTx/>
                <a:buNone/>
              </a:pPr>
              <a:t>6</a:t>
            </a:fld>
            <a:endParaRPr lang="en-US" altLang="en-US" sz="1400"/>
          </a:p>
        </p:txBody>
      </p:sp>
      <p:sp>
        <p:nvSpPr>
          <p:cNvPr id="13316" name="Subtitle 3"/>
          <p:cNvSpPr>
            <a:spLocks noGrp="1"/>
          </p:cNvSpPr>
          <p:nvPr>
            <p:ph type="subTitle" idx="1"/>
          </p:nvPr>
        </p:nvSpPr>
        <p:spPr/>
        <p:txBody>
          <a:bodyPr/>
          <a:lstStyle/>
          <a:p>
            <a:endParaRPr lang="en-US" altLang="en-US" smtClean="0"/>
          </a:p>
        </p:txBody>
      </p:sp>
      <p:pic>
        <p:nvPicPr>
          <p:cNvPr id="2" name="Picture 1"/>
          <p:cNvPicPr>
            <a:picLocks noChangeAspect="1"/>
          </p:cNvPicPr>
          <p:nvPr/>
        </p:nvPicPr>
        <p:blipFill>
          <a:blip r:embed="rId3"/>
          <a:stretch>
            <a:fillRect/>
          </a:stretch>
        </p:blipFill>
        <p:spPr>
          <a:xfrm>
            <a:off x="152400" y="1828800"/>
            <a:ext cx="4924555" cy="4495800"/>
          </a:xfrm>
          <a:prstGeom prst="rect">
            <a:avLst/>
          </a:prstGeom>
        </p:spPr>
      </p:pic>
      <p:pic>
        <p:nvPicPr>
          <p:cNvPr id="3" name="Picture 2"/>
          <p:cNvPicPr>
            <a:picLocks noChangeAspect="1"/>
          </p:cNvPicPr>
          <p:nvPr/>
        </p:nvPicPr>
        <p:blipFill>
          <a:blip r:embed="rId4"/>
          <a:stretch>
            <a:fillRect/>
          </a:stretch>
        </p:blipFill>
        <p:spPr>
          <a:xfrm>
            <a:off x="5715000" y="1621971"/>
            <a:ext cx="2286000" cy="1504950"/>
          </a:xfrm>
          <a:prstGeom prst="rect">
            <a:avLst/>
          </a:prstGeom>
        </p:spPr>
      </p:pic>
      <p:pic>
        <p:nvPicPr>
          <p:cNvPr id="4" name="Picture 3"/>
          <p:cNvPicPr>
            <a:picLocks noChangeAspect="1"/>
          </p:cNvPicPr>
          <p:nvPr/>
        </p:nvPicPr>
        <p:blipFill>
          <a:blip r:embed="rId5"/>
          <a:stretch>
            <a:fillRect/>
          </a:stretch>
        </p:blipFill>
        <p:spPr>
          <a:xfrm>
            <a:off x="5947682" y="3962400"/>
            <a:ext cx="2085975" cy="14478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“Ban the Box” regulation</a:t>
            </a:r>
          </a:p>
        </p:txBody>
      </p:sp>
      <p:sp>
        <p:nvSpPr>
          <p:cNvPr id="4608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84500D99-FF69-461F-B4F5-C1C67F1D03AC}" type="slidenum">
              <a:rPr lang="en-US" altLang="en-US" sz="1400"/>
              <a:pPr>
                <a:spcBef>
                  <a:spcPct val="0"/>
                </a:spcBef>
                <a:buFontTx/>
                <a:buNone/>
              </a:pPr>
              <a:t>60</a:t>
            </a:fld>
            <a:endParaRPr lang="en-US" altLang="en-US" sz="1400"/>
          </a:p>
        </p:txBody>
      </p:sp>
      <p:sp>
        <p:nvSpPr>
          <p:cNvPr id="46084" name="Subtitle 3"/>
          <p:cNvSpPr>
            <a:spLocks noGrp="1"/>
          </p:cNvSpPr>
          <p:nvPr>
            <p:ph type="subTitle" idx="1"/>
          </p:nvPr>
        </p:nvSpPr>
        <p:spPr>
          <a:xfrm>
            <a:off x="0" y="1981200"/>
            <a:ext cx="9144000" cy="3962400"/>
          </a:xfrm>
        </p:spPr>
        <p:txBody>
          <a:bodyPr/>
          <a:lstStyle/>
          <a:p>
            <a:r>
              <a:rPr lang="en-US" altLang="en-US" smtClean="0"/>
              <a:t>  Employers do not like to hire people with criminal records.</a:t>
            </a:r>
          </a:p>
          <a:p>
            <a:endParaRPr lang="en-US" altLang="en-US"/>
          </a:p>
          <a:p>
            <a:r>
              <a:rPr lang="en-US" altLang="en-US" smtClean="0"/>
              <a:t> Is that rational, or irrational? </a:t>
            </a:r>
          </a:p>
          <a:p>
            <a:endParaRPr lang="en-US" altLang="en-US"/>
          </a:p>
          <a:p>
            <a:r>
              <a:rPr lang="en-US" altLang="en-US" smtClean="0"/>
              <a:t>Should we forbid employers from asking about criminal records? </a:t>
            </a:r>
          </a:p>
          <a:p>
            <a:endParaRPr lang="en-US" altLang="en-US" smtClean="0"/>
          </a:p>
        </p:txBody>
      </p:sp>
    </p:spTree>
    <p:extLst>
      <p:ext uri="{BB962C8B-B14F-4D97-AF65-F5344CB8AC3E}">
        <p14:creationId xmlns:p14="http://schemas.microsoft.com/office/powerpoint/2010/main" val="23590539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smtClean="0"/>
              <a:t>Nudging: Nationwide Mutual</a:t>
            </a:r>
          </a:p>
        </p:txBody>
      </p:sp>
      <p:sp>
        <p:nvSpPr>
          <p:cNvPr id="1095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2F2BFD9D-0C62-4B87-AE68-86819F7C0985}" type="slidenum">
              <a:rPr lang="en-US" altLang="en-US" sz="1400"/>
              <a:pPr>
                <a:spcBef>
                  <a:spcPct val="0"/>
                </a:spcBef>
                <a:buFontTx/>
                <a:buNone/>
              </a:pPr>
              <a:t>61</a:t>
            </a:fld>
            <a:endParaRPr lang="en-US" altLang="en-US" sz="1400"/>
          </a:p>
        </p:txBody>
      </p:sp>
      <p:sp>
        <p:nvSpPr>
          <p:cNvPr id="109572" name="Subtitle 3"/>
          <p:cNvSpPr>
            <a:spLocks noGrp="1"/>
          </p:cNvSpPr>
          <p:nvPr>
            <p:ph type="subTitle" idx="1"/>
          </p:nvPr>
        </p:nvSpPr>
        <p:spPr/>
        <p:txBody>
          <a:bodyPr/>
          <a:lstStyle/>
          <a:p>
            <a:r>
              <a:rPr lang="en-US" altLang="en-US" smtClean="0"/>
              <a:t>  Around 74% of Nationwide employees were enrolling each yea in 401-k programs. </a:t>
            </a:r>
          </a:p>
          <a:p>
            <a:endParaRPr lang="en-US" altLang="en-US" smtClean="0"/>
          </a:p>
          <a:p>
            <a:r>
              <a:rPr lang="en-US" altLang="en-US" smtClean="0"/>
              <a:t>  In 2007, the company changed its policy.  Enrollment was still voluntary, but each employee was automatically enrolled, and had to pro-actively ask to be removed.</a:t>
            </a:r>
          </a:p>
          <a:p>
            <a:r>
              <a:rPr lang="en-US" altLang="en-US" smtClean="0"/>
              <a:t> Moreover, each year the employee contribution would rise unless the employee objected.</a:t>
            </a:r>
          </a:p>
          <a:p>
            <a:r>
              <a:rPr lang="en-US" altLang="en-US" smtClean="0"/>
              <a:t>   Just 6% of employees still opted out of the program, but the enrollment rate had increased to 94%.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dirty="0" smtClean="0"/>
              <a:t>More Slides</a:t>
            </a:r>
          </a:p>
        </p:txBody>
      </p:sp>
      <p:sp>
        <p:nvSpPr>
          <p:cNvPr id="1095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2F2BFD9D-0C62-4B87-AE68-86819F7C0985}" type="slidenum">
              <a:rPr lang="en-US" altLang="en-US" sz="1400"/>
              <a:pPr>
                <a:spcBef>
                  <a:spcPct val="0"/>
                </a:spcBef>
                <a:buFontTx/>
                <a:buNone/>
              </a:pPr>
              <a:t>62</a:t>
            </a:fld>
            <a:endParaRPr lang="en-US" altLang="en-US" sz="1400"/>
          </a:p>
        </p:txBody>
      </p:sp>
      <p:sp>
        <p:nvSpPr>
          <p:cNvPr id="109572" name="Subtitle 3"/>
          <p:cNvSpPr>
            <a:spLocks noGrp="1"/>
          </p:cNvSpPr>
          <p:nvPr>
            <p:ph type="subTitle" idx="1"/>
          </p:nvPr>
        </p:nvSpPr>
        <p:spPr/>
        <p:txBody>
          <a:bodyPr/>
          <a:lstStyle/>
          <a:p>
            <a:r>
              <a:rPr lang="en-US" altLang="en-US" dirty="0" smtClean="0"/>
              <a:t>  The number of slides is now about right for three classes. </a:t>
            </a:r>
          </a:p>
          <a:p>
            <a:r>
              <a:rPr lang="en-US" altLang="en-US" dirty="0" smtClean="0"/>
              <a:t>Often I teach this material in two classes, skipping some of them. I have more slides below that are interesting. </a:t>
            </a:r>
          </a:p>
        </p:txBody>
      </p:sp>
    </p:spTree>
    <p:extLst>
      <p:ext uri="{BB962C8B-B14F-4D97-AF65-F5344CB8AC3E}">
        <p14:creationId xmlns:p14="http://schemas.microsoft.com/office/powerpoint/2010/main" val="8575622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smtClean="0"/>
              <a:t>A Nudge Tactic</a:t>
            </a:r>
          </a:p>
        </p:txBody>
      </p:sp>
      <p:sp>
        <p:nvSpPr>
          <p:cNvPr id="11161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E736631D-EEEC-4182-8B77-70E45EEAE255}" type="slidenum">
              <a:rPr lang="en-US" altLang="en-US" sz="1400"/>
              <a:pPr>
                <a:spcBef>
                  <a:spcPct val="0"/>
                </a:spcBef>
                <a:buFontTx/>
                <a:buNone/>
              </a:pPr>
              <a:t>63</a:t>
            </a:fld>
            <a:endParaRPr lang="en-US" altLang="en-US" sz="1400"/>
          </a:p>
        </p:txBody>
      </p:sp>
      <p:sp>
        <p:nvSpPr>
          <p:cNvPr id="111620" name="Subtitle 3"/>
          <p:cNvSpPr>
            <a:spLocks noGrp="1"/>
          </p:cNvSpPr>
          <p:nvPr>
            <p:ph type="subTitle" idx="1"/>
          </p:nvPr>
        </p:nvSpPr>
        <p:spPr/>
        <p:txBody>
          <a:bodyPr/>
          <a:lstStyle/>
          <a:p>
            <a:endParaRPr lang="en-US" altLang="en-US" smtClean="0"/>
          </a:p>
        </p:txBody>
      </p:sp>
      <p:pic>
        <p:nvPicPr>
          <p:cNvPr id="111621" name="Picture 6" descr="C:\_G406_Regulation_Office\chapters\08-info\fig08-hitler-aust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9725"/>
            <a:ext cx="71628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smtClean="0"/>
              <a:t>Cigarette Warning Labels</a:t>
            </a:r>
          </a:p>
        </p:txBody>
      </p:sp>
      <p:sp>
        <p:nvSpPr>
          <p:cNvPr id="11366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C6504D73-4859-4C5D-BA0B-6DFBD624AFD6}" type="slidenum">
              <a:rPr lang="en-US" altLang="en-US" sz="1400"/>
              <a:pPr>
                <a:spcBef>
                  <a:spcPct val="0"/>
                </a:spcBef>
                <a:buFontTx/>
                <a:buNone/>
              </a:pPr>
              <a:t>64</a:t>
            </a:fld>
            <a:endParaRPr lang="en-US" altLang="en-US" sz="1400"/>
          </a:p>
        </p:txBody>
      </p:sp>
      <p:sp>
        <p:nvSpPr>
          <p:cNvPr id="113668" name="Subtitle 3"/>
          <p:cNvSpPr>
            <a:spLocks noGrp="1"/>
          </p:cNvSpPr>
          <p:nvPr>
            <p:ph type="subTitle" idx="1"/>
          </p:nvPr>
        </p:nvSpPr>
        <p:spPr/>
        <p:txBody>
          <a:bodyPr/>
          <a:lstStyle/>
          <a:p>
            <a:endParaRPr lang="en-US" altLang="en-US" smtClean="0"/>
          </a:p>
        </p:txBody>
      </p:sp>
      <p:pic>
        <p:nvPicPr>
          <p:cNvPr id="113669" name="Picture 5" descr="C:\_G406_Regulation_Office\chapters\08-info\fig08-Cigarette-Warn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86200"/>
            <a:ext cx="47132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6" descr="C:\_G406_Regulation_Office\chapters\08-info\fig08-Cigarette-Warning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73152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tLang="en-US" smtClean="0"/>
              <a:t>Cigarette Warning Label Requirement Struck Down</a:t>
            </a:r>
          </a:p>
        </p:txBody>
      </p:sp>
      <p:sp>
        <p:nvSpPr>
          <p:cNvPr id="11571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4EB767D3-1DA8-4664-A2D4-3430C1011859}" type="slidenum">
              <a:rPr lang="en-US" altLang="en-US" sz="1400"/>
              <a:pPr>
                <a:spcBef>
                  <a:spcPct val="0"/>
                </a:spcBef>
                <a:buFontTx/>
                <a:buNone/>
              </a:pPr>
              <a:t>65</a:t>
            </a:fld>
            <a:endParaRPr lang="en-US" altLang="en-US" sz="1400"/>
          </a:p>
        </p:txBody>
      </p:sp>
      <p:pic>
        <p:nvPicPr>
          <p:cNvPr id="115716" name="Picture 5" descr="C:\_G406_Regulation_Office\chapters\08-info\fig0803-high-res-pack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3009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TextBox 5"/>
          <p:cNvSpPr txBox="1">
            <a:spLocks noChangeArrowheads="1"/>
          </p:cNvSpPr>
          <p:nvPr/>
        </p:nvSpPr>
        <p:spPr bwMode="auto">
          <a:xfrm>
            <a:off x="4114800" y="1752600"/>
            <a:ext cx="4038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It was struck down as violating the 1</a:t>
            </a:r>
            <a:r>
              <a:rPr lang="en-US" altLang="en-US" sz="1800" baseline="30000"/>
              <a:t>st</a:t>
            </a:r>
            <a:r>
              <a:rPr lang="en-US" altLang="en-US" sz="1800"/>
              <a:t> Amendment, being compelled speech that goes beyond just listing facts. (DC case)</a:t>
            </a:r>
          </a:p>
          <a:p>
            <a:pPr eaLnBrk="1" hangingPunct="1">
              <a:spcBef>
                <a:spcPct val="0"/>
              </a:spcBef>
              <a:buFontTx/>
              <a:buNone/>
            </a:pPr>
            <a:endParaRPr lang="en-US" altLang="en-US" sz="1800"/>
          </a:p>
          <a:p>
            <a:pPr eaLnBrk="1" hangingPunct="1">
              <a:spcBef>
                <a:spcPct val="0"/>
              </a:spcBef>
              <a:buFontTx/>
              <a:buNone/>
            </a:pPr>
            <a:r>
              <a:rPr lang="en-US" altLang="en-US" sz="1800"/>
              <a:t>   Other of the proposed labels are too gruesome for me to show here. </a:t>
            </a:r>
          </a:p>
          <a:p>
            <a:pPr eaLnBrk="1" hangingPunct="1">
              <a:spcBef>
                <a:spcPct val="0"/>
              </a:spcBef>
              <a:buFontTx/>
              <a:buNone/>
            </a:pPr>
            <a:endParaRPr lang="en-US" altLang="en-US" sz="1800"/>
          </a:p>
          <a:p>
            <a:pPr eaLnBrk="1" hangingPunct="1">
              <a:spcBef>
                <a:spcPct val="0"/>
              </a:spcBef>
              <a:buFontTx/>
              <a:buNone/>
            </a:pPr>
            <a:r>
              <a:rPr lang="en-US" altLang="en-US" sz="1800" smtClean="0"/>
              <a:t> The 6</a:t>
            </a:r>
            <a:r>
              <a:rPr lang="en-US" altLang="en-US" sz="1800" baseline="30000" smtClean="0"/>
              <a:t>th</a:t>
            </a:r>
            <a:r>
              <a:rPr lang="en-US" altLang="en-US" sz="1800" smtClean="0"/>
              <a:t> </a:t>
            </a:r>
            <a:r>
              <a:rPr lang="en-US" altLang="en-US" sz="1800"/>
              <a:t>Circuit  appeals court ruled them </a:t>
            </a:r>
            <a:r>
              <a:rPr lang="en-US" altLang="en-US" sz="1800" smtClean="0"/>
              <a:t>constitutional </a:t>
            </a:r>
            <a:endParaRPr lang="en-US" altLang="en-US" sz="1800"/>
          </a:p>
          <a:p>
            <a:pPr eaLnBrk="1" hangingPunct="1">
              <a:spcBef>
                <a:spcPct val="0"/>
              </a:spcBef>
              <a:buFontTx/>
              <a:buNone/>
            </a:pPr>
            <a:r>
              <a:rPr lang="en-US" altLang="en-US" sz="1800"/>
              <a:t>    </a:t>
            </a:r>
            <a:r>
              <a:rPr lang="en-US" altLang="en-US" sz="1800" smtClean="0"/>
              <a:t> </a:t>
            </a: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The government decided to give up on the labels.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smtClean="0"/>
              <a:t>Random Sequences</a:t>
            </a:r>
          </a:p>
        </p:txBody>
      </p:sp>
      <p:sp>
        <p:nvSpPr>
          <p:cNvPr id="11776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90119B3B-EA61-4506-9D00-824552E2C171}" type="slidenum">
              <a:rPr lang="en-US" altLang="en-US" sz="1400"/>
              <a:pPr>
                <a:spcBef>
                  <a:spcPct val="0"/>
                </a:spcBef>
                <a:buFontTx/>
                <a:buNone/>
              </a:pPr>
              <a:t>66</a:t>
            </a:fld>
            <a:endParaRPr lang="en-US" altLang="en-US" sz="1400"/>
          </a:p>
        </p:txBody>
      </p:sp>
      <p:sp>
        <p:nvSpPr>
          <p:cNvPr id="117764" name="Subtitle 3"/>
          <p:cNvSpPr>
            <a:spLocks noGrp="1"/>
          </p:cNvSpPr>
          <p:nvPr>
            <p:ph type="subTitle" idx="1"/>
          </p:nvPr>
        </p:nvSpPr>
        <p:spPr/>
        <p:txBody>
          <a:bodyPr/>
          <a:lstStyle/>
          <a:p>
            <a:r>
              <a:rPr lang="en-US" altLang="en-US" smtClean="0">
                <a:hlinkClick r:id="rId3"/>
              </a:rPr>
              <a:t>http:/rasmusen.org/g406/random-sequence.xls</a:t>
            </a:r>
            <a:endParaRPr lang="en-US" altLang="en-US" smtClean="0"/>
          </a:p>
          <a:p>
            <a:endParaRPr lang="en-US" altLang="en-US" smtClean="0"/>
          </a:p>
          <a:p>
            <a:r>
              <a:rPr lang="en-US" altLang="en-US" smtClean="0"/>
              <a:t> Do men like to gamble more than women do? </a:t>
            </a:r>
          </a:p>
          <a:p>
            <a:endParaRPr lang="en-US" altLang="en-US" smtClean="0"/>
          </a:p>
          <a:p>
            <a:r>
              <a:rPr lang="en-US" altLang="en-US" smtClean="0"/>
              <a:t> Are gamblers overconfident, or just risk-loving?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 “Casino Rewards Total Loyalty,”</a:t>
            </a:r>
          </a:p>
        </p:txBody>
      </p:sp>
      <p:sp>
        <p:nvSpPr>
          <p:cNvPr id="378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37047CEF-0E6E-430E-BD45-8CF14D81BB96}" type="slidenum">
              <a:rPr lang="en-US" altLang="en-US" sz="1400"/>
              <a:pPr>
                <a:spcBef>
                  <a:spcPct val="0"/>
                </a:spcBef>
                <a:buFontTx/>
                <a:buNone/>
              </a:pPr>
              <a:t>67</a:t>
            </a:fld>
            <a:endParaRPr lang="en-US" altLang="en-US" sz="1400"/>
          </a:p>
        </p:txBody>
      </p:sp>
      <p:sp>
        <p:nvSpPr>
          <p:cNvPr id="37892" name="Subtitle 3"/>
          <p:cNvSpPr>
            <a:spLocks noGrp="1"/>
          </p:cNvSpPr>
          <p:nvPr>
            <p:ph type="subTitle" idx="1"/>
          </p:nvPr>
        </p:nvSpPr>
        <p:spPr>
          <a:xfrm>
            <a:off x="152400" y="1828800"/>
            <a:ext cx="9144000" cy="3962400"/>
          </a:xfrm>
        </p:spPr>
        <p:txBody>
          <a:bodyPr/>
          <a:lstStyle/>
          <a:p>
            <a:r>
              <a:rPr lang="en-US" altLang="en-US" sz="2000" smtClean="0">
                <a:hlinkClick r:id="rId3"/>
              </a:rPr>
              <a:t>COO Loveman </a:t>
            </a:r>
            <a:r>
              <a:rPr lang="en-US" altLang="en-US" sz="2000" smtClean="0"/>
              <a:t>, from Indianapolis, was up for tenure at Harvard Bus. School at age 43. He had managed only one secretary and one research assistant. </a:t>
            </a:r>
          </a:p>
          <a:p>
            <a:endParaRPr lang="en-US" altLang="en-US" sz="2000" smtClean="0"/>
          </a:p>
          <a:p>
            <a:r>
              <a:rPr lang="en-US" altLang="en-US" sz="2000" smtClean="0"/>
              <a:t> Customers carried a loyalty card that they connect to slot machines with a  curly black cord.  “The points can bring them a stream of "comps" - small complimentary gifts, such as meals and free hotel rooms - or they can save up for the big ones.</a:t>
            </a:r>
          </a:p>
          <a:p>
            <a:endParaRPr lang="en-US" altLang="en-US" sz="2000" smtClean="0"/>
          </a:p>
          <a:p>
            <a:r>
              <a:rPr lang="en-US" altLang="en-US" sz="2000" smtClean="0"/>
              <a:t>  Plug in your card and Harrah's knows who you are, your average bet, how much you spent gambling and when you spent it. It knows how many slot machines or gaming tables you used, which of Harrah's two dozen casinos you visited, how often you visited them and how far you travelled to get there.</a:t>
            </a:r>
          </a:p>
          <a:p>
            <a:endParaRPr lang="en-US" altLang="en-US" sz="2000" smtClean="0"/>
          </a:p>
          <a:p>
            <a:r>
              <a:rPr lang="en-US" altLang="en-US" sz="2000" smtClean="0"/>
              <a:t>A modern slot machine is not much different from an ATM, so it could be used as a banking terminal. And rather than taking money out and then feeding it back in, the cash could simply be transferred from the gambler's account to Harrah's.”</a:t>
            </a:r>
          </a:p>
        </p:txBody>
      </p:sp>
    </p:spTree>
    <p:extLst>
      <p:ext uri="{BB962C8B-B14F-4D97-AF65-F5344CB8AC3E}">
        <p14:creationId xmlns:p14="http://schemas.microsoft.com/office/powerpoint/2010/main" val="15043724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Transaction Costs</a:t>
            </a:r>
          </a:p>
        </p:txBody>
      </p:sp>
      <p:sp>
        <p:nvSpPr>
          <p:cNvPr id="2765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74C0AC50-194B-4B9F-954D-8D88761E6A33}" type="slidenum">
              <a:rPr lang="en-US" altLang="en-US" sz="1400"/>
              <a:pPr>
                <a:spcBef>
                  <a:spcPct val="0"/>
                </a:spcBef>
                <a:buFontTx/>
                <a:buNone/>
              </a:pPr>
              <a:t>68</a:t>
            </a:fld>
            <a:endParaRPr lang="en-US" altLang="en-US" sz="1400"/>
          </a:p>
        </p:txBody>
      </p:sp>
      <p:sp>
        <p:nvSpPr>
          <p:cNvPr id="4" name="Subtitle 3"/>
          <p:cNvSpPr>
            <a:spLocks noGrp="1"/>
          </p:cNvSpPr>
          <p:nvPr>
            <p:ph type="subTitle" idx="1"/>
          </p:nvPr>
        </p:nvSpPr>
        <p:spPr>
          <a:xfrm>
            <a:off x="228600" y="2133600"/>
            <a:ext cx="9144000" cy="3962400"/>
          </a:xfrm>
        </p:spPr>
        <p:txBody>
          <a:bodyPr/>
          <a:lstStyle/>
          <a:p>
            <a:r>
              <a:rPr lang="en-US" dirty="0" smtClean="0"/>
              <a:t> Douglass North, Nobel laureate, told his students that </a:t>
            </a:r>
          </a:p>
          <a:p>
            <a:r>
              <a:rPr lang="en-US" dirty="0" smtClean="0"/>
              <a:t>whatever the question is in the economics about some puzzling</a:t>
            </a:r>
          </a:p>
          <a:p>
            <a:r>
              <a:rPr lang="en-US" dirty="0" smtClean="0"/>
              <a:t>phenomenon that doesn’t quite fit: </a:t>
            </a:r>
          </a:p>
          <a:p>
            <a:r>
              <a:rPr lang="en-US" dirty="0" smtClean="0"/>
              <a:t> </a:t>
            </a:r>
            <a:r>
              <a:rPr lang="en-US" altLang="en-US" b="1" dirty="0" smtClean="0"/>
              <a:t> “</a:t>
            </a:r>
            <a:r>
              <a:rPr lang="en-US" altLang="en-US" b="1" dirty="0"/>
              <a:t>The answer is always transaction costs</a:t>
            </a:r>
            <a:r>
              <a:rPr lang="en-US" altLang="en-US" b="1" dirty="0" smtClean="0"/>
              <a:t>.” </a:t>
            </a:r>
          </a:p>
          <a:p>
            <a:r>
              <a:rPr lang="en-US" altLang="en-US" dirty="0"/>
              <a:t> </a:t>
            </a:r>
            <a:r>
              <a:rPr lang="en-US" altLang="en-US" dirty="0" smtClean="0"/>
              <a:t> (Duke Prof. Michael </a:t>
            </a:r>
            <a:r>
              <a:rPr lang="en-US" altLang="en-US" dirty="0" err="1" smtClean="0"/>
              <a:t>Munger</a:t>
            </a:r>
            <a:r>
              <a:rPr lang="en-US" altLang="en-US" dirty="0" smtClean="0"/>
              <a:t> told me that.) </a:t>
            </a:r>
          </a:p>
          <a:p>
            <a:r>
              <a:rPr lang="en-US" altLang="en-US" b="1" dirty="0" err="1" smtClean="0"/>
              <a:t>Coase</a:t>
            </a:r>
            <a:r>
              <a:rPr lang="en-US" altLang="en-US" b="1" dirty="0" smtClean="0"/>
              <a:t> Theorem.  Extreme Waste in the economy. </a:t>
            </a:r>
            <a:r>
              <a:rPr lang="en-US" altLang="en-US" b="1" dirty="0" err="1" smtClean="0"/>
              <a:t>AirBnB</a:t>
            </a:r>
            <a:r>
              <a:rPr lang="en-US" altLang="en-US" b="1" dirty="0" smtClean="0"/>
              <a:t>. Uber. Craig’s List. Coffee Ceremony. </a:t>
            </a:r>
            <a:r>
              <a:rPr lang="en-US" altLang="en-US" b="1" dirty="0" err="1" smtClean="0"/>
              <a:t>Ebay</a:t>
            </a:r>
            <a:r>
              <a:rPr lang="en-US" altLang="en-US" b="1" dirty="0" smtClean="0"/>
              <a:t>.  Used bookstores on Amazon. </a:t>
            </a:r>
            <a:endParaRPr lang="en-US" dirty="0"/>
          </a:p>
          <a:p>
            <a:endParaRPr lang="en-US" dirty="0"/>
          </a:p>
        </p:txBody>
      </p:sp>
    </p:spTree>
    <p:extLst>
      <p:ext uri="{BB962C8B-B14F-4D97-AF65-F5344CB8AC3E}">
        <p14:creationId xmlns:p14="http://schemas.microsoft.com/office/powerpoint/2010/main" val="11524322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Four Kinds of Transaction  Costs</a:t>
            </a:r>
          </a:p>
        </p:txBody>
      </p:sp>
      <p:sp>
        <p:nvSpPr>
          <p:cNvPr id="2765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74C0AC50-194B-4B9F-954D-8D88761E6A33}" type="slidenum">
              <a:rPr lang="en-US" altLang="en-US" sz="1400"/>
              <a:pPr>
                <a:spcBef>
                  <a:spcPct val="0"/>
                </a:spcBef>
                <a:buFontTx/>
                <a:buNone/>
              </a:pPr>
              <a:t>69</a:t>
            </a:fld>
            <a:endParaRPr lang="en-US" altLang="en-US" sz="1400"/>
          </a:p>
        </p:txBody>
      </p:sp>
      <p:sp>
        <p:nvSpPr>
          <p:cNvPr id="4" name="Subtitle 3"/>
          <p:cNvSpPr>
            <a:spLocks noGrp="1"/>
          </p:cNvSpPr>
          <p:nvPr>
            <p:ph type="subTitle" idx="1"/>
          </p:nvPr>
        </p:nvSpPr>
        <p:spPr>
          <a:xfrm>
            <a:off x="152400" y="1600200"/>
            <a:ext cx="9144000" cy="3962400"/>
          </a:xfrm>
        </p:spPr>
        <p:txBody>
          <a:bodyPr/>
          <a:lstStyle/>
          <a:p>
            <a:r>
              <a:rPr lang="en-US" dirty="0" smtClean="0"/>
              <a:t>1. Finding the other person and figuring out what you both want. </a:t>
            </a:r>
          </a:p>
          <a:p>
            <a:r>
              <a:rPr lang="en-US" dirty="0" smtClean="0"/>
              <a:t>2. Splitting the surplus. </a:t>
            </a:r>
          </a:p>
          <a:p>
            <a:r>
              <a:rPr lang="en-US" dirty="0" smtClean="0"/>
              <a:t>3. Physically trading the goods. </a:t>
            </a:r>
          </a:p>
          <a:p>
            <a:r>
              <a:rPr lang="en-US" dirty="0" smtClean="0"/>
              <a:t>4. Being able to get the other person to trade rather than steal. </a:t>
            </a:r>
          </a:p>
          <a:p>
            <a:endParaRPr lang="en-US" dirty="0"/>
          </a:p>
          <a:p>
            <a:r>
              <a:rPr lang="en-US" dirty="0" smtClean="0"/>
              <a:t>1, 2, and 4 can all be considered info costs. 4 is Property rights/contracts, one might say. 2 is interesting. Nobody has the property right over the gains from trade. </a:t>
            </a:r>
            <a:endParaRPr lang="en-US" dirty="0"/>
          </a:p>
          <a:p>
            <a:endParaRPr lang="en-US" dirty="0"/>
          </a:p>
        </p:txBody>
      </p:sp>
    </p:spTree>
    <p:extLst>
      <p:ext uri="{BB962C8B-B14F-4D97-AF65-F5344CB8AC3E}">
        <p14:creationId xmlns:p14="http://schemas.microsoft.com/office/powerpoint/2010/main" val="468595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Homeopathic Weight Loss XL </a:t>
            </a:r>
          </a:p>
        </p:txBody>
      </p:sp>
      <p:sp>
        <p:nvSpPr>
          <p:cNvPr id="1536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6D1B6516-7A15-4947-86C3-7DBD15ABD456}" type="slidenum">
              <a:rPr lang="en-US" altLang="en-US" sz="1400"/>
              <a:pPr>
                <a:spcBef>
                  <a:spcPct val="0"/>
                </a:spcBef>
                <a:buFontTx/>
                <a:buNone/>
              </a:pPr>
              <a:t>7</a:t>
            </a:fld>
            <a:endParaRPr lang="en-US" altLang="en-US" sz="1400"/>
          </a:p>
        </p:txBody>
      </p:sp>
      <p:sp>
        <p:nvSpPr>
          <p:cNvPr id="15364" name="Subtitle 3"/>
          <p:cNvSpPr>
            <a:spLocks noGrp="1"/>
          </p:cNvSpPr>
          <p:nvPr>
            <p:ph type="subTitle" idx="1"/>
          </p:nvPr>
        </p:nvSpPr>
        <p:spPr>
          <a:xfrm>
            <a:off x="1676400" y="1600200"/>
            <a:ext cx="9144000" cy="3962400"/>
          </a:xfrm>
        </p:spPr>
        <p:txBody>
          <a:bodyPr/>
          <a:lstStyle/>
          <a:p>
            <a:r>
              <a:rPr lang="en-US" altLang="en-US" sz="2400" smtClean="0"/>
              <a:t>“As </a:t>
            </a:r>
            <a:r>
              <a:rPr lang="en-US" altLang="en-US" sz="2400" b="1" smtClean="0"/>
              <a:t>Weight Loss XL</a:t>
            </a:r>
            <a:r>
              <a:rPr lang="en-US" altLang="en-US" sz="2400" smtClean="0"/>
              <a:t> amounts to just one fluid ounce to</a:t>
            </a:r>
          </a:p>
          <a:p>
            <a:r>
              <a:rPr lang="en-US" altLang="en-US" sz="2400" smtClean="0"/>
              <a:t> last you 30 days, you are essentially putting a drop under</a:t>
            </a:r>
          </a:p>
          <a:p>
            <a:r>
              <a:rPr lang="en-US" altLang="en-US" sz="2400" smtClean="0"/>
              <a:t> your tongue three times a day which contains little bits of:</a:t>
            </a:r>
          </a:p>
          <a:p>
            <a:endParaRPr lang="en-US" altLang="en-US" sz="2400" smtClean="0"/>
          </a:p>
          <a:p>
            <a:r>
              <a:rPr lang="en-US" altLang="en-US" sz="2000" smtClean="0"/>
              <a:t>Antimony, Honey bee (ground-up honey bee), Pepper extract, </a:t>
            </a:r>
          </a:p>
          <a:p>
            <a:r>
              <a:rPr lang="en-US" altLang="en-US" sz="2000" smtClean="0"/>
              <a:t>Bladderwrack, Bedstraw extract, Garcinia hanburyi,</a:t>
            </a:r>
          </a:p>
          <a:p>
            <a:r>
              <a:rPr lang="en-US" altLang="en-US" sz="2000" smtClean="0"/>
              <a:t>Witch hazel, Dried sheep/cow liver, Histamine dihydrochloride,</a:t>
            </a:r>
          </a:p>
          <a:p>
            <a:r>
              <a:rPr lang="en-US" altLang="en-US" sz="2000" smtClean="0"/>
              <a:t>Strychnine </a:t>
            </a:r>
            <a:r>
              <a:rPr lang="en-US" altLang="en-US" sz="2000" b="1" smtClean="0"/>
              <a:t>nut extract</a:t>
            </a:r>
            <a:r>
              <a:rPr lang="en-US" altLang="en-US" sz="2000" smtClean="0"/>
              <a:t>,</a:t>
            </a:r>
            <a:r>
              <a:rPr lang="en-US" altLang="en-US" sz="2000"/>
              <a:t> </a:t>
            </a:r>
            <a:r>
              <a:rPr lang="en-US" altLang="en-US" sz="2000" smtClean="0"/>
              <a:t>Dried sheep/cow pancreas, Parsley,</a:t>
            </a:r>
          </a:p>
          <a:p>
            <a:r>
              <a:rPr lang="en-US" altLang="en-US" sz="2000" smtClean="0"/>
              <a:t>Northern whitecedar extract, Sheep thyroid gland,</a:t>
            </a:r>
          </a:p>
          <a:p>
            <a:r>
              <a:rPr lang="en-US" altLang="en-US" sz="2000" smtClean="0"/>
              <a:t>Ginger root” </a:t>
            </a:r>
          </a:p>
          <a:p>
            <a:r>
              <a:rPr lang="en-US" altLang="en-US" sz="2000"/>
              <a:t> </a:t>
            </a:r>
            <a:r>
              <a:rPr lang="en-US" altLang="en-US" sz="2000" smtClean="0"/>
              <a:t>    </a:t>
            </a:r>
            <a:endParaRPr lang="en-US" altLang="en-US" sz="2400" smtClean="0"/>
          </a:p>
        </p:txBody>
      </p:sp>
      <p:pic>
        <p:nvPicPr>
          <p:cNvPr id="15365" name="Picture 5" descr="C:\_G406_Regulation_Office\chapters\08-info\fig08-Liddell-Homeopathic-Weight-Loss-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1619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6">
                <a:lumMod val="40000"/>
                <a:lumOff val="60000"/>
              </a:schemeClr>
            </a:gs>
            <a:gs pos="100000">
              <a:srgbClr val="4EACF2"/>
            </a:gs>
          </a:gsLst>
          <a:lin ang="5400000" scaled="1"/>
        </a:gra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smtClean="0"/>
              <a:t>“</a:t>
            </a:r>
            <a:r>
              <a:rPr lang="en-US" altLang="en-US" sz="3200" dirty="0" smtClean="0"/>
              <a:t>FDA Review of New Sunscreen Ingredients Languishes, Frustrating Advocates,”</a:t>
            </a:r>
          </a:p>
        </p:txBody>
      </p:sp>
      <p:sp>
        <p:nvSpPr>
          <p:cNvPr id="5427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4D1BA9E-0155-4387-9F71-AC3948E3DE4B}" type="slidenum">
              <a:rPr lang="en-US" altLang="en-US" sz="1400"/>
              <a:pPr>
                <a:spcBef>
                  <a:spcPct val="0"/>
                </a:spcBef>
                <a:buFontTx/>
                <a:buNone/>
              </a:pPr>
              <a:t>70</a:t>
            </a:fld>
            <a:endParaRPr lang="en-US" altLang="en-US" sz="1400"/>
          </a:p>
        </p:txBody>
      </p:sp>
      <p:sp>
        <p:nvSpPr>
          <p:cNvPr id="54276" name="Subtitle 3"/>
          <p:cNvSpPr>
            <a:spLocks noGrp="1"/>
          </p:cNvSpPr>
          <p:nvPr>
            <p:ph type="subTitle" idx="1"/>
          </p:nvPr>
        </p:nvSpPr>
        <p:spPr>
          <a:xfrm>
            <a:off x="0" y="1143000"/>
            <a:ext cx="9067800" cy="3962400"/>
          </a:xfrm>
        </p:spPr>
        <p:txBody>
          <a:bodyPr/>
          <a:lstStyle/>
          <a:p>
            <a:r>
              <a:rPr lang="en-US" altLang="en-US" sz="1800" dirty="0" smtClean="0"/>
              <a:t> </a:t>
            </a:r>
          </a:p>
          <a:p>
            <a:r>
              <a:rPr lang="en-US" altLang="en-US" sz="1800" b="1" dirty="0" smtClean="0"/>
              <a:t>For new sunscreens: </a:t>
            </a:r>
            <a:r>
              <a:rPr lang="en-US" altLang="en-US" sz="1800" dirty="0" smtClean="0"/>
              <a:t> Melanoma research charities, dermatologists , sunscreen manufacturers. </a:t>
            </a:r>
          </a:p>
          <a:p>
            <a:r>
              <a:rPr lang="en-US" altLang="en-US" sz="1800" b="1" dirty="0" smtClean="0"/>
              <a:t>Against:</a:t>
            </a:r>
            <a:r>
              <a:rPr lang="en-US" altLang="en-US" sz="1800" dirty="0" smtClean="0"/>
              <a:t> ??? Just the FDA?</a:t>
            </a:r>
          </a:p>
          <a:p>
            <a:endParaRPr lang="en-US" altLang="en-US" sz="1800" dirty="0" smtClean="0"/>
          </a:p>
          <a:p>
            <a:r>
              <a:rPr lang="en-US" altLang="en-US" sz="1800" dirty="0" smtClean="0"/>
              <a:t>  Eight ingredient applications are pending, some dating to 2003. Many were approved years ago in Europe, Asia, South America. “These sunscreens are being used by tens of millions of people every weekend in Europe, and we’re not seeing anything bad happening,”  Lots of melanoma treatments have been approved, though. </a:t>
            </a:r>
          </a:p>
          <a:p>
            <a:endParaRPr lang="en-US" altLang="en-US" sz="1800" dirty="0" smtClean="0"/>
          </a:p>
          <a:p>
            <a:r>
              <a:rPr lang="en-US" altLang="en-US" sz="1800" b="1" dirty="0" smtClean="0"/>
              <a:t>The FDA defense: </a:t>
            </a:r>
            <a:r>
              <a:rPr lang="en-US" altLang="en-US" sz="1800" dirty="0" smtClean="0"/>
              <a:t> “the agency must undertake a lengthy rule-writing process...   found some applications lacking in safety data ... differing standards mean that an ingredient considered safe in Canada  ....  might not automatically get a thumbs up from U.S. regulators.”</a:t>
            </a:r>
          </a:p>
          <a:p>
            <a:endParaRPr lang="en-US" altLang="en-US" sz="1800" dirty="0" smtClean="0"/>
          </a:p>
          <a:p>
            <a:r>
              <a:rPr lang="en-US" altLang="en-US" sz="1800" dirty="0" smtClean="0"/>
              <a:t>Congress is starting to write new legislation. </a:t>
            </a:r>
          </a:p>
          <a:p>
            <a:endParaRPr lang="en-US" altLang="en-US" sz="1800" dirty="0" smtClean="0"/>
          </a:p>
          <a:p>
            <a:r>
              <a:rPr lang="en-US" altLang="en-US" sz="1800" dirty="0" smtClean="0"/>
              <a:t>The FDA in 2011 announced </a:t>
            </a:r>
            <a:r>
              <a:rPr lang="en-US" altLang="en-US" sz="1800" b="1" dirty="0" smtClean="0"/>
              <a:t>lengthy new rules for terms</a:t>
            </a:r>
            <a:r>
              <a:rPr lang="en-US" altLang="en-US" sz="1800" dirty="0" smtClean="0"/>
              <a:t> like “    “broad spectrum  protection”, “water resistant”, “SPF 50+”.  They banned the terms “sun block,” “</a:t>
            </a:r>
            <a:r>
              <a:rPr lang="en-US" altLang="en-US" sz="1800" dirty="0" err="1" smtClean="0"/>
              <a:t>sweatproof</a:t>
            </a:r>
            <a:r>
              <a:rPr lang="en-US" altLang="en-US" sz="1800" dirty="0" smtClean="0"/>
              <a:t>” and “waterproof,” because the agency said such claims overstate the effectiveness of the sunscreens.</a:t>
            </a:r>
          </a:p>
          <a:p>
            <a:endParaRPr lang="en-US" altLang="en-US" sz="1800" dirty="0" smtClean="0"/>
          </a:p>
          <a:p>
            <a:r>
              <a:rPr lang="en-US" altLang="en-US" sz="1800" dirty="0" smtClean="0"/>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z="3600" b="1" smtClean="0"/>
              <a:t>   Optical Illusions  </a:t>
            </a:r>
          </a:p>
        </p:txBody>
      </p:sp>
      <p:sp>
        <p:nvSpPr>
          <p:cNvPr id="7065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D1D11BA7-AA06-414A-99ED-8EAF7122AD6B}" type="slidenum">
              <a:rPr lang="en-US" altLang="en-US" sz="1400"/>
              <a:pPr>
                <a:spcBef>
                  <a:spcPct val="0"/>
                </a:spcBef>
                <a:buFontTx/>
                <a:buNone/>
              </a:pPr>
              <a:t>71</a:t>
            </a:fld>
            <a:endParaRPr lang="en-US" altLang="en-US" sz="1400"/>
          </a:p>
        </p:txBody>
      </p:sp>
      <p:sp>
        <p:nvSpPr>
          <p:cNvPr id="70660" name="Subtitle 3"/>
          <p:cNvSpPr>
            <a:spLocks noGrp="1"/>
          </p:cNvSpPr>
          <p:nvPr>
            <p:ph type="subTitle" idx="1"/>
          </p:nvPr>
        </p:nvSpPr>
        <p:spPr>
          <a:xfrm>
            <a:off x="5257800" y="2819400"/>
            <a:ext cx="9144000" cy="3962400"/>
          </a:xfrm>
        </p:spPr>
        <p:txBody>
          <a:bodyPr/>
          <a:lstStyle/>
          <a:p>
            <a:r>
              <a:rPr lang="en-US" altLang="en-US" dirty="0" smtClean="0"/>
              <a:t> Turn your head sideways</a:t>
            </a:r>
          </a:p>
          <a:p>
            <a:r>
              <a:rPr lang="en-US" altLang="en-US" dirty="0" smtClean="0"/>
              <a:t>To see the writing. </a:t>
            </a:r>
            <a:endParaRPr lang="en-US" altLang="en-US" dirty="0"/>
          </a:p>
          <a:p>
            <a:endParaRPr lang="en-US" altLang="en-US" dirty="0" smtClean="0"/>
          </a:p>
        </p:txBody>
      </p:sp>
      <p:pic>
        <p:nvPicPr>
          <p:cNvPr id="706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38325"/>
            <a:ext cx="27432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The Homeopathic Method </a:t>
            </a:r>
          </a:p>
        </p:txBody>
      </p:sp>
      <p:sp>
        <p:nvSpPr>
          <p:cNvPr id="1536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6D1B6516-7A15-4947-86C3-7DBD15ABD456}" type="slidenum">
              <a:rPr lang="en-US" altLang="en-US" sz="1400"/>
              <a:pPr>
                <a:spcBef>
                  <a:spcPct val="0"/>
                </a:spcBef>
                <a:buFontTx/>
                <a:buNone/>
              </a:pPr>
              <a:t>8</a:t>
            </a:fld>
            <a:endParaRPr lang="en-US" altLang="en-US" sz="1400"/>
          </a:p>
        </p:txBody>
      </p:sp>
      <p:sp>
        <p:nvSpPr>
          <p:cNvPr id="15364" name="Subtitle 3"/>
          <p:cNvSpPr>
            <a:spLocks noGrp="1"/>
          </p:cNvSpPr>
          <p:nvPr>
            <p:ph type="subTitle" idx="1"/>
          </p:nvPr>
        </p:nvSpPr>
        <p:spPr>
          <a:xfrm>
            <a:off x="1676400" y="1116281"/>
            <a:ext cx="9144000" cy="3962400"/>
          </a:xfrm>
        </p:spPr>
        <p:txBody>
          <a:bodyPr/>
          <a:lstStyle/>
          <a:p>
            <a:r>
              <a:rPr lang="en-US" altLang="en-US" sz="2400" smtClean="0"/>
              <a:t> </a:t>
            </a:r>
            <a:endParaRPr lang="en-US" altLang="en-US" sz="2000" smtClean="0"/>
          </a:p>
          <a:p>
            <a:r>
              <a:rPr lang="en-US" altLang="en-US" sz="2000"/>
              <a:t> </a:t>
            </a:r>
            <a:r>
              <a:rPr lang="en-US" altLang="en-US" sz="2000" smtClean="0"/>
              <a:t>    </a:t>
            </a:r>
            <a:r>
              <a:rPr lang="en-US" altLang="en-US" sz="2400" smtClean="0"/>
              <a:t>See </a:t>
            </a:r>
            <a:r>
              <a:rPr lang="en-US" altLang="en-US" sz="2400" smtClean="0">
                <a:hlinkClick r:id="rId3"/>
              </a:rPr>
              <a:t>Huffington Post Defense. </a:t>
            </a:r>
            <a:endParaRPr lang="en-US" altLang="en-US" sz="2400" smtClean="0"/>
          </a:p>
          <a:p>
            <a:endParaRPr lang="en-US" altLang="en-US" sz="2400"/>
          </a:p>
          <a:p>
            <a:pPr marL="457200" indent="-457200">
              <a:buAutoNum type="arabicParenBoth"/>
            </a:pPr>
            <a:r>
              <a:rPr lang="en-US" altLang="en-US" sz="2400" smtClean="0"/>
              <a:t>“Like cures like” (why?– no theory) Hahneman shivered </a:t>
            </a:r>
          </a:p>
          <a:p>
            <a:r>
              <a:rPr lang="en-US" altLang="en-US" sz="2400"/>
              <a:t> </a:t>
            </a:r>
            <a:r>
              <a:rPr lang="en-US" altLang="en-US" sz="2400" smtClean="0"/>
              <a:t>after he tried quinine while well. </a:t>
            </a:r>
          </a:p>
          <a:p>
            <a:pPr marL="457200" indent="-457200">
              <a:buAutoNum type="arabicParenBoth" startAt="2"/>
            </a:pPr>
            <a:r>
              <a:rPr lang="en-US" altLang="en-US" sz="2400" smtClean="0"/>
              <a:t>Small quantities work as well or better than large (and </a:t>
            </a:r>
          </a:p>
          <a:p>
            <a:r>
              <a:rPr lang="en-US" altLang="en-US" sz="2400"/>
              <a:t> </a:t>
            </a:r>
            <a:r>
              <a:rPr lang="en-US" altLang="en-US" sz="2400" smtClean="0"/>
              <a:t>they’re much safer!), though they must be shaken vigorously. </a:t>
            </a:r>
          </a:p>
          <a:p>
            <a:r>
              <a:rPr lang="en-US" altLang="en-US" sz="2400" smtClean="0"/>
              <a:t>The Water Memory theory. </a:t>
            </a:r>
          </a:p>
          <a:p>
            <a:endParaRPr lang="en-US" altLang="en-US" sz="2400" smtClean="0"/>
          </a:p>
          <a:p>
            <a:r>
              <a:rPr lang="en-US" altLang="en-US" sz="2400"/>
              <a:t> </a:t>
            </a:r>
            <a:r>
              <a:rPr lang="en-US" altLang="en-US" sz="2400" smtClean="0"/>
              <a:t>      It is “evidence-based medicine”– no theory, but they try </a:t>
            </a:r>
          </a:p>
          <a:p>
            <a:r>
              <a:rPr lang="en-US" altLang="en-US" sz="2400" smtClean="0"/>
              <a:t>things out and use what works in experiments they call </a:t>
            </a:r>
          </a:p>
          <a:p>
            <a:r>
              <a:rPr lang="en-US" altLang="en-US" sz="2400" smtClean="0"/>
              <a:t>“provings”. Regression to the mean.  Beware of  Big Data. </a:t>
            </a:r>
          </a:p>
          <a:p>
            <a:endParaRPr lang="en-US" altLang="en-US" sz="2400" smtClean="0"/>
          </a:p>
          <a:p>
            <a:endParaRPr lang="en-US" altLang="en-US" sz="2400" smtClean="0"/>
          </a:p>
        </p:txBody>
      </p:sp>
      <p:pic>
        <p:nvPicPr>
          <p:cNvPr id="15365" name="Picture 5" descr="C:\_G406_Regulation_Office\chapters\08-info\fig08-Liddell-Homeopathic-Weight-Loss-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1619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854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A Harmful Product</a:t>
            </a:r>
          </a:p>
        </p:txBody>
      </p:sp>
      <p:sp>
        <p:nvSpPr>
          <p:cNvPr id="1741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EEEBA512-C5C4-4FBA-A5F9-BC5B1C6E7626}" type="slidenum">
              <a:rPr lang="en-US" altLang="en-US" sz="1400"/>
              <a:pPr>
                <a:spcBef>
                  <a:spcPct val="0"/>
                </a:spcBef>
                <a:buFontTx/>
                <a:buNone/>
              </a:pPr>
              <a:t>9</a:t>
            </a:fld>
            <a:endParaRPr lang="en-US" altLang="en-US" sz="1400"/>
          </a:p>
        </p:txBody>
      </p:sp>
      <p:pic>
        <p:nvPicPr>
          <p:cNvPr id="2" name="Picture 1"/>
          <p:cNvPicPr>
            <a:picLocks noChangeAspect="1"/>
          </p:cNvPicPr>
          <p:nvPr/>
        </p:nvPicPr>
        <p:blipFill>
          <a:blip r:embed="rId3"/>
          <a:stretch>
            <a:fillRect/>
          </a:stretch>
        </p:blipFill>
        <p:spPr>
          <a:xfrm>
            <a:off x="152400" y="1447800"/>
            <a:ext cx="5029200" cy="531121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8257</TotalTime>
  <Words>4781</Words>
  <Application>Microsoft Office PowerPoint</Application>
  <PresentationFormat>On-screen Show (4:3)</PresentationFormat>
  <Paragraphs>503</Paragraphs>
  <Slides>71</Slides>
  <Notes>71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1" baseType="lpstr">
      <vt:lpstr>MS PGothic</vt:lpstr>
      <vt:lpstr>Arabic Typesetting</vt:lpstr>
      <vt:lpstr>Arial</vt:lpstr>
      <vt:lpstr>Bookman Old Style</vt:lpstr>
      <vt:lpstr>Century Gothic</vt:lpstr>
      <vt:lpstr>Franklin Gothic Book</vt:lpstr>
      <vt:lpstr>Garamond</vt:lpstr>
      <vt:lpstr>Georgia</vt:lpstr>
      <vt:lpstr>Default Design</vt:lpstr>
      <vt:lpstr>Bitmap</vt:lpstr>
      <vt:lpstr>10: Information </vt:lpstr>
      <vt:lpstr>Idea of the Day</vt:lpstr>
      <vt:lpstr>PowerPoint Presentation</vt:lpstr>
      <vt:lpstr>An Overvalued Product</vt:lpstr>
      <vt:lpstr>New York Restaurant Grades</vt:lpstr>
      <vt:lpstr>A Worthless Product</vt:lpstr>
      <vt:lpstr>Homeopathic Weight Loss XL </vt:lpstr>
      <vt:lpstr>The Homeopathic Method </vt:lpstr>
      <vt:lpstr>A Harmful Product</vt:lpstr>
      <vt:lpstr>OxyElite Pro</vt:lpstr>
      <vt:lpstr>The Food Safety Modernization Act of 2011 allowed the FDA to crack down on this.  Companies must provide evidence of reasonable expectation of  of safety before they introduce a post-1994 ingredient.  </vt:lpstr>
      <vt:lpstr>An Overvalued Product with Upward Sloping Supply</vt:lpstr>
      <vt:lpstr>Markets Shrink</vt:lpstr>
      <vt:lpstr>Solutions to Asymmetric Information</vt:lpstr>
      <vt:lpstr>Solution 0: Civil Suits  (courts, not regulation)</vt:lpstr>
      <vt:lpstr>Liability Rules</vt:lpstr>
      <vt:lpstr>Solution 1: Quality Standards  </vt:lpstr>
      <vt:lpstr>FDA Article in American Spectator</vt:lpstr>
      <vt:lpstr>Two Types of Error</vt:lpstr>
      <vt:lpstr>Solution 2: Ban Lying</vt:lpstr>
      <vt:lpstr>“FTC Bars Pom Juice’s Health Claims,”</vt:lpstr>
      <vt:lpstr>Solutions 3 and 4</vt:lpstr>
      <vt:lpstr>Ultrasounds for Abortion</vt:lpstr>
      <vt:lpstr>“When Trans Fats Were Healthy”</vt:lpstr>
      <vt:lpstr>“The Debate About GMO Safety Is Over, Thanks To A New Trillion-Meal Study,”</vt:lpstr>
      <vt:lpstr>Solutions 5 and 6</vt:lpstr>
      <vt:lpstr>Solution 7: Seller Reputation</vt:lpstr>
      <vt:lpstr>Solution 8: Morality</vt:lpstr>
      <vt:lpstr>Mill:  Education and Higher Pleasures</vt:lpstr>
      <vt:lpstr>  Socrates and Swine</vt:lpstr>
      <vt:lpstr>PowerPoint Presentation</vt:lpstr>
      <vt:lpstr>A Second Market Failure: Processing Information Badly</vt:lpstr>
      <vt:lpstr>Psychology and Info Combined</vt:lpstr>
      <vt:lpstr>PowerPoint Presentation</vt:lpstr>
      <vt:lpstr>PowerPoint Presentation</vt:lpstr>
      <vt:lpstr>The Value of Economics Training</vt:lpstr>
      <vt:lpstr>Francis Bacon’s Four Idols</vt:lpstr>
      <vt:lpstr>The Muller-Lyer Illusion</vt:lpstr>
      <vt:lpstr>The Muller-Lyer Illusion</vt:lpstr>
      <vt:lpstr>Discounting and Self Control</vt:lpstr>
      <vt:lpstr>Social Security</vt:lpstr>
      <vt:lpstr>“The Faces of Meth”</vt:lpstr>
      <vt:lpstr> 106 Visual Phenomena &amp; Optical Illusions by Michael Bach </vt:lpstr>
      <vt:lpstr>   Optical Illusions  </vt:lpstr>
      <vt:lpstr>   Optical Illusions  </vt:lpstr>
      <vt:lpstr>   Optical Illusions  </vt:lpstr>
      <vt:lpstr>The Representativeness   Heuristic</vt:lpstr>
      <vt:lpstr>Employment</vt:lpstr>
      <vt:lpstr>But Are People Fooled?</vt:lpstr>
      <vt:lpstr>The Intentions Heuristic</vt:lpstr>
      <vt:lpstr>How Scared Should You Be if Your Cancer Test Says “Cancer”? </vt:lpstr>
      <vt:lpstr>How Scared Should You Be if Your Cancer Test Says “Cancer”? </vt:lpstr>
      <vt:lpstr>A Frequency Box</vt:lpstr>
      <vt:lpstr>   Throwing a Ball </vt:lpstr>
      <vt:lpstr>PowerPoint Presentation</vt:lpstr>
      <vt:lpstr>PowerPoint Presentation</vt:lpstr>
      <vt:lpstr>PowerPoint Presentation</vt:lpstr>
      <vt:lpstr>PowerPoint Presentation</vt:lpstr>
      <vt:lpstr>PowerPoint Presentation</vt:lpstr>
      <vt:lpstr>“Ban the Box” regulation</vt:lpstr>
      <vt:lpstr>Nudging: Nationwide Mutual</vt:lpstr>
      <vt:lpstr>More Slides</vt:lpstr>
      <vt:lpstr>A Nudge Tactic</vt:lpstr>
      <vt:lpstr>Cigarette Warning Labels</vt:lpstr>
      <vt:lpstr>Cigarette Warning Label Requirement Struck Down</vt:lpstr>
      <vt:lpstr>Random Sequences</vt:lpstr>
      <vt:lpstr> “Casino Rewards Total Loyalty,”</vt:lpstr>
      <vt:lpstr>Transaction Costs</vt:lpstr>
      <vt:lpstr>Four Kinds of Transaction  Costs</vt:lpstr>
      <vt:lpstr>“FDA Review of New Sunscreen Ingredients Languishes, Frustrating Advocates,”</vt:lpstr>
      <vt:lpstr>   Optical Illusions  </vt:lpstr>
    </vt:vector>
  </TitlesOfParts>
  <Company>Kelley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 Services</dc:creator>
  <cp:lastModifiedBy>Rasmusen, Eric B.</cp:lastModifiedBy>
  <cp:revision>620</cp:revision>
  <dcterms:created xsi:type="dcterms:W3CDTF">2005-06-05T22:12:32Z</dcterms:created>
  <dcterms:modified xsi:type="dcterms:W3CDTF">2020-04-27T20:55:28Z</dcterms:modified>
</cp:coreProperties>
</file>