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1"/>
  </p:notesMasterIdLst>
  <p:sldIdLst>
    <p:sldId id="427" r:id="rId2"/>
    <p:sldId id="636" r:id="rId3"/>
    <p:sldId id="539" r:id="rId4"/>
    <p:sldId id="618" r:id="rId5"/>
    <p:sldId id="531" r:id="rId6"/>
    <p:sldId id="528" r:id="rId7"/>
    <p:sldId id="532" r:id="rId8"/>
    <p:sldId id="543" r:id="rId9"/>
    <p:sldId id="510" r:id="rId10"/>
    <p:sldId id="511" r:id="rId11"/>
    <p:sldId id="512" r:id="rId12"/>
    <p:sldId id="588" r:id="rId13"/>
    <p:sldId id="589" r:id="rId14"/>
    <p:sldId id="645" r:id="rId15"/>
    <p:sldId id="637" r:id="rId16"/>
    <p:sldId id="638" r:id="rId17"/>
    <p:sldId id="639" r:id="rId18"/>
    <p:sldId id="640" r:id="rId19"/>
    <p:sldId id="641" r:id="rId20"/>
    <p:sldId id="642" r:id="rId21"/>
    <p:sldId id="643" r:id="rId22"/>
    <p:sldId id="644" r:id="rId23"/>
    <p:sldId id="486" r:id="rId24"/>
    <p:sldId id="549" r:id="rId25"/>
    <p:sldId id="509" r:id="rId26"/>
    <p:sldId id="616" r:id="rId27"/>
    <p:sldId id="593" r:id="rId28"/>
    <p:sldId id="542" r:id="rId29"/>
    <p:sldId id="570" r:id="rId30"/>
    <p:sldId id="513" r:id="rId31"/>
    <p:sldId id="498" r:id="rId32"/>
    <p:sldId id="499" r:id="rId33"/>
    <p:sldId id="558" r:id="rId34"/>
    <p:sldId id="557" r:id="rId35"/>
    <p:sldId id="551" r:id="rId36"/>
    <p:sldId id="546" r:id="rId37"/>
    <p:sldId id="545" r:id="rId38"/>
    <p:sldId id="646" r:id="rId39"/>
    <p:sldId id="647"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ACF2"/>
    <a:srgbClr val="4D78F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126" autoAdjust="0"/>
    <p:restoredTop sz="94541" autoAdjust="0"/>
  </p:normalViewPr>
  <p:slideViewPr>
    <p:cSldViewPr>
      <p:cViewPr varScale="1">
        <p:scale>
          <a:sx n="44" d="100"/>
          <a:sy n="44" d="100"/>
        </p:scale>
        <p:origin x="48" y="188"/>
      </p:cViewPr>
      <p:guideLst>
        <p:guide orient="horz" pos="2160"/>
        <p:guide pos="2880"/>
      </p:guideLst>
    </p:cSldViewPr>
  </p:slideViewPr>
  <p:outlineViewPr>
    <p:cViewPr>
      <p:scale>
        <a:sx n="33" d="100"/>
        <a:sy n="33" d="100"/>
      </p:scale>
      <p:origin x="0" y="45996"/>
    </p:cViewPr>
  </p:outlineViewPr>
  <p:notesTextViewPr>
    <p:cViewPr>
      <p:scale>
        <a:sx n="100" d="100"/>
        <a:sy n="100" d="100"/>
      </p:scale>
      <p:origin x="0" y="0"/>
    </p:cViewPr>
  </p:notesTextViewPr>
  <p:sorterViewPr>
    <p:cViewPr>
      <p:scale>
        <a:sx n="66" d="100"/>
        <a:sy n="66" d="100"/>
      </p:scale>
      <p:origin x="0" y="-35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543" cy="464658"/>
          </a:xfrm>
          <a:prstGeom prst="rect">
            <a:avLst/>
          </a:prstGeom>
          <a:noFill/>
          <a:ln w="9525">
            <a:noFill/>
            <a:miter lim="800000"/>
            <a:headEnd/>
            <a:tailEnd/>
          </a:ln>
          <a:effectLst/>
        </p:spPr>
        <p:txBody>
          <a:bodyPr vert="horz" wrap="square" lIns="93543" tIns="46772" rIns="93543" bIns="4677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70233" y="0"/>
            <a:ext cx="3038543" cy="464658"/>
          </a:xfrm>
          <a:prstGeom prst="rect">
            <a:avLst/>
          </a:prstGeom>
          <a:noFill/>
          <a:ln w="9525">
            <a:noFill/>
            <a:miter lim="800000"/>
            <a:headEnd/>
            <a:tailEnd/>
          </a:ln>
          <a:effectLst/>
        </p:spPr>
        <p:txBody>
          <a:bodyPr vert="horz" wrap="square" lIns="93543" tIns="46772" rIns="93543" bIns="4677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203" y="4415872"/>
            <a:ext cx="5607995" cy="4183543"/>
          </a:xfrm>
          <a:prstGeom prst="rect">
            <a:avLst/>
          </a:prstGeom>
          <a:noFill/>
          <a:ln w="9525">
            <a:noFill/>
            <a:miter lim="800000"/>
            <a:headEnd/>
            <a:tailEnd/>
          </a:ln>
          <a:effectLst/>
        </p:spPr>
        <p:txBody>
          <a:bodyPr vert="horz" wrap="square" lIns="93543" tIns="46772" rIns="93543" bIns="467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0119"/>
            <a:ext cx="3038543" cy="464658"/>
          </a:xfrm>
          <a:prstGeom prst="rect">
            <a:avLst/>
          </a:prstGeom>
          <a:noFill/>
          <a:ln w="9525">
            <a:noFill/>
            <a:miter lim="800000"/>
            <a:headEnd/>
            <a:tailEnd/>
          </a:ln>
          <a:effectLst/>
        </p:spPr>
        <p:txBody>
          <a:bodyPr vert="horz" wrap="square" lIns="93543" tIns="46772" rIns="93543" bIns="4677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70233" y="8830119"/>
            <a:ext cx="3038543" cy="464658"/>
          </a:xfrm>
          <a:prstGeom prst="rect">
            <a:avLst/>
          </a:prstGeom>
          <a:noFill/>
          <a:ln w="9525">
            <a:noFill/>
            <a:miter lim="800000"/>
            <a:headEnd/>
            <a:tailEnd/>
          </a:ln>
          <a:effectLst/>
        </p:spPr>
        <p:txBody>
          <a:bodyPr vert="horz" wrap="square" lIns="93543" tIns="46772" rIns="93543" bIns="46772" numCol="1" anchor="b" anchorCtr="0" compatLnSpc="1">
            <a:prstTxWarp prst="textNoShape">
              <a:avLst/>
            </a:prstTxWarp>
          </a:bodyPr>
          <a:lstStyle>
            <a:lvl1pPr algn="r" eaLnBrk="1" hangingPunct="1">
              <a:defRPr sz="1200"/>
            </a:lvl1pPr>
          </a:lstStyle>
          <a:p>
            <a:fld id="{48610664-0822-40C7-A44F-600C4C534FBA}" type="slidenum">
              <a:rPr lang="en-US" altLang="en-US"/>
              <a:pPr/>
              <a:t>‹#›</a:t>
            </a:fld>
            <a:endParaRPr lang="en-US" altLang="en-US"/>
          </a:p>
        </p:txBody>
      </p:sp>
    </p:spTree>
    <p:extLst>
      <p:ext uri="{BB962C8B-B14F-4D97-AF65-F5344CB8AC3E}">
        <p14:creationId xmlns:p14="http://schemas.microsoft.com/office/powerpoint/2010/main" val="3313432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EA2326F8-2DF2-43DE-9BF4-45C022B00440}" type="slidenum">
              <a:rPr lang="en-US" altLang="en-US"/>
              <a:pPr>
                <a:spcBef>
                  <a:spcPct val="0"/>
                </a:spcBef>
              </a:pPr>
              <a:t>1</a:t>
            </a:fld>
            <a:endParaRPr lang="en-US" altLang="en-US"/>
          </a:p>
        </p:txBody>
      </p:sp>
    </p:spTree>
    <p:extLst>
      <p:ext uri="{BB962C8B-B14F-4D97-AF65-F5344CB8AC3E}">
        <p14:creationId xmlns:p14="http://schemas.microsoft.com/office/powerpoint/2010/main" val="941640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AA2D3378-6863-48A0-A555-6CFFFD58DC72}" type="slidenum">
              <a:rPr lang="en-US" altLang="en-US"/>
              <a:pPr>
                <a:spcBef>
                  <a:spcPct val="0"/>
                </a:spcBef>
              </a:pPr>
              <a:t>10</a:t>
            </a:fld>
            <a:endParaRPr lang="en-US" altLang="en-US"/>
          </a:p>
        </p:txBody>
      </p:sp>
    </p:spTree>
    <p:extLst>
      <p:ext uri="{BB962C8B-B14F-4D97-AF65-F5344CB8AC3E}">
        <p14:creationId xmlns:p14="http://schemas.microsoft.com/office/powerpoint/2010/main" val="3866298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0834D03D-93D0-42A8-9506-496EBE1B8694}" type="slidenum">
              <a:rPr lang="en-US" altLang="en-US"/>
              <a:pPr>
                <a:spcBef>
                  <a:spcPct val="0"/>
                </a:spcBef>
              </a:pPr>
              <a:t>11</a:t>
            </a:fld>
            <a:endParaRPr lang="en-US" altLang="en-US"/>
          </a:p>
        </p:txBody>
      </p:sp>
    </p:spTree>
    <p:extLst>
      <p:ext uri="{BB962C8B-B14F-4D97-AF65-F5344CB8AC3E}">
        <p14:creationId xmlns:p14="http://schemas.microsoft.com/office/powerpoint/2010/main" val="1787709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F04C4FCF-4B25-456C-B352-2A62A345C3CD}" type="slidenum">
              <a:rPr lang="en-US" altLang="en-US"/>
              <a:pPr>
                <a:spcBef>
                  <a:spcPct val="0"/>
                </a:spcBef>
              </a:pPr>
              <a:t>12</a:t>
            </a:fld>
            <a:endParaRPr lang="en-US" altLang="en-US"/>
          </a:p>
        </p:txBody>
      </p:sp>
    </p:spTree>
    <p:extLst>
      <p:ext uri="{BB962C8B-B14F-4D97-AF65-F5344CB8AC3E}">
        <p14:creationId xmlns:p14="http://schemas.microsoft.com/office/powerpoint/2010/main" val="2301190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8A4F0082-1A18-4A61-B584-090E2EC54BA4}" type="slidenum">
              <a:rPr lang="en-US" altLang="en-US"/>
              <a:pPr>
                <a:spcBef>
                  <a:spcPct val="0"/>
                </a:spcBef>
              </a:pPr>
              <a:t>13</a:t>
            </a:fld>
            <a:endParaRPr lang="en-US" altLang="en-US"/>
          </a:p>
        </p:txBody>
      </p:sp>
    </p:spTree>
    <p:extLst>
      <p:ext uri="{BB962C8B-B14F-4D97-AF65-F5344CB8AC3E}">
        <p14:creationId xmlns:p14="http://schemas.microsoft.com/office/powerpoint/2010/main" val="3982890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A37BDCAB-6B7B-4363-936D-961D023D4A7E}" type="slidenum">
              <a:rPr lang="en-US" altLang="en-US"/>
              <a:pPr>
                <a:spcBef>
                  <a:spcPct val="0"/>
                </a:spcBef>
              </a:pPr>
              <a:t>14</a:t>
            </a:fld>
            <a:endParaRPr lang="en-US" altLang="en-US"/>
          </a:p>
        </p:txBody>
      </p:sp>
    </p:spTree>
    <p:extLst>
      <p:ext uri="{BB962C8B-B14F-4D97-AF65-F5344CB8AC3E}">
        <p14:creationId xmlns:p14="http://schemas.microsoft.com/office/powerpoint/2010/main" val="418632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60779F2-31D8-4EFF-AE25-D2D905578D08}" type="slidenum">
              <a:rPr lang="en-US" altLang="en-US"/>
              <a:pPr>
                <a:spcBef>
                  <a:spcPct val="0"/>
                </a:spcBef>
              </a:pPr>
              <a:t>15</a:t>
            </a:fld>
            <a:endParaRPr lang="en-US" altLang="en-US"/>
          </a:p>
        </p:txBody>
      </p:sp>
    </p:spTree>
    <p:extLst>
      <p:ext uri="{BB962C8B-B14F-4D97-AF65-F5344CB8AC3E}">
        <p14:creationId xmlns:p14="http://schemas.microsoft.com/office/powerpoint/2010/main" val="2214209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F26073AF-4C33-44AD-B050-A2E86FB51A96}" type="slidenum">
              <a:rPr lang="en-US" altLang="en-US"/>
              <a:pPr>
                <a:spcBef>
                  <a:spcPct val="0"/>
                </a:spcBef>
              </a:pPr>
              <a:t>16</a:t>
            </a:fld>
            <a:endParaRPr lang="en-US" altLang="en-US"/>
          </a:p>
        </p:txBody>
      </p:sp>
    </p:spTree>
    <p:extLst>
      <p:ext uri="{BB962C8B-B14F-4D97-AF65-F5344CB8AC3E}">
        <p14:creationId xmlns:p14="http://schemas.microsoft.com/office/powerpoint/2010/main" val="3500045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4E9171DB-F50E-4A21-A2FC-843605693304}" type="slidenum">
              <a:rPr lang="en-US" altLang="en-US"/>
              <a:pPr>
                <a:spcBef>
                  <a:spcPct val="0"/>
                </a:spcBef>
              </a:pPr>
              <a:t>17</a:t>
            </a:fld>
            <a:endParaRPr lang="en-US" altLang="en-US"/>
          </a:p>
        </p:txBody>
      </p:sp>
    </p:spTree>
    <p:extLst>
      <p:ext uri="{BB962C8B-B14F-4D97-AF65-F5344CB8AC3E}">
        <p14:creationId xmlns:p14="http://schemas.microsoft.com/office/powerpoint/2010/main" val="586566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CC7F6D83-ECA0-45E5-ABFB-BD020E7932D1}" type="slidenum">
              <a:rPr lang="en-US" altLang="en-US"/>
              <a:pPr>
                <a:spcBef>
                  <a:spcPct val="0"/>
                </a:spcBef>
              </a:pPr>
              <a:t>18</a:t>
            </a:fld>
            <a:endParaRPr lang="en-US" altLang="en-US"/>
          </a:p>
        </p:txBody>
      </p:sp>
    </p:spTree>
    <p:extLst>
      <p:ext uri="{BB962C8B-B14F-4D97-AF65-F5344CB8AC3E}">
        <p14:creationId xmlns:p14="http://schemas.microsoft.com/office/powerpoint/2010/main" val="2173637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CE93711-3DD1-4D52-8A60-BD5804434C69}" type="slidenum">
              <a:rPr lang="en-US" altLang="en-US"/>
              <a:pPr>
                <a:spcBef>
                  <a:spcPct val="0"/>
                </a:spcBef>
              </a:pPr>
              <a:t>19</a:t>
            </a:fld>
            <a:endParaRPr lang="en-US" altLang="en-US"/>
          </a:p>
        </p:txBody>
      </p:sp>
    </p:spTree>
    <p:extLst>
      <p:ext uri="{BB962C8B-B14F-4D97-AF65-F5344CB8AC3E}">
        <p14:creationId xmlns:p14="http://schemas.microsoft.com/office/powerpoint/2010/main" val="367022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1BB1FB-351E-4B3E-BE73-E4ACB6021D3B}" type="slidenum">
              <a:rPr lang="en-US" altLang="en-US" smtClean="0"/>
              <a:pPr/>
              <a:t>2</a:t>
            </a:fld>
            <a:endParaRPr lang="en-US" altLang="en-US"/>
          </a:p>
        </p:txBody>
      </p:sp>
    </p:spTree>
    <p:extLst>
      <p:ext uri="{BB962C8B-B14F-4D97-AF65-F5344CB8AC3E}">
        <p14:creationId xmlns:p14="http://schemas.microsoft.com/office/powerpoint/2010/main" val="2211164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CE9F7697-AF01-4562-9E64-334C508B4BE6}" type="slidenum">
              <a:rPr lang="en-US" altLang="en-US"/>
              <a:pPr>
                <a:spcBef>
                  <a:spcPct val="0"/>
                </a:spcBef>
              </a:pPr>
              <a:t>20</a:t>
            </a:fld>
            <a:endParaRPr lang="en-US" altLang="en-US"/>
          </a:p>
        </p:txBody>
      </p:sp>
    </p:spTree>
    <p:extLst>
      <p:ext uri="{BB962C8B-B14F-4D97-AF65-F5344CB8AC3E}">
        <p14:creationId xmlns:p14="http://schemas.microsoft.com/office/powerpoint/2010/main" val="567412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1BB1FB-351E-4B3E-BE73-E4ACB6021D3B}" type="slidenum">
              <a:rPr lang="en-US" altLang="en-US" smtClean="0"/>
              <a:pPr/>
              <a:t>21</a:t>
            </a:fld>
            <a:endParaRPr lang="en-US" altLang="en-US"/>
          </a:p>
        </p:txBody>
      </p:sp>
    </p:spTree>
    <p:extLst>
      <p:ext uri="{BB962C8B-B14F-4D97-AF65-F5344CB8AC3E}">
        <p14:creationId xmlns:p14="http://schemas.microsoft.com/office/powerpoint/2010/main" val="1092185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1BB1FB-351E-4B3E-BE73-E4ACB6021D3B}" type="slidenum">
              <a:rPr lang="en-US" altLang="en-US" smtClean="0"/>
              <a:pPr/>
              <a:t>22</a:t>
            </a:fld>
            <a:endParaRPr lang="en-US" altLang="en-US"/>
          </a:p>
        </p:txBody>
      </p:sp>
    </p:spTree>
    <p:extLst>
      <p:ext uri="{BB962C8B-B14F-4D97-AF65-F5344CB8AC3E}">
        <p14:creationId xmlns:p14="http://schemas.microsoft.com/office/powerpoint/2010/main" val="2986859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BFD23133-134C-49AD-90A5-CBCBD7A9688F}" type="slidenum">
              <a:rPr lang="en-US" altLang="en-US"/>
              <a:pPr>
                <a:spcBef>
                  <a:spcPct val="0"/>
                </a:spcBef>
              </a:pPr>
              <a:t>23</a:t>
            </a:fld>
            <a:endParaRPr lang="en-US" altLang="en-US"/>
          </a:p>
        </p:txBody>
      </p:sp>
    </p:spTree>
    <p:extLst>
      <p:ext uri="{BB962C8B-B14F-4D97-AF65-F5344CB8AC3E}">
        <p14:creationId xmlns:p14="http://schemas.microsoft.com/office/powerpoint/2010/main" val="37717334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064C0104-5A6D-4422-9742-6DE65FF1D093}" type="slidenum">
              <a:rPr lang="en-US" altLang="en-US"/>
              <a:pPr>
                <a:spcBef>
                  <a:spcPct val="0"/>
                </a:spcBef>
              </a:pPr>
              <a:t>24</a:t>
            </a:fld>
            <a:endParaRPr lang="en-US" altLang="en-US"/>
          </a:p>
        </p:txBody>
      </p:sp>
    </p:spTree>
    <p:extLst>
      <p:ext uri="{BB962C8B-B14F-4D97-AF65-F5344CB8AC3E}">
        <p14:creationId xmlns:p14="http://schemas.microsoft.com/office/powerpoint/2010/main" val="19454297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CA6165D5-2209-435E-86B8-498DA5CD14D1}" type="slidenum">
              <a:rPr lang="en-US" altLang="en-US"/>
              <a:pPr>
                <a:spcBef>
                  <a:spcPct val="0"/>
                </a:spcBef>
              </a:pPr>
              <a:t>25</a:t>
            </a:fld>
            <a:endParaRPr lang="en-US" altLang="en-US"/>
          </a:p>
        </p:txBody>
      </p:sp>
    </p:spTree>
    <p:extLst>
      <p:ext uri="{BB962C8B-B14F-4D97-AF65-F5344CB8AC3E}">
        <p14:creationId xmlns:p14="http://schemas.microsoft.com/office/powerpoint/2010/main" val="2049263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BFD23133-134C-49AD-90A5-CBCBD7A9688F}" type="slidenum">
              <a:rPr lang="en-US" altLang="en-US"/>
              <a:pPr>
                <a:spcBef>
                  <a:spcPct val="0"/>
                </a:spcBef>
              </a:pPr>
              <a:t>26</a:t>
            </a:fld>
            <a:endParaRPr lang="en-US" altLang="en-US"/>
          </a:p>
        </p:txBody>
      </p:sp>
    </p:spTree>
    <p:extLst>
      <p:ext uri="{BB962C8B-B14F-4D97-AF65-F5344CB8AC3E}">
        <p14:creationId xmlns:p14="http://schemas.microsoft.com/office/powerpoint/2010/main" val="1902068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F31B6AFE-127C-46A4-9E65-D8B35A1EE549}" type="slidenum">
              <a:rPr lang="en-US" altLang="en-US"/>
              <a:pPr>
                <a:spcBef>
                  <a:spcPct val="0"/>
                </a:spcBef>
              </a:pPr>
              <a:t>27</a:t>
            </a:fld>
            <a:endParaRPr lang="en-US" altLang="en-US"/>
          </a:p>
        </p:txBody>
      </p:sp>
    </p:spTree>
    <p:extLst>
      <p:ext uri="{BB962C8B-B14F-4D97-AF65-F5344CB8AC3E}">
        <p14:creationId xmlns:p14="http://schemas.microsoft.com/office/powerpoint/2010/main" val="1621702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1352C954-BABC-4A9E-B8F0-020C2492F010}" type="slidenum">
              <a:rPr lang="en-US" altLang="en-US"/>
              <a:pPr>
                <a:spcBef>
                  <a:spcPct val="0"/>
                </a:spcBef>
              </a:pPr>
              <a:t>28</a:t>
            </a:fld>
            <a:endParaRPr lang="en-US" altLang="en-US"/>
          </a:p>
        </p:txBody>
      </p:sp>
    </p:spTree>
    <p:extLst>
      <p:ext uri="{BB962C8B-B14F-4D97-AF65-F5344CB8AC3E}">
        <p14:creationId xmlns:p14="http://schemas.microsoft.com/office/powerpoint/2010/main" val="22324167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CFFF9BD-A2F3-44F2-975F-52A795DD2449}" type="slidenum">
              <a:rPr lang="en-US" altLang="en-US"/>
              <a:pPr>
                <a:spcBef>
                  <a:spcPct val="0"/>
                </a:spcBef>
              </a:pPr>
              <a:t>29</a:t>
            </a:fld>
            <a:endParaRPr lang="en-US" altLang="en-US"/>
          </a:p>
        </p:txBody>
      </p:sp>
    </p:spTree>
    <p:extLst>
      <p:ext uri="{BB962C8B-B14F-4D97-AF65-F5344CB8AC3E}">
        <p14:creationId xmlns:p14="http://schemas.microsoft.com/office/powerpoint/2010/main" val="2685304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94493294-A0FC-4CB4-83D7-3FAF43D2B325}" type="slidenum">
              <a:rPr lang="en-US" altLang="en-US"/>
              <a:pPr>
                <a:spcBef>
                  <a:spcPct val="0"/>
                </a:spcBef>
              </a:pPr>
              <a:t>3</a:t>
            </a:fld>
            <a:endParaRPr lang="en-US" altLang="en-US"/>
          </a:p>
        </p:txBody>
      </p:sp>
    </p:spTree>
    <p:extLst>
      <p:ext uri="{BB962C8B-B14F-4D97-AF65-F5344CB8AC3E}">
        <p14:creationId xmlns:p14="http://schemas.microsoft.com/office/powerpoint/2010/main" val="4642805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4B9F7C42-5A6F-4F12-AF4E-D9E64DC4F191}" type="slidenum">
              <a:rPr lang="en-US" altLang="en-US"/>
              <a:pPr>
                <a:spcBef>
                  <a:spcPct val="0"/>
                </a:spcBef>
              </a:pPr>
              <a:t>30</a:t>
            </a:fld>
            <a:endParaRPr lang="en-US" altLang="en-US"/>
          </a:p>
        </p:txBody>
      </p:sp>
    </p:spTree>
    <p:extLst>
      <p:ext uri="{BB962C8B-B14F-4D97-AF65-F5344CB8AC3E}">
        <p14:creationId xmlns:p14="http://schemas.microsoft.com/office/powerpoint/2010/main" val="5433694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90ABF407-F7F6-48B5-854A-BA6692C15001}" type="slidenum">
              <a:rPr lang="en-US" altLang="en-US"/>
              <a:pPr>
                <a:spcBef>
                  <a:spcPct val="0"/>
                </a:spcBef>
              </a:pPr>
              <a:t>31</a:t>
            </a:fld>
            <a:endParaRPr lang="en-US" altLang="en-US"/>
          </a:p>
        </p:txBody>
      </p:sp>
    </p:spTree>
    <p:extLst>
      <p:ext uri="{BB962C8B-B14F-4D97-AF65-F5344CB8AC3E}">
        <p14:creationId xmlns:p14="http://schemas.microsoft.com/office/powerpoint/2010/main" val="8379874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CA4882E5-57CB-4BE2-9480-ABE6C3C6FB43}" type="slidenum">
              <a:rPr lang="en-US" altLang="en-US"/>
              <a:pPr>
                <a:spcBef>
                  <a:spcPct val="0"/>
                </a:spcBef>
              </a:pPr>
              <a:t>32</a:t>
            </a:fld>
            <a:endParaRPr lang="en-US" altLang="en-US"/>
          </a:p>
        </p:txBody>
      </p:sp>
    </p:spTree>
    <p:extLst>
      <p:ext uri="{BB962C8B-B14F-4D97-AF65-F5344CB8AC3E}">
        <p14:creationId xmlns:p14="http://schemas.microsoft.com/office/powerpoint/2010/main" val="16786495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9A8F3632-E716-4150-9728-3159C0B78341}" type="slidenum">
              <a:rPr lang="en-US" altLang="en-US"/>
              <a:pPr>
                <a:spcBef>
                  <a:spcPct val="0"/>
                </a:spcBef>
              </a:pPr>
              <a:t>33</a:t>
            </a:fld>
            <a:endParaRPr lang="en-US" altLang="en-US"/>
          </a:p>
        </p:txBody>
      </p:sp>
    </p:spTree>
    <p:extLst>
      <p:ext uri="{BB962C8B-B14F-4D97-AF65-F5344CB8AC3E}">
        <p14:creationId xmlns:p14="http://schemas.microsoft.com/office/powerpoint/2010/main" val="18058523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FC4004E-CED1-498F-AE53-062EAAFC7AAB}" type="slidenum">
              <a:rPr lang="en-US" altLang="en-US"/>
              <a:pPr>
                <a:spcBef>
                  <a:spcPct val="0"/>
                </a:spcBef>
              </a:pPr>
              <a:t>34</a:t>
            </a:fld>
            <a:endParaRPr lang="en-US" altLang="en-US"/>
          </a:p>
        </p:txBody>
      </p:sp>
    </p:spTree>
    <p:extLst>
      <p:ext uri="{BB962C8B-B14F-4D97-AF65-F5344CB8AC3E}">
        <p14:creationId xmlns:p14="http://schemas.microsoft.com/office/powerpoint/2010/main" val="4322246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86850214-0426-4F4A-A4DF-E511F19B0CBD}" type="slidenum">
              <a:rPr lang="en-US" altLang="en-US"/>
              <a:pPr>
                <a:spcBef>
                  <a:spcPct val="0"/>
                </a:spcBef>
              </a:pPr>
              <a:t>35</a:t>
            </a:fld>
            <a:endParaRPr lang="en-US" altLang="en-US"/>
          </a:p>
        </p:txBody>
      </p:sp>
    </p:spTree>
    <p:extLst>
      <p:ext uri="{BB962C8B-B14F-4D97-AF65-F5344CB8AC3E}">
        <p14:creationId xmlns:p14="http://schemas.microsoft.com/office/powerpoint/2010/main" val="27590048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C897696C-6AF0-4008-ABB8-76F3A339372A}" type="slidenum">
              <a:rPr lang="en-US" altLang="en-US"/>
              <a:pPr>
                <a:spcBef>
                  <a:spcPct val="0"/>
                </a:spcBef>
              </a:pPr>
              <a:t>36</a:t>
            </a:fld>
            <a:endParaRPr lang="en-US" altLang="en-US"/>
          </a:p>
        </p:txBody>
      </p:sp>
    </p:spTree>
    <p:extLst>
      <p:ext uri="{BB962C8B-B14F-4D97-AF65-F5344CB8AC3E}">
        <p14:creationId xmlns:p14="http://schemas.microsoft.com/office/powerpoint/2010/main" val="42386375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45FD2618-27A9-40FC-B015-34828D91A1B0}" type="slidenum">
              <a:rPr lang="en-US" altLang="en-US"/>
              <a:pPr>
                <a:spcBef>
                  <a:spcPct val="0"/>
                </a:spcBef>
              </a:pPr>
              <a:t>37</a:t>
            </a:fld>
            <a:endParaRPr lang="en-US" altLang="en-US"/>
          </a:p>
        </p:txBody>
      </p:sp>
    </p:spTree>
    <p:extLst>
      <p:ext uri="{BB962C8B-B14F-4D97-AF65-F5344CB8AC3E}">
        <p14:creationId xmlns:p14="http://schemas.microsoft.com/office/powerpoint/2010/main" val="4614742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69A755C-900A-42BB-91A0-577DF7AC8852}" type="slidenum">
              <a:rPr lang="en-US" altLang="en-US"/>
              <a:pPr>
                <a:spcBef>
                  <a:spcPct val="0"/>
                </a:spcBef>
              </a:pPr>
              <a:t>38</a:t>
            </a:fld>
            <a:endParaRPr lang="en-US" altLang="en-US"/>
          </a:p>
        </p:txBody>
      </p:sp>
    </p:spTree>
    <p:extLst>
      <p:ext uri="{BB962C8B-B14F-4D97-AF65-F5344CB8AC3E}">
        <p14:creationId xmlns:p14="http://schemas.microsoft.com/office/powerpoint/2010/main" val="40598583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669A755C-900A-42BB-91A0-577DF7AC8852}" type="slidenum">
              <a:rPr lang="en-US" altLang="en-US"/>
              <a:pPr>
                <a:spcBef>
                  <a:spcPct val="0"/>
                </a:spcBef>
              </a:pPr>
              <a:t>39</a:t>
            </a:fld>
            <a:endParaRPr lang="en-US" altLang="en-US"/>
          </a:p>
        </p:txBody>
      </p:sp>
    </p:spTree>
    <p:extLst>
      <p:ext uri="{BB962C8B-B14F-4D97-AF65-F5344CB8AC3E}">
        <p14:creationId xmlns:p14="http://schemas.microsoft.com/office/powerpoint/2010/main" val="1802069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94493294-A0FC-4CB4-83D7-3FAF43D2B325}" type="slidenum">
              <a:rPr lang="en-US" altLang="en-US"/>
              <a:pPr>
                <a:spcBef>
                  <a:spcPct val="0"/>
                </a:spcBef>
              </a:pPr>
              <a:t>4</a:t>
            </a:fld>
            <a:endParaRPr lang="en-US" altLang="en-US"/>
          </a:p>
        </p:txBody>
      </p:sp>
    </p:spTree>
    <p:extLst>
      <p:ext uri="{BB962C8B-B14F-4D97-AF65-F5344CB8AC3E}">
        <p14:creationId xmlns:p14="http://schemas.microsoft.com/office/powerpoint/2010/main" val="2892068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25CC7EA3-6C89-4697-B0A1-D9CEB26431D2}" type="slidenum">
              <a:rPr lang="en-US" altLang="en-US"/>
              <a:pPr>
                <a:spcBef>
                  <a:spcPct val="0"/>
                </a:spcBef>
              </a:pPr>
              <a:t>5</a:t>
            </a:fld>
            <a:endParaRPr lang="en-US" altLang="en-US"/>
          </a:p>
        </p:txBody>
      </p:sp>
    </p:spTree>
    <p:extLst>
      <p:ext uri="{BB962C8B-B14F-4D97-AF65-F5344CB8AC3E}">
        <p14:creationId xmlns:p14="http://schemas.microsoft.com/office/powerpoint/2010/main" val="1065623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EF8D2D00-FF95-4F34-9E3B-9FD30CB7081B}" type="slidenum">
              <a:rPr lang="en-US" altLang="en-US"/>
              <a:pPr>
                <a:spcBef>
                  <a:spcPct val="0"/>
                </a:spcBef>
              </a:pPr>
              <a:t>6</a:t>
            </a:fld>
            <a:endParaRPr lang="en-US" altLang="en-US"/>
          </a:p>
        </p:txBody>
      </p:sp>
    </p:spTree>
    <p:extLst>
      <p:ext uri="{BB962C8B-B14F-4D97-AF65-F5344CB8AC3E}">
        <p14:creationId xmlns:p14="http://schemas.microsoft.com/office/powerpoint/2010/main" val="1030113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87432EE4-A653-46D3-A4B5-884080279AAF}" type="slidenum">
              <a:rPr lang="en-US" altLang="en-US"/>
              <a:pPr>
                <a:spcBef>
                  <a:spcPct val="0"/>
                </a:spcBef>
              </a:pPr>
              <a:t>7</a:t>
            </a:fld>
            <a:endParaRPr lang="en-US" altLang="en-US"/>
          </a:p>
        </p:txBody>
      </p:sp>
    </p:spTree>
    <p:extLst>
      <p:ext uri="{BB962C8B-B14F-4D97-AF65-F5344CB8AC3E}">
        <p14:creationId xmlns:p14="http://schemas.microsoft.com/office/powerpoint/2010/main" val="1099966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1F990E95-949A-4156-ACC0-C50CB2726CAF}" type="slidenum">
              <a:rPr lang="en-US" altLang="en-US"/>
              <a:pPr>
                <a:spcBef>
                  <a:spcPct val="0"/>
                </a:spcBef>
              </a:pPr>
              <a:t>8</a:t>
            </a:fld>
            <a:endParaRPr lang="en-US" altLang="en-US"/>
          </a:p>
        </p:txBody>
      </p:sp>
    </p:spTree>
    <p:extLst>
      <p:ext uri="{BB962C8B-B14F-4D97-AF65-F5344CB8AC3E}">
        <p14:creationId xmlns:p14="http://schemas.microsoft.com/office/powerpoint/2010/main" val="2020898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60038" indent="-292322">
              <a:spcBef>
                <a:spcPct val="30000"/>
              </a:spcBef>
              <a:defRPr sz="1200">
                <a:solidFill>
                  <a:schemeClr val="tx1"/>
                </a:solidFill>
                <a:latin typeface="Arial" charset="0"/>
              </a:defRPr>
            </a:lvl2pPr>
            <a:lvl3pPr marL="1169289" indent="-233858">
              <a:spcBef>
                <a:spcPct val="30000"/>
              </a:spcBef>
              <a:defRPr sz="1200">
                <a:solidFill>
                  <a:schemeClr val="tx1"/>
                </a:solidFill>
                <a:latin typeface="Arial" charset="0"/>
              </a:defRPr>
            </a:lvl3pPr>
            <a:lvl4pPr marL="1637005" indent="-233858">
              <a:spcBef>
                <a:spcPct val="30000"/>
              </a:spcBef>
              <a:defRPr sz="1200">
                <a:solidFill>
                  <a:schemeClr val="tx1"/>
                </a:solidFill>
                <a:latin typeface="Arial" charset="0"/>
              </a:defRPr>
            </a:lvl4pPr>
            <a:lvl5pPr marL="2104720" indent="-233858">
              <a:spcBef>
                <a:spcPct val="30000"/>
              </a:spcBef>
              <a:defRPr sz="1200">
                <a:solidFill>
                  <a:schemeClr val="tx1"/>
                </a:solidFill>
                <a:latin typeface="Arial" charset="0"/>
              </a:defRPr>
            </a:lvl5pPr>
            <a:lvl6pPr marL="2572436" indent="-233858" eaLnBrk="0" fontAlgn="base" hangingPunct="0">
              <a:spcBef>
                <a:spcPct val="30000"/>
              </a:spcBef>
              <a:spcAft>
                <a:spcPct val="0"/>
              </a:spcAft>
              <a:defRPr sz="1200">
                <a:solidFill>
                  <a:schemeClr val="tx1"/>
                </a:solidFill>
                <a:latin typeface="Arial" charset="0"/>
              </a:defRPr>
            </a:lvl6pPr>
            <a:lvl7pPr marL="3040151" indent="-233858" eaLnBrk="0" fontAlgn="base" hangingPunct="0">
              <a:spcBef>
                <a:spcPct val="30000"/>
              </a:spcBef>
              <a:spcAft>
                <a:spcPct val="0"/>
              </a:spcAft>
              <a:defRPr sz="1200">
                <a:solidFill>
                  <a:schemeClr val="tx1"/>
                </a:solidFill>
                <a:latin typeface="Arial" charset="0"/>
              </a:defRPr>
            </a:lvl7pPr>
            <a:lvl8pPr marL="3507867" indent="-233858" eaLnBrk="0" fontAlgn="base" hangingPunct="0">
              <a:spcBef>
                <a:spcPct val="30000"/>
              </a:spcBef>
              <a:spcAft>
                <a:spcPct val="0"/>
              </a:spcAft>
              <a:defRPr sz="1200">
                <a:solidFill>
                  <a:schemeClr val="tx1"/>
                </a:solidFill>
                <a:latin typeface="Arial" charset="0"/>
              </a:defRPr>
            </a:lvl8pPr>
            <a:lvl9pPr marL="3975583" indent="-233858" eaLnBrk="0" fontAlgn="base" hangingPunct="0">
              <a:spcBef>
                <a:spcPct val="30000"/>
              </a:spcBef>
              <a:spcAft>
                <a:spcPct val="0"/>
              </a:spcAft>
              <a:defRPr sz="1200">
                <a:solidFill>
                  <a:schemeClr val="tx1"/>
                </a:solidFill>
                <a:latin typeface="Arial" charset="0"/>
              </a:defRPr>
            </a:lvl9pPr>
          </a:lstStyle>
          <a:p>
            <a:pPr>
              <a:spcBef>
                <a:spcPct val="0"/>
              </a:spcBef>
            </a:pPr>
            <a:fld id="{A37BDCAB-6B7B-4363-936D-961D023D4A7E}" type="slidenum">
              <a:rPr lang="en-US" altLang="en-US"/>
              <a:pPr>
                <a:spcBef>
                  <a:spcPct val="0"/>
                </a:spcBef>
              </a:pPr>
              <a:t>9</a:t>
            </a:fld>
            <a:endParaRPr lang="en-US" altLang="en-US"/>
          </a:p>
        </p:txBody>
      </p:sp>
    </p:spTree>
    <p:extLst>
      <p:ext uri="{BB962C8B-B14F-4D97-AF65-F5344CB8AC3E}">
        <p14:creationId xmlns:p14="http://schemas.microsoft.com/office/powerpoint/2010/main" val="250632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2" name="Title 1"/>
          <p:cNvSpPr>
            <a:spLocks noGrp="1"/>
          </p:cNvSpPr>
          <p:nvPr>
            <p:ph type="ctrTitle"/>
          </p:nvPr>
        </p:nvSpPr>
        <p:spPr>
          <a:xfrm>
            <a:off x="0" y="0"/>
            <a:ext cx="9144000" cy="1470025"/>
          </a:xfrm>
        </p:spPr>
        <p:txBody>
          <a:bodyPr/>
          <a:lstStyle>
            <a:lvl1pPr>
              <a:defRPr sz="4800" b="0">
                <a:solidFill>
                  <a:schemeClr val="tx1">
                    <a:lumMod val="95000"/>
                    <a:lumOff val="5000"/>
                  </a:schemeClr>
                </a:solidFill>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1905000"/>
            <a:ext cx="9144000" cy="4953000"/>
          </a:xfrm>
        </p:spPr>
        <p:txBody>
          <a:bodyPr/>
          <a:lstStyle>
            <a:lvl1pPr marL="0" indent="0" algn="ctr">
              <a:buNone/>
              <a:defRPr sz="3600">
                <a:latin typeface="Garamond"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2FC5639F-8F32-4C01-85EB-44F96114CDE8}" type="slidenum">
              <a:rPr lang="en-US" altLang="en-US"/>
              <a:pPr/>
              <a:t>‹#›</a:t>
            </a:fld>
            <a:endParaRPr lang="en-US" altLang="en-US"/>
          </a:p>
        </p:txBody>
      </p:sp>
    </p:spTree>
    <p:extLst>
      <p:ext uri="{BB962C8B-B14F-4D97-AF65-F5344CB8AC3E}">
        <p14:creationId xmlns:p14="http://schemas.microsoft.com/office/powerpoint/2010/main" val="427760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8EEAD6D-A343-4C02-B0A7-5081246DAE00}" type="slidenum">
              <a:rPr lang="en-US" altLang="en-US"/>
              <a:pPr/>
              <a:t>‹#›</a:t>
            </a:fld>
            <a:endParaRPr lang="en-US" altLang="en-US"/>
          </a:p>
        </p:txBody>
      </p:sp>
    </p:spTree>
    <p:extLst>
      <p:ext uri="{BB962C8B-B14F-4D97-AF65-F5344CB8AC3E}">
        <p14:creationId xmlns:p14="http://schemas.microsoft.com/office/powerpoint/2010/main" val="71958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FB9125D-218A-462F-A500-6FC9EDCE26F6}" type="slidenum">
              <a:rPr lang="en-US" altLang="en-US"/>
              <a:pPr/>
              <a:t>‹#›</a:t>
            </a:fld>
            <a:endParaRPr lang="en-US" altLang="en-US"/>
          </a:p>
        </p:txBody>
      </p:sp>
    </p:spTree>
    <p:extLst>
      <p:ext uri="{BB962C8B-B14F-4D97-AF65-F5344CB8AC3E}">
        <p14:creationId xmlns:p14="http://schemas.microsoft.com/office/powerpoint/2010/main" val="425974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219200"/>
            <a:ext cx="9144000" cy="219075"/>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3025" tIns="36512" rIns="73025" bIns="36512"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2" name="Title 1"/>
          <p:cNvSpPr>
            <a:spLocks noGrp="1"/>
          </p:cNvSpPr>
          <p:nvPr>
            <p:ph type="title"/>
          </p:nvPr>
        </p:nvSpPr>
        <p:spPr>
          <a:xfrm>
            <a:off x="0" y="0"/>
            <a:ext cx="9144000" cy="1143000"/>
          </a:xfrm>
        </p:spPr>
        <p:txBody>
          <a:bodyPr/>
          <a:lstStyle>
            <a:lvl1pPr>
              <a:defRPr baseline="0">
                <a:latin typeface="Century Gothic" pitchFamily="34" charset="0"/>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0" y="1981200"/>
            <a:ext cx="9144000" cy="3962400"/>
          </a:xfrm>
        </p:spPr>
        <p:txBody>
          <a:bodyPr/>
          <a:lstStyle>
            <a:lvl1pPr marL="0" indent="0" algn="l">
              <a:buNone/>
              <a:defRPr sz="2800">
                <a:latin typeface="Garamond" pitchFamily="18"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8610600" y="228600"/>
            <a:ext cx="533400" cy="476250"/>
          </a:xfrm>
        </p:spPr>
        <p:txBody>
          <a:bodyPr/>
          <a:lstStyle>
            <a:lvl1pPr>
              <a:defRPr/>
            </a:lvl1pPr>
          </a:lstStyle>
          <a:p>
            <a:fld id="{08F4843C-008C-48F8-AE2D-2E3DD7E7A272}" type="slidenum">
              <a:rPr lang="en-US" altLang="en-US"/>
              <a:pPr/>
              <a:t>‹#›</a:t>
            </a:fld>
            <a:endParaRPr lang="en-US" altLang="en-US"/>
          </a:p>
        </p:txBody>
      </p:sp>
    </p:spTree>
    <p:extLst>
      <p:ext uri="{BB962C8B-B14F-4D97-AF65-F5344CB8AC3E}">
        <p14:creationId xmlns:p14="http://schemas.microsoft.com/office/powerpoint/2010/main" val="253672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3B23593-B1A0-4098-AB77-2D54C00177FB}" type="slidenum">
              <a:rPr lang="en-US" altLang="en-US"/>
              <a:pPr/>
              <a:t>‹#›</a:t>
            </a:fld>
            <a:endParaRPr lang="en-US" altLang="en-US"/>
          </a:p>
        </p:txBody>
      </p:sp>
    </p:spTree>
    <p:extLst>
      <p:ext uri="{BB962C8B-B14F-4D97-AF65-F5344CB8AC3E}">
        <p14:creationId xmlns:p14="http://schemas.microsoft.com/office/powerpoint/2010/main" val="328306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C5211DA-262E-402C-BEB6-7DA640A2F30E}" type="slidenum">
              <a:rPr lang="en-US" altLang="en-US"/>
              <a:pPr/>
              <a:t>‹#›</a:t>
            </a:fld>
            <a:endParaRPr lang="en-US" altLang="en-US"/>
          </a:p>
        </p:txBody>
      </p:sp>
    </p:spTree>
    <p:extLst>
      <p:ext uri="{BB962C8B-B14F-4D97-AF65-F5344CB8AC3E}">
        <p14:creationId xmlns:p14="http://schemas.microsoft.com/office/powerpoint/2010/main" val="333465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ADFDC772-D79A-49AA-B524-CFB610497B45}" type="slidenum">
              <a:rPr lang="en-US" altLang="en-US"/>
              <a:pPr/>
              <a:t>‹#›</a:t>
            </a:fld>
            <a:endParaRPr lang="en-US" altLang="en-US"/>
          </a:p>
        </p:txBody>
      </p:sp>
    </p:spTree>
    <p:extLst>
      <p:ext uri="{BB962C8B-B14F-4D97-AF65-F5344CB8AC3E}">
        <p14:creationId xmlns:p14="http://schemas.microsoft.com/office/powerpoint/2010/main" val="3973128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958CB2D-7BAD-4F7C-9AF1-5C138A88785E}" type="slidenum">
              <a:rPr lang="en-US" altLang="en-US"/>
              <a:pPr/>
              <a:t>‹#›</a:t>
            </a:fld>
            <a:endParaRPr lang="en-US" altLang="en-US"/>
          </a:p>
        </p:txBody>
      </p:sp>
    </p:spTree>
    <p:extLst>
      <p:ext uri="{BB962C8B-B14F-4D97-AF65-F5344CB8AC3E}">
        <p14:creationId xmlns:p14="http://schemas.microsoft.com/office/powerpoint/2010/main" val="27062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CE934A4-8E81-4E01-B040-0B36967BD0D3}" type="slidenum">
              <a:rPr lang="en-US" altLang="en-US"/>
              <a:pPr/>
              <a:t>‹#›</a:t>
            </a:fld>
            <a:endParaRPr lang="en-US" altLang="en-US"/>
          </a:p>
        </p:txBody>
      </p:sp>
    </p:spTree>
    <p:extLst>
      <p:ext uri="{BB962C8B-B14F-4D97-AF65-F5344CB8AC3E}">
        <p14:creationId xmlns:p14="http://schemas.microsoft.com/office/powerpoint/2010/main" val="332852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36F564C-D0B1-4181-97DE-128E2ECF5777}" type="slidenum">
              <a:rPr lang="en-US" altLang="en-US"/>
              <a:pPr/>
              <a:t>‹#›</a:t>
            </a:fld>
            <a:endParaRPr lang="en-US" altLang="en-US"/>
          </a:p>
        </p:txBody>
      </p:sp>
    </p:spTree>
    <p:extLst>
      <p:ext uri="{BB962C8B-B14F-4D97-AF65-F5344CB8AC3E}">
        <p14:creationId xmlns:p14="http://schemas.microsoft.com/office/powerpoint/2010/main" val="9781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181FF4A-EA0A-4965-A6A0-1B579BD8C6D6}" type="slidenum">
              <a:rPr lang="en-US" altLang="en-US"/>
              <a:pPr/>
              <a:t>‹#›</a:t>
            </a:fld>
            <a:endParaRPr lang="en-US" altLang="en-US"/>
          </a:p>
        </p:txBody>
      </p:sp>
    </p:spTree>
    <p:extLst>
      <p:ext uri="{BB962C8B-B14F-4D97-AF65-F5344CB8AC3E}">
        <p14:creationId xmlns:p14="http://schemas.microsoft.com/office/powerpoint/2010/main" val="297787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100000">
              <a:srgbClr val="4EACF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8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238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2385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33BCB6A-350E-4FD4-86D3-0475CBDE75D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00" r:id="rId3"/>
    <p:sldLayoutId id="2147484301" r:id="rId4"/>
    <p:sldLayoutId id="2147484302" r:id="rId5"/>
    <p:sldLayoutId id="2147484303" r:id="rId6"/>
    <p:sldLayoutId id="2147484304" r:id="rId7"/>
    <p:sldLayoutId id="2147484305" r:id="rId8"/>
    <p:sldLayoutId id="2147484306" r:id="rId9"/>
    <p:sldLayoutId id="2147484307" r:id="rId10"/>
    <p:sldLayoutId id="2147484308"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unionfacts.com/article/wp-content/uploads/2013/02/Union_Minimum_Wage_report.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online.wsj.com/news/articles/SB10001424052702304682504579153961333903066"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ol.gov/whd/regs/compliance/childlabor102.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cribd.com/doc/173007959/Carnegie-Hall-990-2012"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tream.wsj.com/story/latest-headlines/SS-%202-63399/SS-2-346502" TargetMode="External"/><Relationship Id="rId4" Type="http://schemas.openxmlformats.org/officeDocument/2006/relationships/hyperlink" Target="https://pp-990.s3.amazonaws.com/2016_08_EO/13-1923626_990_201506.pdf?X-Amz-Algorithm=AWS4-HMAC-SHA256&amp;X-Amz-Credential=AKIAI7C6X5GT42DHYZIA/20171129/us-east-1/s3/aws4_request&amp;X-Amz-Date=20171129T001125Z&amp;X-Amz-Expires=1800&amp;X-Amz-SignedHeaders=host&amp;X-Amz-Signature=2ecac91befc036b64fdebfd13f4e048a136ef30edc806c540be61e23b7d0b28b"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ruth-out.org/news/item/39761-on-labor-and-beyond-trump-is-following-scott-walker-s-playboo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youtube.com/watch?v=JIpwmPEyh9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truth-out.org/news/item/39761-on-labor-and-beyond-trump-is-following-scott-walker-s-playboo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n.gov/pla/boards.ht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mycase.in.gov/default.aspx" TargetMode="External"/><Relationship Id="rId5" Type="http://schemas.openxmlformats.org/officeDocument/2006/relationships/hyperlink" Target="http://www.in.gov/apps/pla/litigation/advancedsearch.aspx" TargetMode="External"/><Relationship Id="rId4" Type="http://schemas.openxmlformats.org/officeDocument/2006/relationships/hyperlink" Target="https://mylicense.in.gov/eVerificatio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nbcphiladelphia.com/news/local/Fake-Dentists-Perform-Root-Canals-Without-Training-DA-183959281.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bls.gov/news.release/pdf/ecec.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ncsl.org/research/health/state-ins-mandates-and-aca-essential-benefits.aspx"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7.xml.rels><?xml version="1.0" encoding="UTF-8" standalone="yes"?>
<Relationships xmlns="http://schemas.openxmlformats.org/package/2006/relationships"><Relationship Id="rId3" Type="http://schemas.openxmlformats.org/officeDocument/2006/relationships/hyperlink" Target="https://www2.cbia.com/ieb/ag/CostOfCare/RisingCosts/CAHI_HealthInsuranceMandates2009.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jacksonlewis.com/publication/2019-minimum-wage-rate-increases-list-grow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11: Regulating Labor </a:t>
            </a:r>
          </a:p>
        </p:txBody>
      </p:sp>
      <p:sp>
        <p:nvSpPr>
          <p:cNvPr id="921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568A681-F381-4517-B580-86311233E396}" type="slidenum">
              <a:rPr lang="en-US" altLang="en-US" sz="1400"/>
              <a:pPr>
                <a:spcBef>
                  <a:spcPct val="0"/>
                </a:spcBef>
                <a:buFontTx/>
                <a:buNone/>
              </a:pPr>
              <a:t>1</a:t>
            </a:fld>
            <a:endParaRPr lang="en-US" altLang="en-US" sz="1400"/>
          </a:p>
        </p:txBody>
      </p:sp>
      <p:sp>
        <p:nvSpPr>
          <p:cNvPr id="9220" name="Subtitle 3"/>
          <p:cNvSpPr>
            <a:spLocks noGrp="1"/>
          </p:cNvSpPr>
          <p:nvPr>
            <p:ph type="subTitle" idx="1"/>
          </p:nvPr>
        </p:nvSpPr>
        <p:spPr/>
        <p:txBody>
          <a:bodyPr/>
          <a:lstStyle/>
          <a:p>
            <a:endParaRPr lang="en-US" altLang="en-US" b="1" dirty="0" smtClean="0"/>
          </a:p>
        </p:txBody>
      </p:sp>
      <p:pic>
        <p:nvPicPr>
          <p:cNvPr id="9221" name="Picture 5" descr="C:\_G406_Regulation_Office\chapters\09-labor\fig09-work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571750"/>
            <a:ext cx="276225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Who Benefits from the Minimum Wage?</a:t>
            </a:r>
          </a:p>
        </p:txBody>
      </p:sp>
      <p:sp>
        <p:nvSpPr>
          <p:cNvPr id="2355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1AAD1CE-4177-4E67-9A89-5E5EE8F75931}" type="slidenum">
              <a:rPr lang="en-US" altLang="en-US" sz="1400"/>
              <a:pPr>
                <a:spcBef>
                  <a:spcPct val="0"/>
                </a:spcBef>
                <a:buFontTx/>
                <a:buNone/>
              </a:pPr>
              <a:t>10</a:t>
            </a:fld>
            <a:endParaRPr lang="en-US" altLang="en-US" sz="1400"/>
          </a:p>
        </p:txBody>
      </p:sp>
      <p:sp>
        <p:nvSpPr>
          <p:cNvPr id="23556" name="Subtitle 3"/>
          <p:cNvSpPr>
            <a:spLocks noGrp="1"/>
          </p:cNvSpPr>
          <p:nvPr>
            <p:ph type="subTitle" idx="1"/>
          </p:nvPr>
        </p:nvSpPr>
        <p:spPr/>
        <p:txBody>
          <a:bodyPr/>
          <a:lstStyle/>
          <a:p>
            <a:r>
              <a:rPr lang="en-US" altLang="en-US" sz="2400" dirty="0" smtClean="0"/>
              <a:t>Labor unions support higher minimum wages, even though their mem-</a:t>
            </a:r>
          </a:p>
          <a:p>
            <a:r>
              <a:rPr lang="en-US" altLang="en-US" sz="2400" dirty="0" err="1" smtClean="0"/>
              <a:t>bers</a:t>
            </a:r>
            <a:r>
              <a:rPr lang="en-US" altLang="en-US" sz="2400" dirty="0" smtClean="0"/>
              <a:t> already earn well above the minimum wage. Why? </a:t>
            </a:r>
            <a:r>
              <a:rPr lang="en-US" altLang="en-US" sz="1200" dirty="0" err="1" smtClean="0">
                <a:hlinkClick r:id="rId3"/>
              </a:rPr>
              <a:t>h</a:t>
            </a:r>
            <a:r>
              <a:rPr lang="en-US" altLang="en-US" sz="1200" dirty="0" err="1" smtClean="0"/>
              <a:t>It</a:t>
            </a:r>
            <a:r>
              <a:rPr lang="en-US" altLang="en-US" sz="1200" dirty="0" smtClean="0"/>
              <a:t> is sometimes said that this is because their wages are tied to the </a:t>
            </a:r>
            <a:r>
              <a:rPr lang="en-US" altLang="en-US" sz="1200" dirty="0" err="1" smtClean="0"/>
              <a:t>minimium</a:t>
            </a:r>
            <a:r>
              <a:rPr lang="en-US" altLang="en-US" sz="1200" dirty="0" smtClean="0"/>
              <a:t> wage in contracts, but those seem to be only low-wage contracts.   </a:t>
            </a:r>
            <a:r>
              <a:rPr lang="en-US" altLang="en-US" sz="1200" dirty="0" smtClean="0">
                <a:hlinkClick r:id="rId3"/>
              </a:rPr>
              <a:t>http://www.unionfacts.com/article/wp-content/uploads/2013/02/Union_Minimum_Wage_report.pdf</a:t>
            </a:r>
            <a:endParaRPr lang="en-US" altLang="en-US" sz="1200" dirty="0" smtClean="0"/>
          </a:p>
          <a:p>
            <a:endParaRPr lang="en-US" altLang="en-US" sz="2400" dirty="0" smtClean="0"/>
          </a:p>
          <a:p>
            <a:r>
              <a:rPr lang="en-US" altLang="en-US" sz="2400" dirty="0" smtClean="0"/>
              <a:t>There is a public-interest argument: helping the poor.</a:t>
            </a:r>
          </a:p>
          <a:p>
            <a:r>
              <a:rPr lang="en-US" altLang="en-US" sz="2400" dirty="0" smtClean="0"/>
              <a:t>But many minimum-wage workers are young or new to the workforce.</a:t>
            </a:r>
          </a:p>
          <a:p>
            <a:r>
              <a:rPr lang="en-US" altLang="en-US" sz="2400" dirty="0" smtClean="0"/>
              <a:t>A </a:t>
            </a:r>
            <a:r>
              <a:rPr lang="en-US" altLang="en-US" sz="2400" b="1" dirty="0" smtClean="0"/>
              <a:t>subminimum wage</a:t>
            </a:r>
            <a:r>
              <a:rPr lang="en-US" altLang="en-US" sz="2400" dirty="0" smtClean="0"/>
              <a:t> is a lower minimum wage for young people.</a:t>
            </a:r>
          </a:p>
          <a:p>
            <a:r>
              <a:rPr lang="en-US" altLang="en-US" sz="2400" b="1" dirty="0" smtClean="0"/>
              <a:t>Ireland:</a:t>
            </a:r>
            <a:r>
              <a:rPr lang="en-US" altLang="en-US" sz="2400" dirty="0" smtClean="0"/>
              <a:t> minimum wage is $11.94.</a:t>
            </a:r>
          </a:p>
          <a:p>
            <a:r>
              <a:rPr lang="en-US" altLang="en-US" sz="2400" dirty="0" smtClean="0"/>
              <a:t>  Workers under 18 can be paid just 70% of that and the minimum wages</a:t>
            </a:r>
          </a:p>
          <a:p>
            <a:r>
              <a:rPr lang="en-US" altLang="en-US" sz="2400" dirty="0" smtClean="0"/>
              <a:t>in the </a:t>
            </a:r>
            <a:r>
              <a:rPr lang="en-US" altLang="en-US" sz="2400" dirty="0" err="1" smtClean="0"/>
              <a:t>rst</a:t>
            </a:r>
            <a:r>
              <a:rPr lang="en-US" altLang="en-US" sz="2400" dirty="0" smtClean="0"/>
              <a:t> and second year of employment after age 18 are at 80% and</a:t>
            </a:r>
          </a:p>
          <a:p>
            <a:r>
              <a:rPr lang="en-US" altLang="en-US" sz="2400" dirty="0" smtClean="0"/>
              <a:t>90% to give employers incentive to hire workers new to the labor force.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381000"/>
            <a:ext cx="9144000" cy="1143000"/>
          </a:xfrm>
        </p:spPr>
        <p:txBody>
          <a:bodyPr/>
          <a:lstStyle/>
          <a:p>
            <a:r>
              <a:rPr lang="en-US" altLang="en-US" smtClean="0"/>
              <a:t>In the long run, consumers bear more of the burden</a:t>
            </a:r>
            <a:br>
              <a:rPr lang="en-US" altLang="en-US" smtClean="0"/>
            </a:br>
            <a:endParaRPr lang="en-US" altLang="en-US" smtClean="0"/>
          </a:p>
        </p:txBody>
      </p:sp>
      <p:sp>
        <p:nvSpPr>
          <p:cNvPr id="2560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91765E8F-3891-4D31-AF96-6D1C90996841}" type="slidenum">
              <a:rPr lang="en-US" altLang="en-US" sz="1400"/>
              <a:pPr>
                <a:spcBef>
                  <a:spcPct val="0"/>
                </a:spcBef>
                <a:buFontTx/>
                <a:buNone/>
              </a:pPr>
              <a:t>11</a:t>
            </a:fld>
            <a:endParaRPr lang="en-US" altLang="en-US" sz="1400"/>
          </a:p>
        </p:txBody>
      </p:sp>
      <p:sp>
        <p:nvSpPr>
          <p:cNvPr id="25604" name="Subtitle 3"/>
          <p:cNvSpPr>
            <a:spLocks noGrp="1"/>
          </p:cNvSpPr>
          <p:nvPr>
            <p:ph type="subTitle" idx="1"/>
          </p:nvPr>
        </p:nvSpPr>
        <p:spPr>
          <a:xfrm>
            <a:off x="0" y="1676400"/>
            <a:ext cx="9144000" cy="3962400"/>
          </a:xfrm>
        </p:spPr>
        <p:txBody>
          <a:bodyPr/>
          <a:lstStyle/>
          <a:p>
            <a:r>
              <a:rPr lang="en-US" altLang="en-US" smtClean="0"/>
              <a:t>   The minimum wage raises prices, but not by as great a percentage as the wage. Why?</a:t>
            </a:r>
          </a:p>
          <a:p>
            <a:r>
              <a:rPr lang="en-US" altLang="en-US" smtClean="0"/>
              <a:t>     In the short-run, firms have upward-sloping goods-supply curves, and producer surplus there and in the employment market. Firm PS falls. Prices rise--- so CS falls too. </a:t>
            </a:r>
          </a:p>
          <a:p>
            <a:r>
              <a:rPr lang="en-US" altLang="en-US" smtClean="0"/>
              <a:t>   In the long run,   producer surplus pays for fixed costs, so price rise more in the long run--- producers are hurt less and consumers more.</a:t>
            </a:r>
          </a:p>
          <a:p>
            <a:endParaRPr lang="en-US" altLang="en-US" smtClean="0"/>
          </a:p>
          <a:p>
            <a:r>
              <a:rPr lang="en-US" altLang="en-US" smtClean="0"/>
              <a:t>    Consumers are rationally ignorant and so will not notice this consequence of the minimum wage.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“Minimum </a:t>
            </a:r>
            <a:r>
              <a:rPr lang="en-US"/>
              <a:t>Wage for Interns? It Misses the </a:t>
            </a:r>
            <a:r>
              <a:rPr lang="en-US" smtClean="0"/>
              <a:t>Point”</a:t>
            </a:r>
            <a:endParaRPr lang="en-US" altLang="en-US" smtClean="0"/>
          </a:p>
        </p:txBody>
      </p:sp>
      <p:sp>
        <p:nvSpPr>
          <p:cNvPr id="2765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44E2967-360D-4376-BB07-6509C4118E2F}" type="slidenum">
              <a:rPr lang="en-US" altLang="en-US" sz="1400"/>
              <a:pPr>
                <a:spcBef>
                  <a:spcPct val="0"/>
                </a:spcBef>
                <a:buFontTx/>
                <a:buNone/>
              </a:pPr>
              <a:t>12</a:t>
            </a:fld>
            <a:endParaRPr lang="en-US" altLang="en-US" sz="1400"/>
          </a:p>
        </p:txBody>
      </p:sp>
      <p:sp>
        <p:nvSpPr>
          <p:cNvPr id="27652" name="Subtitle 3"/>
          <p:cNvSpPr>
            <a:spLocks noGrp="1"/>
          </p:cNvSpPr>
          <p:nvPr>
            <p:ph type="subTitle" idx="1"/>
          </p:nvPr>
        </p:nvSpPr>
        <p:spPr/>
        <p:txBody>
          <a:bodyPr/>
          <a:lstStyle/>
          <a:p>
            <a:r>
              <a:rPr lang="en-US" altLang="en-US" sz="2400" smtClean="0"/>
              <a:t> </a:t>
            </a:r>
          </a:p>
          <a:p>
            <a:r>
              <a:rPr lang="en-US" altLang="en-US" sz="2400" smtClean="0"/>
              <a:t>“Charlie Rose, the TV interview-show host, last month settled a class-action lawsuit against his production company for failing to pay college interns a minimum wage. The settlement will  pay 189 former interns $1,100 apiece (calculated at $110 a week for a 10-week semester). Based on New York's $7.25 per hour minimum wage, that reflects a 15-hour workweek.</a:t>
            </a:r>
          </a:p>
          <a:p>
            <a:endParaRPr lang="en-US" altLang="en-US" sz="2400" smtClean="0"/>
          </a:p>
          <a:p>
            <a:r>
              <a:rPr lang="en-US" altLang="en-US" sz="2400" smtClean="0"/>
              <a:t>Two similar suits pending against Hearst and Fox Entertainment argue  that such chores don't fulfill the educational purpose of an internship.”</a:t>
            </a:r>
          </a:p>
          <a:p>
            <a:endParaRPr lang="en-US" altLang="en-US" sz="2400" smtClean="0"/>
          </a:p>
          <a:p>
            <a:r>
              <a:rPr lang="en-US" altLang="en-US" sz="2400" i="1" smtClean="0">
                <a:hlinkClick r:id="rId3"/>
              </a:rPr>
              <a:t>Conde-Nast ends program: </a:t>
            </a:r>
            <a:endParaRPr lang="en-US" altLang="en-US"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Minimum Wage for Interns?  II</a:t>
            </a:r>
          </a:p>
        </p:txBody>
      </p:sp>
      <p:sp>
        <p:nvSpPr>
          <p:cNvPr id="2969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BEDBFB7-3FF7-4F63-867F-33EFD7BE6EE3}" type="slidenum">
              <a:rPr lang="en-US" altLang="en-US" sz="1400"/>
              <a:pPr>
                <a:spcBef>
                  <a:spcPct val="0"/>
                </a:spcBef>
                <a:buFontTx/>
                <a:buNone/>
              </a:pPr>
              <a:t>13</a:t>
            </a:fld>
            <a:endParaRPr lang="en-US" altLang="en-US" sz="1400"/>
          </a:p>
        </p:txBody>
      </p:sp>
      <p:sp>
        <p:nvSpPr>
          <p:cNvPr id="29700" name="Subtitle 3"/>
          <p:cNvSpPr>
            <a:spLocks noGrp="1"/>
          </p:cNvSpPr>
          <p:nvPr>
            <p:ph type="subTitle" idx="1"/>
          </p:nvPr>
        </p:nvSpPr>
        <p:spPr>
          <a:xfrm>
            <a:off x="0" y="1524000"/>
            <a:ext cx="9144000" cy="3962400"/>
          </a:xfrm>
        </p:spPr>
        <p:txBody>
          <a:bodyPr/>
          <a:lstStyle/>
          <a:p>
            <a:r>
              <a:rPr lang="en-US" altLang="en-US" sz="2000" smtClean="0"/>
              <a:t> </a:t>
            </a:r>
          </a:p>
          <a:p>
            <a:r>
              <a:rPr lang="en-US" altLang="en-US" sz="2400" smtClean="0"/>
              <a:t>    “Was it worth the cost of my son's college tuition, which gave him entry to the magazine internship, to have his decision-making abilities honed by making splitsecond choices about whether to take the A train or the No. 3 train? Not really. But he learned some invaluable career lessons, such as that his timetable didn't count—the magazine's deadline did. And by making his deliveries ahead of schedule, he was invited into the actual photo shoots, where his exposure to the creative process was priceless.</a:t>
            </a:r>
          </a:p>
          <a:p>
            <a:endParaRPr lang="en-US" altLang="en-US" sz="2400" smtClean="0"/>
          </a:p>
          <a:p>
            <a:r>
              <a:rPr lang="en-US" altLang="en-US" sz="2400" smtClean="0"/>
              <a:t>    Internships are about self-discipline, showing up on time, dressing and comporting oneself properly—conforming to the norms of the organization, not merely to the fashion of the classroom. They are about learning how to listen and observe, to be responsive and responsible.”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457200"/>
            <a:ext cx="9144000" cy="1143000"/>
          </a:xfrm>
        </p:spPr>
        <p:txBody>
          <a:bodyPr/>
          <a:lstStyle/>
          <a:p>
            <a:r>
              <a:rPr lang="en-US" altLang="en-US" dirty="0" smtClean="0"/>
              <a:t>Other Labor Regulations</a:t>
            </a:r>
            <a:br>
              <a:rPr lang="en-US" altLang="en-US" dirty="0" smtClean="0"/>
            </a:br>
            <a:endParaRPr lang="en-US" altLang="en-US" dirty="0" smtClean="0"/>
          </a:p>
        </p:txBody>
      </p:sp>
      <p:sp>
        <p:nvSpPr>
          <p:cNvPr id="2150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B0DC962-2F21-49F6-A38E-767161B7C83E}" type="slidenum">
              <a:rPr lang="en-US" altLang="en-US" sz="1400"/>
              <a:pPr>
                <a:spcBef>
                  <a:spcPct val="0"/>
                </a:spcBef>
                <a:buFontTx/>
                <a:buNone/>
              </a:pPr>
              <a:t>14</a:t>
            </a:fld>
            <a:endParaRPr lang="en-US" altLang="en-US" sz="1400"/>
          </a:p>
        </p:txBody>
      </p:sp>
      <p:sp>
        <p:nvSpPr>
          <p:cNvPr id="21508" name="Subtitle 3"/>
          <p:cNvSpPr>
            <a:spLocks noGrp="1"/>
          </p:cNvSpPr>
          <p:nvPr>
            <p:ph type="subTitle" idx="1"/>
          </p:nvPr>
        </p:nvSpPr>
        <p:spPr>
          <a:xfrm>
            <a:off x="0" y="1524000"/>
            <a:ext cx="9144000" cy="3581400"/>
          </a:xfrm>
        </p:spPr>
        <p:txBody>
          <a:bodyPr/>
          <a:lstStyle/>
          <a:p>
            <a:r>
              <a:rPr lang="en-US" altLang="en-US" dirty="0" smtClean="0"/>
              <a:t>1938:  </a:t>
            </a:r>
            <a:r>
              <a:rPr lang="en-US" altLang="en-US" b="1" dirty="0" smtClean="0"/>
              <a:t>Fair Labor Standards Act</a:t>
            </a:r>
            <a:r>
              <a:rPr lang="en-US" altLang="en-US" dirty="0" smtClean="0"/>
              <a:t> (FLSA.</a:t>
            </a:r>
            <a:endParaRPr lang="en-US" altLang="en-US" sz="1100" dirty="0" smtClean="0"/>
          </a:p>
          <a:p>
            <a:endParaRPr lang="en-US" altLang="en-US" sz="1100" dirty="0" smtClean="0"/>
          </a:p>
          <a:p>
            <a:r>
              <a:rPr lang="en-US" altLang="en-US" dirty="0" smtClean="0"/>
              <a:t>  The FSLA also bans child labor and says pay must rise 50% for any hours beyond 40 hours/week.   What market failure would justify these things? </a:t>
            </a:r>
            <a:r>
              <a:rPr lang="en-US" dirty="0" smtClean="0"/>
              <a:t> </a:t>
            </a:r>
            <a:endParaRPr lang="en-US" altLang="en-US" dirty="0" smtClean="0"/>
          </a:p>
          <a:p>
            <a:r>
              <a:rPr lang="en-US" altLang="en-US" dirty="0" smtClean="0"/>
              <a:t>   Should it be</a:t>
            </a:r>
            <a:r>
              <a:rPr lang="en-US" altLang="en-US" dirty="0" smtClean="0">
                <a:hlinkClick r:id="rId3"/>
              </a:rPr>
              <a:t> illegal to have children work on farms</a:t>
            </a:r>
            <a:r>
              <a:rPr lang="en-US" altLang="en-US" dirty="0" smtClean="0"/>
              <a:t>?    Consider Chick-Fil-A:  A boy can’t help his father at work, unless the father owns the business, in which case he can, whether it’s a farm or some other business. </a:t>
            </a:r>
          </a:p>
        </p:txBody>
      </p:sp>
    </p:spTree>
    <p:extLst>
      <p:ext uri="{BB962C8B-B14F-4D97-AF65-F5344CB8AC3E}">
        <p14:creationId xmlns:p14="http://schemas.microsoft.com/office/powerpoint/2010/main" val="2011472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Labor Law and Unions</a:t>
            </a:r>
          </a:p>
        </p:txBody>
      </p:sp>
      <p:sp>
        <p:nvSpPr>
          <p:cNvPr id="39939" name="Subtitle 2"/>
          <p:cNvSpPr>
            <a:spLocks noGrp="1"/>
          </p:cNvSpPr>
          <p:nvPr>
            <p:ph type="subTitle" idx="1"/>
          </p:nvPr>
        </p:nvSpPr>
        <p:spPr>
          <a:xfrm>
            <a:off x="30163" y="1676400"/>
            <a:ext cx="9144000" cy="3962400"/>
          </a:xfrm>
        </p:spPr>
        <p:txBody>
          <a:bodyPr/>
          <a:lstStyle/>
          <a:p>
            <a:r>
              <a:rPr lang="en-US" altLang="en-US" smtClean="0"/>
              <a:t>During the New Deal, the National Labor Relations Board (NLRB)  was created in the Wagner Act to regulate unionized firms and unions.  For example, the employer cannot: </a:t>
            </a:r>
          </a:p>
          <a:p>
            <a:r>
              <a:rPr lang="en-US" altLang="en-US" smtClean="0"/>
              <a:t>	Threaten to fire employees who join a union.</a:t>
            </a:r>
          </a:p>
          <a:p>
            <a:r>
              <a:rPr lang="en-US" altLang="en-US" smtClean="0"/>
              <a:t> 	Threaten to close the plant if the employees form a union.  	Reject union offers without reading them (they must“bargain in good faith”)</a:t>
            </a:r>
          </a:p>
          <a:p>
            <a:r>
              <a:rPr lang="en-US" altLang="en-US" smtClean="0"/>
              <a:t> The union cannot:</a:t>
            </a:r>
          </a:p>
          <a:p>
            <a:r>
              <a:rPr lang="en-US" altLang="en-US" smtClean="0"/>
              <a:t>	Strike on issues unrelated to employment </a:t>
            </a:r>
          </a:p>
          <a:p>
            <a:r>
              <a:rPr lang="en-US" altLang="en-US" smtClean="0"/>
              <a:t>	Threaten or assault non-striking workers.  </a:t>
            </a:r>
          </a:p>
        </p:txBody>
      </p:sp>
      <p:sp>
        <p:nvSpPr>
          <p:cNvPr id="399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6601E01C-23FE-48AC-9174-793AD8C42DAC}" type="slidenum">
              <a:rPr lang="en-US" altLang="en-US" sz="1400"/>
              <a:pPr>
                <a:spcBef>
                  <a:spcPct val="0"/>
                </a:spcBef>
                <a:buFontTx/>
                <a:buNone/>
              </a:pPr>
              <a:t>15</a:t>
            </a:fld>
            <a:endParaRPr lang="en-US" altLang="en-US" sz="1400"/>
          </a:p>
        </p:txBody>
      </p:sp>
    </p:spTree>
    <p:extLst>
      <p:ext uri="{BB962C8B-B14F-4D97-AF65-F5344CB8AC3E}">
        <p14:creationId xmlns:p14="http://schemas.microsoft.com/office/powerpoint/2010/main" val="3057350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Single Unions  </a:t>
            </a:r>
          </a:p>
        </p:txBody>
      </p:sp>
      <p:sp>
        <p:nvSpPr>
          <p:cNvPr id="4198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0C3E788-0AF2-4D12-AF04-FEB1DF5FD0B9}" type="slidenum">
              <a:rPr lang="en-US" altLang="en-US" sz="1400"/>
              <a:pPr>
                <a:spcBef>
                  <a:spcPct val="0"/>
                </a:spcBef>
                <a:buFontTx/>
                <a:buNone/>
              </a:pPr>
              <a:t>16</a:t>
            </a:fld>
            <a:endParaRPr lang="en-US" altLang="en-US" sz="1400"/>
          </a:p>
        </p:txBody>
      </p:sp>
      <p:sp>
        <p:nvSpPr>
          <p:cNvPr id="41988" name="Subtitle 3"/>
          <p:cNvSpPr>
            <a:spLocks noGrp="1"/>
          </p:cNvSpPr>
          <p:nvPr>
            <p:ph type="subTitle" idx="1"/>
          </p:nvPr>
        </p:nvSpPr>
        <p:spPr>
          <a:xfrm>
            <a:off x="0" y="1752600"/>
            <a:ext cx="9144000" cy="3962400"/>
          </a:xfrm>
        </p:spPr>
        <p:txBody>
          <a:bodyPr/>
          <a:lstStyle/>
          <a:p>
            <a:r>
              <a:rPr lang="en-US" altLang="en-US" dirty="0" smtClean="0"/>
              <a:t>  A big principle of U.S. labor law is EXCLUSIVE REPRESENTION:  if one union gets a majority of workers to sign up, it has the exclusive right to bargain on behalf of all the employees. </a:t>
            </a:r>
          </a:p>
          <a:p>
            <a:r>
              <a:rPr lang="en-US" altLang="en-US" dirty="0" smtClean="0"/>
              <a:t>     The default federal rule is that all employees must then join the union and pay union dues. </a:t>
            </a:r>
          </a:p>
          <a:p>
            <a:r>
              <a:rPr lang="en-US" altLang="en-US" dirty="0" smtClean="0"/>
              <a:t>   But states are now allowed to pass “right to work” laws,  under which workers are not forced to join the union.  (Taft-Hartley Act, more conservative, in 1947)</a:t>
            </a:r>
          </a:p>
          <a:p>
            <a:r>
              <a:rPr lang="en-US" altLang="en-US" dirty="0" smtClean="0"/>
              <a:t>             Indiana passed Right to Work in 2012.  Michigan followed. Then Wisconsin. </a:t>
            </a:r>
          </a:p>
        </p:txBody>
      </p:sp>
    </p:spTree>
    <p:extLst>
      <p:ext uri="{BB962C8B-B14F-4D97-AF65-F5344CB8AC3E}">
        <p14:creationId xmlns:p14="http://schemas.microsoft.com/office/powerpoint/2010/main" val="2499992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t>“Right to Work” States in Green   </a:t>
            </a:r>
          </a:p>
        </p:txBody>
      </p:sp>
      <p:sp>
        <p:nvSpPr>
          <p:cNvPr id="4403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5EA9202-93F3-44EA-A783-2790E023863B}" type="slidenum">
              <a:rPr lang="en-US" altLang="en-US" sz="1400"/>
              <a:pPr>
                <a:spcBef>
                  <a:spcPct val="0"/>
                </a:spcBef>
                <a:buFontTx/>
                <a:buNone/>
              </a:pPr>
              <a:t>17</a:t>
            </a:fld>
            <a:endParaRPr lang="en-US" altLang="en-US" sz="1400"/>
          </a:p>
        </p:txBody>
      </p:sp>
      <p:sp>
        <p:nvSpPr>
          <p:cNvPr id="44036" name="Subtitle 3"/>
          <p:cNvSpPr>
            <a:spLocks noGrp="1"/>
          </p:cNvSpPr>
          <p:nvPr>
            <p:ph type="subTitle" idx="1"/>
          </p:nvPr>
        </p:nvSpPr>
        <p:spPr/>
        <p:txBody>
          <a:bodyPr/>
          <a:lstStyle/>
          <a:p>
            <a:endParaRPr lang="en-US" altLang="en-US" dirty="0" smtClean="0"/>
          </a:p>
        </p:txBody>
      </p:sp>
      <p:pic>
        <p:nvPicPr>
          <p:cNvPr id="1026" name="Picture 2" descr="https://upload.wikimedia.org/wikipedia/commons/thumb/1/15/Right_to_Work_states.svg/400px-Right_to_Work_states.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1"/>
            <a:ext cx="6781800" cy="4187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593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 “Why Should Stage Hands At Carnegie Hall Make $400,000?” I</a:t>
            </a:r>
          </a:p>
        </p:txBody>
      </p:sp>
      <p:sp>
        <p:nvSpPr>
          <p:cNvPr id="481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E3C2E58-7489-4D23-B288-763F7C4352AC}" type="slidenum">
              <a:rPr lang="en-US" altLang="en-US" sz="1400"/>
              <a:pPr>
                <a:spcBef>
                  <a:spcPct val="0"/>
                </a:spcBef>
                <a:buFontTx/>
                <a:buNone/>
              </a:pPr>
              <a:t>18</a:t>
            </a:fld>
            <a:endParaRPr lang="en-US" altLang="en-US" sz="1400"/>
          </a:p>
        </p:txBody>
      </p:sp>
      <p:sp>
        <p:nvSpPr>
          <p:cNvPr id="48132" name="Subtitle 3"/>
          <p:cNvSpPr>
            <a:spLocks noGrp="1"/>
          </p:cNvSpPr>
          <p:nvPr>
            <p:ph type="subTitle" idx="1"/>
          </p:nvPr>
        </p:nvSpPr>
        <p:spPr>
          <a:xfrm>
            <a:off x="-36513" y="1524000"/>
            <a:ext cx="9144001" cy="3962400"/>
          </a:xfrm>
        </p:spPr>
        <p:txBody>
          <a:bodyPr/>
          <a:lstStyle/>
          <a:p>
            <a:r>
              <a:rPr lang="en-US" altLang="en-US" sz="2000" dirty="0" smtClean="0"/>
              <a:t>Carnegie Hall’s IRS form</a:t>
            </a:r>
            <a:r>
              <a:rPr lang="en-US" altLang="en-US" sz="2000" dirty="0" smtClean="0">
                <a:hlinkClick r:id="rId3"/>
              </a:rPr>
              <a:t> 990</a:t>
            </a:r>
            <a:r>
              <a:rPr lang="en-US" altLang="en-US" sz="2000" dirty="0" smtClean="0"/>
              <a:t>:    (or, for </a:t>
            </a:r>
            <a:r>
              <a:rPr lang="en-US" altLang="en-US" sz="2000" dirty="0" smtClean="0">
                <a:hlinkClick r:id="rId4"/>
              </a:rPr>
              <a:t>2015</a:t>
            </a:r>
            <a:r>
              <a:rPr lang="en-US" altLang="en-US" sz="2000" dirty="0" smtClean="0"/>
              <a:t>)</a:t>
            </a:r>
          </a:p>
          <a:p>
            <a:r>
              <a:rPr lang="en-US" altLang="en-US" sz="2000" dirty="0" smtClean="0"/>
              <a:t> The executive and artistic director:   	$1,113,571 </a:t>
            </a:r>
          </a:p>
          <a:p>
            <a:r>
              <a:rPr lang="en-US" altLang="en-US" sz="2000" dirty="0" smtClean="0"/>
              <a:t>Top stagehand: 				  $464,632  </a:t>
            </a:r>
          </a:p>
          <a:p>
            <a:r>
              <a:rPr lang="en-US" altLang="en-US" sz="2000" dirty="0" smtClean="0"/>
              <a:t>Carpenter:				  $441,223.</a:t>
            </a:r>
          </a:p>
          <a:p>
            <a:r>
              <a:rPr lang="en-US" altLang="en-US" sz="2000" dirty="0" smtClean="0"/>
              <a:t>Chief financial officer: 			  $429,259.</a:t>
            </a:r>
          </a:p>
          <a:p>
            <a:r>
              <a:rPr lang="en-US" altLang="en-US" sz="2000" dirty="0" smtClean="0"/>
              <a:t> (Three other IATSE members   Electricians $425,872 and  $395,207,  carpenter Ken   $371,813)</a:t>
            </a:r>
          </a:p>
          <a:p>
            <a:r>
              <a:rPr lang="en-US" altLang="en-US" dirty="0" smtClean="0"/>
              <a:t>“The </a:t>
            </a:r>
            <a:r>
              <a:rPr lang="en-US" altLang="en-US" dirty="0" smtClean="0"/>
              <a:t>strike was over a 24-room educational wing: Management had not wanted the stagehands to work there. </a:t>
            </a:r>
            <a:r>
              <a:rPr lang="en-US" altLang="en-US" dirty="0" smtClean="0">
                <a:hlinkClick r:id="rId5"/>
              </a:rPr>
              <a:t>In the deal reached today</a:t>
            </a:r>
            <a:r>
              <a:rPr lang="en-US" altLang="en-US" dirty="0" smtClean="0"/>
              <a:t>, students will be able to move their own music stands, chairs and instruments but not drums or marimbas, and one new full-time employee will be hired</a:t>
            </a:r>
            <a:r>
              <a:rPr lang="en-US" altLang="en-US" dirty="0" smtClean="0"/>
              <a:t>.”</a:t>
            </a:r>
            <a:endParaRPr lang="en-US" altLang="en-US" dirty="0" smtClean="0"/>
          </a:p>
        </p:txBody>
      </p:sp>
    </p:spTree>
    <p:extLst>
      <p:ext uri="{BB962C8B-B14F-4D97-AF65-F5344CB8AC3E}">
        <p14:creationId xmlns:p14="http://schemas.microsoft.com/office/powerpoint/2010/main" val="243265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 “Why Should Stage Hands At Carnegie Hall Make $400,000?” II</a:t>
            </a:r>
          </a:p>
        </p:txBody>
      </p:sp>
      <p:sp>
        <p:nvSpPr>
          <p:cNvPr id="5017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EBAB8AA-40E4-436B-90F4-C56421E3E27A}" type="slidenum">
              <a:rPr lang="en-US" altLang="en-US" sz="1400"/>
              <a:pPr>
                <a:spcBef>
                  <a:spcPct val="0"/>
                </a:spcBef>
                <a:buFontTx/>
                <a:buNone/>
              </a:pPr>
              <a:t>19</a:t>
            </a:fld>
            <a:endParaRPr lang="en-US" altLang="en-US" sz="1400"/>
          </a:p>
        </p:txBody>
      </p:sp>
      <p:sp>
        <p:nvSpPr>
          <p:cNvPr id="50180" name="Subtitle 3"/>
          <p:cNvSpPr>
            <a:spLocks noGrp="1"/>
          </p:cNvSpPr>
          <p:nvPr>
            <p:ph type="subTitle" idx="1"/>
          </p:nvPr>
        </p:nvSpPr>
        <p:spPr/>
        <p:txBody>
          <a:bodyPr/>
          <a:lstStyle/>
          <a:p>
            <a:r>
              <a:rPr lang="en-US" altLang="en-US" sz="2000" smtClean="0"/>
              <a:t>Professor: “</a:t>
            </a:r>
            <a:r>
              <a:rPr lang="en-US" altLang="en-US" sz="2000" b="1" smtClean="0"/>
              <a:t>These labor disputes aren’t settled by who’s right and who’s wrong</a:t>
            </a:r>
            <a:r>
              <a:rPr lang="en-US" altLang="en-US" sz="2000" smtClean="0"/>
              <a:t>. It’s a bargaining situation and the employer, Carnegie Hall, wants the cooperation of the stagehands in exchange for their work.”</a:t>
            </a:r>
          </a:p>
          <a:p>
            <a:endParaRPr lang="en-US" altLang="en-US" sz="2000" smtClean="0"/>
          </a:p>
          <a:p>
            <a:r>
              <a:rPr lang="en-US" altLang="en-US" sz="2000" smtClean="0"/>
              <a:t>Professor: “</a:t>
            </a:r>
            <a:r>
              <a:rPr lang="en-US" altLang="en-US" sz="2000" b="1" smtClean="0"/>
              <a:t>Unions get a bad rap</a:t>
            </a:r>
            <a:r>
              <a:rPr lang="en-US" altLang="en-US" sz="2000" smtClean="0"/>
              <a:t> when they get good deals like this,” he says. “If you went to buy a car at a dealership and </a:t>
            </a:r>
            <a:r>
              <a:rPr lang="en-US" altLang="en-US" sz="2000" b="1" smtClean="0"/>
              <a:t>you did a really good job negotiating and walked away with a $100,000 car for $30,000</a:t>
            </a:r>
            <a:r>
              <a:rPr lang="en-US" altLang="en-US" sz="2000" smtClean="0"/>
              <a:t>, </a:t>
            </a:r>
            <a:r>
              <a:rPr lang="en-US" altLang="en-US" sz="2000" b="1" smtClean="0"/>
              <a:t>would you get blamed because you’re a good negotiator?”</a:t>
            </a:r>
          </a:p>
          <a:p>
            <a:endParaRPr lang="en-US" altLang="en-US" sz="2000" smtClean="0"/>
          </a:p>
          <a:p>
            <a:r>
              <a:rPr lang="en-US" altLang="en-US" sz="2000" smtClean="0"/>
              <a:t>Journalist: "As Cornell professor Ileen DeVault points out, </a:t>
            </a:r>
            <a:r>
              <a:rPr lang="en-US" altLang="en-US" sz="2000" b="1" smtClean="0"/>
              <a:t>most of us don’t begrudge the huge salaries of unionized NFL and Major League Baseball players</a:t>
            </a:r>
            <a:r>
              <a:rPr lang="en-US" altLang="en-US" sz="2000" smtClean="0"/>
              <a:t> At the risk of inviting angry comments from Forbes readers, I’d say that Local One’s members have achieved the American dream, </a:t>
            </a:r>
            <a:r>
              <a:rPr lang="en-US" altLang="en-US" sz="2000" b="1" smtClean="0"/>
              <a:t>working their way through the echelons of the middle class to a level on par with Carnegie Hall’s wealthy donors. Is that such a terrible thing?"</a:t>
            </a:r>
          </a:p>
        </p:txBody>
      </p:sp>
    </p:spTree>
    <p:extLst>
      <p:ext uri="{BB962C8B-B14F-4D97-AF65-F5344CB8AC3E}">
        <p14:creationId xmlns:p14="http://schemas.microsoft.com/office/powerpoint/2010/main" val="3751059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152400" y="252761"/>
            <a:ext cx="9144000" cy="3962400"/>
          </a:xfrm>
        </p:spPr>
        <p:txBody>
          <a:bodyPr/>
          <a:lstStyle/>
          <a:p>
            <a:pPr algn="ctr"/>
            <a:r>
              <a:rPr lang="en-US" altLang="en-US" sz="4800" dirty="0" smtClean="0"/>
              <a:t>  IDEA OF THE DAY</a:t>
            </a:r>
            <a:endParaRPr lang="en-US" altLang="en-US" dirty="0" smtClean="0"/>
          </a:p>
          <a:p>
            <a:endParaRPr lang="en-US" altLang="en-US" dirty="0" smtClean="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F2E3C0D-749C-423F-B110-8FE713F259A7}" type="slidenum">
              <a:rPr lang="en-US" altLang="en-US" sz="1400"/>
              <a:pPr eaLnBrk="1" hangingPunct="1">
                <a:spcBef>
                  <a:spcPct val="0"/>
                </a:spcBef>
                <a:buFontTx/>
                <a:buNone/>
              </a:pPr>
              <a:t>2</a:t>
            </a:fld>
            <a:endParaRPr lang="en-US" altLang="en-US" sz="1400"/>
          </a:p>
        </p:txBody>
      </p:sp>
      <p:sp>
        <p:nvSpPr>
          <p:cNvPr id="3" name="Rectangle 2"/>
          <p:cNvSpPr/>
          <p:nvPr/>
        </p:nvSpPr>
        <p:spPr>
          <a:xfrm>
            <a:off x="533400" y="1981200"/>
            <a:ext cx="8610600" cy="1569660"/>
          </a:xfrm>
          <a:prstGeom prst="rect">
            <a:avLst/>
          </a:prstGeom>
        </p:spPr>
        <p:txBody>
          <a:bodyPr wrap="square">
            <a:spAutoFit/>
          </a:bodyPr>
          <a:lstStyle/>
          <a:p>
            <a:r>
              <a:rPr lang="en-US" sz="4800" dirty="0"/>
              <a:t>Labor unions </a:t>
            </a:r>
            <a:r>
              <a:rPr lang="en-US" sz="4800" dirty="0" smtClean="0"/>
              <a:t>are a </a:t>
            </a:r>
            <a:r>
              <a:rPr lang="en-US" sz="4800" smtClean="0"/>
              <a:t>special kind of cartel. </a:t>
            </a:r>
            <a:endParaRPr lang="en-US" sz="4800" dirty="0"/>
          </a:p>
        </p:txBody>
      </p:sp>
    </p:spTree>
    <p:extLst>
      <p:ext uri="{BB962C8B-B14F-4D97-AF65-F5344CB8AC3E}">
        <p14:creationId xmlns:p14="http://schemas.microsoft.com/office/powerpoint/2010/main" val="2885348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Which Jobs Are Unionized?</a:t>
            </a:r>
          </a:p>
        </p:txBody>
      </p:sp>
      <p:sp>
        <p:nvSpPr>
          <p:cNvPr id="54275" name="Subtitle 2"/>
          <p:cNvSpPr>
            <a:spLocks noGrp="1"/>
          </p:cNvSpPr>
          <p:nvPr>
            <p:ph type="subTitle" idx="1"/>
          </p:nvPr>
        </p:nvSpPr>
        <p:spPr/>
        <p:txBody>
          <a:bodyPr/>
          <a:lstStyle/>
          <a:p>
            <a:r>
              <a:rPr lang="en-US" altLang="en-US" dirty="0" smtClean="0"/>
              <a:t>About  </a:t>
            </a:r>
            <a:r>
              <a:rPr lang="en-US" altLang="en-US" dirty="0" smtClean="0"/>
              <a:t>12</a:t>
            </a:r>
            <a:r>
              <a:rPr lang="en-US" altLang="en-US" dirty="0" smtClean="0"/>
              <a:t>% of wage and salary workers are unionized, down from 20% in 1983.  7.6 million were in the public sector (work for government) and 7.2 million in the private. 37% of public-sector workers are unionized, and 7% of private-sector. </a:t>
            </a:r>
          </a:p>
          <a:p>
            <a:r>
              <a:rPr lang="en-US" altLang="en-US" dirty="0" smtClean="0"/>
              <a:t>The job category with the lowest rate is Sales (3%). </a:t>
            </a:r>
          </a:p>
          <a:p>
            <a:endParaRPr lang="en-US" altLang="en-US" dirty="0" smtClean="0"/>
          </a:p>
          <a:p>
            <a:r>
              <a:rPr lang="en-US" altLang="en-US" dirty="0" smtClean="0"/>
              <a:t> Why do we see this pattern? </a:t>
            </a:r>
          </a:p>
          <a:p>
            <a:endParaRPr lang="en-US" altLang="en-US" sz="1400" dirty="0" smtClean="0"/>
          </a:p>
          <a:p>
            <a:r>
              <a:rPr lang="en-US" altLang="en-US" sz="1400" dirty="0" smtClean="0"/>
              <a:t>http://www.bls.gov/news.release/union2.nr0.htm</a:t>
            </a:r>
          </a:p>
          <a:p>
            <a:endParaRPr lang="en-US" altLang="en-US" dirty="0" smtClean="0"/>
          </a:p>
        </p:txBody>
      </p:sp>
      <p:sp>
        <p:nvSpPr>
          <p:cNvPr id="542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9A3935A-0E99-42F0-8C51-949D190FE997}" type="slidenum">
              <a:rPr lang="en-US" altLang="en-US" sz="1400"/>
              <a:pPr>
                <a:spcBef>
                  <a:spcPct val="0"/>
                </a:spcBef>
                <a:buFontTx/>
                <a:buNone/>
              </a:pPr>
              <a:t>20</a:t>
            </a:fld>
            <a:endParaRPr lang="en-US" altLang="en-US" sz="1400"/>
          </a:p>
        </p:txBody>
      </p:sp>
    </p:spTree>
    <p:extLst>
      <p:ext uri="{BB962C8B-B14F-4D97-AF65-F5344CB8AC3E}">
        <p14:creationId xmlns:p14="http://schemas.microsoft.com/office/powerpoint/2010/main" val="2523355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6927" y="34636"/>
            <a:ext cx="9144000" cy="3962400"/>
          </a:xfrm>
        </p:spPr>
        <p:txBody>
          <a:bodyPr/>
          <a:lstStyle/>
          <a:p>
            <a:pPr algn="ctr"/>
            <a:r>
              <a:rPr lang="en-US" altLang="en-US" sz="4000" dirty="0" smtClean="0"/>
              <a:t>Governor Walker and Public Employee Unions in Wisconsin</a:t>
            </a:r>
            <a:endParaRPr lang="en-US" altLang="en-US" dirty="0" smtClean="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F2E3C0D-749C-423F-B110-8FE713F259A7}" type="slidenum">
              <a:rPr lang="en-US" altLang="en-US" sz="1400"/>
              <a:pPr eaLnBrk="1" hangingPunct="1">
                <a:spcBef>
                  <a:spcPct val="0"/>
                </a:spcBef>
                <a:buFontTx/>
                <a:buNone/>
              </a:pPr>
              <a:t>21</a:t>
            </a:fld>
            <a:endParaRPr lang="en-US" altLang="en-US" sz="1400"/>
          </a:p>
        </p:txBody>
      </p:sp>
      <p:sp>
        <p:nvSpPr>
          <p:cNvPr id="3" name="Rectangle 2"/>
          <p:cNvSpPr/>
          <p:nvPr/>
        </p:nvSpPr>
        <p:spPr>
          <a:xfrm>
            <a:off x="6927" y="1371600"/>
            <a:ext cx="9150927" cy="5940088"/>
          </a:xfrm>
          <a:prstGeom prst="rect">
            <a:avLst/>
          </a:prstGeom>
        </p:spPr>
        <p:txBody>
          <a:bodyPr wrap="square">
            <a:spAutoFit/>
          </a:bodyPr>
          <a:lstStyle/>
          <a:p>
            <a:r>
              <a:rPr lang="en-US" sz="2000" dirty="0" smtClean="0">
                <a:hlinkClick r:id="rId3"/>
              </a:rPr>
              <a:t>http://www.truth-out.org/news/item/39761-on-labor-and-beyond-trump-is-following-scott-walker-s-playbook</a:t>
            </a:r>
            <a:endParaRPr lang="en-US" sz="2000" dirty="0" smtClean="0"/>
          </a:p>
          <a:p>
            <a:endParaRPr lang="en-US" sz="2000" dirty="0" smtClean="0"/>
          </a:p>
          <a:p>
            <a:r>
              <a:rPr lang="en-US" sz="2000" dirty="0" smtClean="0"/>
              <a:t>“In 1959</a:t>
            </a:r>
            <a:r>
              <a:rPr lang="en-US" sz="2000" dirty="0" smtClean="0"/>
              <a:t>, Wisconsin became the first state to authorize public employees to bargain. </a:t>
            </a:r>
          </a:p>
          <a:p>
            <a:endParaRPr lang="en-US" sz="2000" dirty="0" smtClean="0"/>
          </a:p>
          <a:p>
            <a:r>
              <a:rPr lang="en-US" sz="2000" dirty="0" smtClean="0"/>
              <a:t>Shortly after his inauguration, Walker was </a:t>
            </a:r>
            <a:r>
              <a:rPr lang="en-US" sz="2000" dirty="0" smtClean="0">
                <a:hlinkClick r:id="rId4"/>
              </a:rPr>
              <a:t>caught on tape</a:t>
            </a:r>
            <a:r>
              <a:rPr lang="en-US" sz="2000" dirty="0" smtClean="0"/>
              <a:t> telling a right-wing billionaire funder that he intended to "divide and conquer" the </a:t>
            </a:r>
            <a:r>
              <a:rPr lang="en-US" sz="2000" dirty="0" smtClean="0"/>
              <a:t>unions.</a:t>
            </a:r>
            <a:r>
              <a:rPr lang="en-US" sz="2000" dirty="0" smtClean="0"/>
              <a:t> </a:t>
            </a:r>
          </a:p>
          <a:p>
            <a:r>
              <a:rPr lang="en-US" sz="2000" dirty="0" smtClean="0"/>
              <a:t> Act 10 stipulated that the unions could bargain only for wages up to the rate of inflation, and that they couldn't bargain on working conditions.</a:t>
            </a:r>
          </a:p>
          <a:p>
            <a:endParaRPr lang="en-US" sz="2000" dirty="0" smtClean="0"/>
          </a:p>
          <a:p>
            <a:r>
              <a:rPr lang="en-US" sz="2000" dirty="0" smtClean="0"/>
              <a:t>"The tactic was to attack everyone at once, like a political carpet bombing, so that people were put on the defense on every public issue at the same time,“</a:t>
            </a:r>
          </a:p>
          <a:p>
            <a:endParaRPr lang="en-US" sz="2000" dirty="0"/>
          </a:p>
          <a:p>
            <a:r>
              <a:rPr lang="en-US" sz="2000" dirty="0" smtClean="0"/>
              <a:t>According </a:t>
            </a:r>
            <a:r>
              <a:rPr lang="en-US" sz="2000" dirty="0"/>
              <a:t>to Rothschild, the massive protests that mobilized against Walker early on failed primarily because labor leadership decided to pour money and resources into the Democratic Party channels rather than allowing the movement to be truly grassroots</a:t>
            </a:r>
            <a:r>
              <a:rPr lang="en-US" sz="2000" dirty="0" smtClean="0"/>
              <a:t>.”</a:t>
            </a:r>
            <a:endParaRPr lang="en-US" sz="2000" dirty="0" smtClean="0"/>
          </a:p>
          <a:p>
            <a:r>
              <a:rPr lang="en-US" sz="2000" dirty="0" smtClean="0"/>
              <a:t> </a:t>
            </a:r>
            <a:endParaRPr lang="en-US" sz="2000" dirty="0"/>
          </a:p>
        </p:txBody>
      </p:sp>
    </p:spTree>
    <p:extLst>
      <p:ext uri="{BB962C8B-B14F-4D97-AF65-F5344CB8AC3E}">
        <p14:creationId xmlns:p14="http://schemas.microsoft.com/office/powerpoint/2010/main" val="29945258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6927" y="34636"/>
            <a:ext cx="9144000" cy="3962400"/>
          </a:xfrm>
        </p:spPr>
        <p:txBody>
          <a:bodyPr/>
          <a:lstStyle/>
          <a:p>
            <a:pPr algn="ctr"/>
            <a:r>
              <a:rPr lang="en-US" altLang="en-US" sz="4000" dirty="0" smtClean="0"/>
              <a:t>Governor Walker and Public Employee Unions in Wisconsin</a:t>
            </a:r>
            <a:endParaRPr lang="en-US" altLang="en-US" dirty="0" smtClean="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F2E3C0D-749C-423F-B110-8FE713F259A7}" type="slidenum">
              <a:rPr lang="en-US" altLang="en-US" sz="1400"/>
              <a:pPr eaLnBrk="1" hangingPunct="1">
                <a:spcBef>
                  <a:spcPct val="0"/>
                </a:spcBef>
                <a:buFontTx/>
                <a:buNone/>
              </a:pPr>
              <a:t>22</a:t>
            </a:fld>
            <a:endParaRPr lang="en-US" altLang="en-US" sz="1400"/>
          </a:p>
        </p:txBody>
      </p:sp>
      <p:sp>
        <p:nvSpPr>
          <p:cNvPr id="3" name="Rectangle 2"/>
          <p:cNvSpPr/>
          <p:nvPr/>
        </p:nvSpPr>
        <p:spPr>
          <a:xfrm>
            <a:off x="6927" y="1371600"/>
            <a:ext cx="9150927" cy="3170099"/>
          </a:xfrm>
          <a:prstGeom prst="rect">
            <a:avLst/>
          </a:prstGeom>
        </p:spPr>
        <p:txBody>
          <a:bodyPr wrap="square">
            <a:spAutoFit/>
          </a:bodyPr>
          <a:lstStyle/>
          <a:p>
            <a:r>
              <a:rPr lang="en-US" sz="2000" dirty="0">
                <a:hlinkClick r:id="rId3"/>
              </a:rPr>
              <a:t>http://</a:t>
            </a:r>
            <a:r>
              <a:rPr lang="en-US" sz="2000" dirty="0" smtClean="0">
                <a:hlinkClick r:id="rId3"/>
              </a:rPr>
              <a:t>www.truth-out.org/news/item/39761-on-labor-and-beyond-trump-is-following-scott-walker-s-playbook</a:t>
            </a:r>
            <a:endParaRPr lang="en-US" sz="2000" dirty="0" smtClean="0"/>
          </a:p>
          <a:p>
            <a:r>
              <a:rPr lang="en-US" sz="2000" dirty="0" smtClean="0"/>
              <a:t> </a:t>
            </a:r>
            <a:endParaRPr lang="en-US" sz="2000" dirty="0" smtClean="0"/>
          </a:p>
          <a:p>
            <a:endParaRPr lang="en-US" sz="2000" dirty="0"/>
          </a:p>
          <a:p>
            <a:r>
              <a:rPr lang="en-US" sz="2000" dirty="0" smtClean="0"/>
              <a:t>“Act </a:t>
            </a:r>
            <a:r>
              <a:rPr lang="en-US" sz="2000" dirty="0"/>
              <a:t>10 also said that unions had to "recertify" every year, with a majority of members voting in favor of keeping the </a:t>
            </a:r>
            <a:r>
              <a:rPr lang="en-US" sz="2000" dirty="0" smtClean="0"/>
              <a:t>union</a:t>
            </a:r>
          </a:p>
          <a:p>
            <a:endParaRPr lang="en-US" sz="2000" dirty="0"/>
          </a:p>
          <a:p>
            <a:r>
              <a:rPr lang="en-US" sz="2000" dirty="0" smtClean="0"/>
              <a:t>Act </a:t>
            </a:r>
            <a:r>
              <a:rPr lang="en-US" sz="2000" dirty="0"/>
              <a:t>10 prohibits public employers from deducting for wages an employee contribution toward the union's political action fund, and forbids the employer from deducting a fair share fee from non-members, as existed prior to Act 10</a:t>
            </a:r>
            <a:r>
              <a:rPr lang="en-US" sz="2000" dirty="0" smtClean="0"/>
              <a:t>.”</a:t>
            </a:r>
            <a:endParaRPr lang="en-US" sz="2000" dirty="0"/>
          </a:p>
        </p:txBody>
      </p:sp>
    </p:spTree>
    <p:extLst>
      <p:ext uri="{BB962C8B-B14F-4D97-AF65-F5344CB8AC3E}">
        <p14:creationId xmlns:p14="http://schemas.microsoft.com/office/powerpoint/2010/main" val="1729899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Licensing</a:t>
            </a:r>
          </a:p>
        </p:txBody>
      </p:sp>
      <p:sp>
        <p:nvSpPr>
          <p:cNvPr id="3584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F7DE190-290F-44F2-B258-F144EBE6D55C}" type="slidenum">
              <a:rPr lang="en-US" altLang="en-US" sz="1400"/>
              <a:pPr>
                <a:spcBef>
                  <a:spcPct val="0"/>
                </a:spcBef>
                <a:buFontTx/>
                <a:buNone/>
              </a:pPr>
              <a:t>23</a:t>
            </a:fld>
            <a:endParaRPr lang="en-US" altLang="en-US" sz="1400"/>
          </a:p>
        </p:txBody>
      </p:sp>
      <p:sp>
        <p:nvSpPr>
          <p:cNvPr id="35844" name="Subtitle 3"/>
          <p:cNvSpPr>
            <a:spLocks noGrp="1"/>
          </p:cNvSpPr>
          <p:nvPr>
            <p:ph type="subTitle" idx="1"/>
          </p:nvPr>
        </p:nvSpPr>
        <p:spPr>
          <a:xfrm>
            <a:off x="0" y="762000"/>
            <a:ext cx="9144000" cy="4343400"/>
          </a:xfrm>
        </p:spPr>
        <p:txBody>
          <a:bodyPr/>
          <a:lstStyle/>
          <a:p>
            <a:r>
              <a:rPr lang="en-US" altLang="en-US" dirty="0" smtClean="0"/>
              <a:t> </a:t>
            </a:r>
          </a:p>
          <a:p>
            <a:endParaRPr lang="en-US" altLang="en-US" dirty="0" smtClean="0"/>
          </a:p>
          <a:p>
            <a:r>
              <a:rPr lang="en-US" altLang="en-US" dirty="0" smtClean="0"/>
              <a:t>Occupations: </a:t>
            </a:r>
            <a:r>
              <a:rPr lang="en-US" altLang="en-US" dirty="0" smtClean="0">
                <a:hlinkClick r:id="rId3"/>
              </a:rPr>
              <a:t>http://www.in.gov/pla/boards.htm</a:t>
            </a:r>
            <a:endParaRPr lang="en-US" altLang="en-US" dirty="0" smtClean="0"/>
          </a:p>
          <a:p>
            <a:endParaRPr lang="en-US" altLang="en-US" dirty="0" smtClean="0"/>
          </a:p>
          <a:p>
            <a:r>
              <a:rPr lang="en-US" altLang="en-US" dirty="0" smtClean="0"/>
              <a:t>People: </a:t>
            </a:r>
            <a:r>
              <a:rPr lang="en-US" altLang="en-US" dirty="0" smtClean="0">
                <a:hlinkClick r:id="rId4"/>
              </a:rPr>
              <a:t>https://mylicense.in.gov/eVerification/</a:t>
            </a:r>
            <a:endParaRPr lang="en-US" altLang="en-US" dirty="0" smtClean="0"/>
          </a:p>
          <a:p>
            <a:r>
              <a:rPr lang="en-US" altLang="en-US" dirty="0" smtClean="0"/>
              <a:t>(Chiropractors, search “probation”)</a:t>
            </a:r>
          </a:p>
          <a:p>
            <a:endParaRPr lang="en-US" altLang="en-US" dirty="0" smtClean="0"/>
          </a:p>
          <a:p>
            <a:r>
              <a:rPr lang="en-US" altLang="en-US" dirty="0" smtClean="0"/>
              <a:t>Litigation: </a:t>
            </a:r>
            <a:r>
              <a:rPr lang="en-US" altLang="en-US" dirty="0" smtClean="0">
                <a:hlinkClick r:id="rId5"/>
              </a:rPr>
              <a:t>http://www.in.gov/apps/pla/litigation/advancedsearch.aspx</a:t>
            </a:r>
            <a:endParaRPr lang="en-US" altLang="en-US" dirty="0" smtClean="0"/>
          </a:p>
          <a:p>
            <a:endParaRPr lang="en-US" altLang="en-US" dirty="0" smtClean="0"/>
          </a:p>
          <a:p>
            <a:r>
              <a:rPr lang="en-US" altLang="en-US" dirty="0" smtClean="0"/>
              <a:t>Indiana Criminal and Civil Records: </a:t>
            </a:r>
            <a:r>
              <a:rPr lang="en-US" altLang="en-US" dirty="0" smtClean="0">
                <a:hlinkClick r:id="rId6"/>
              </a:rPr>
              <a:t>http://mycase.in.gov/default.aspx</a:t>
            </a:r>
            <a:endParaRPr lang="en-US"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Useful Licensing?</a:t>
            </a:r>
          </a:p>
        </p:txBody>
      </p:sp>
      <p:sp>
        <p:nvSpPr>
          <p:cNvPr id="3789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47CC086-9AC9-4AB3-B92C-ABC3FBB9DED0}" type="slidenum">
              <a:rPr lang="en-US" altLang="en-US" sz="1400"/>
              <a:pPr>
                <a:spcBef>
                  <a:spcPct val="0"/>
                </a:spcBef>
                <a:buFontTx/>
                <a:buNone/>
              </a:pPr>
              <a:t>24</a:t>
            </a:fld>
            <a:endParaRPr lang="en-US" altLang="en-US" sz="1400"/>
          </a:p>
        </p:txBody>
      </p:sp>
      <p:sp>
        <p:nvSpPr>
          <p:cNvPr id="37892" name="Subtitle 3"/>
          <p:cNvSpPr>
            <a:spLocks noGrp="1"/>
          </p:cNvSpPr>
          <p:nvPr>
            <p:ph type="subTitle" idx="1"/>
          </p:nvPr>
        </p:nvSpPr>
        <p:spPr>
          <a:xfrm>
            <a:off x="0" y="1524000"/>
            <a:ext cx="9144000" cy="4343400"/>
          </a:xfrm>
        </p:spPr>
        <p:txBody>
          <a:bodyPr/>
          <a:lstStyle/>
          <a:p>
            <a:r>
              <a:rPr lang="en-US" altLang="en-US" smtClean="0">
                <a:hlinkClick r:id="rId3"/>
              </a:rPr>
              <a:t>Fake Dentists:</a:t>
            </a:r>
            <a:r>
              <a:rPr lang="en-US" altLang="en-US" smtClean="0"/>
              <a:t> (click to get the story)</a:t>
            </a:r>
          </a:p>
          <a:p>
            <a:r>
              <a:rPr lang="en-US" altLang="en-US" smtClean="0"/>
              <a:t> </a:t>
            </a:r>
            <a:endParaRPr lang="en-US" altLang="en-US" sz="2000" smtClean="0"/>
          </a:p>
          <a:p>
            <a:endParaRPr lang="en-US" altLang="en-US" sz="2000" smtClean="0"/>
          </a:p>
          <a:p>
            <a:endParaRPr lang="en-US" altLang="en-US" smtClean="0"/>
          </a:p>
          <a:p>
            <a:r>
              <a:rPr lang="en-US" altLang="en-US" smtClean="0"/>
              <a:t> </a:t>
            </a:r>
          </a:p>
          <a:p>
            <a:endParaRPr lang="en-US" altLang="en-US" smtClean="0"/>
          </a:p>
          <a:p>
            <a:r>
              <a:rPr lang="en-US" altLang="en-US"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Licensing: Marriage Counsellors</a:t>
            </a:r>
          </a:p>
        </p:txBody>
      </p:sp>
      <p:sp>
        <p:nvSpPr>
          <p:cNvPr id="3379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C25C2D9-9C72-412B-8D88-AA094EAF700F}" type="slidenum">
              <a:rPr lang="en-US" altLang="en-US" sz="1400"/>
              <a:pPr>
                <a:spcBef>
                  <a:spcPct val="0"/>
                </a:spcBef>
                <a:buFontTx/>
                <a:buNone/>
              </a:pPr>
              <a:t>25</a:t>
            </a:fld>
            <a:endParaRPr lang="en-US" altLang="en-US" sz="1400"/>
          </a:p>
        </p:txBody>
      </p:sp>
      <p:sp>
        <p:nvSpPr>
          <p:cNvPr id="33796" name="Subtitle 3"/>
          <p:cNvSpPr>
            <a:spLocks noGrp="1"/>
          </p:cNvSpPr>
          <p:nvPr>
            <p:ph type="subTitle" idx="1"/>
          </p:nvPr>
        </p:nvSpPr>
        <p:spPr/>
        <p:txBody>
          <a:bodyPr/>
          <a:lstStyle/>
          <a:p>
            <a:r>
              <a:rPr lang="en-US" altLang="en-US" sz="2000" smtClean="0"/>
              <a:t>IC 25-23.6-3-1 Unlawful practices</a:t>
            </a:r>
          </a:p>
          <a:p>
            <a:r>
              <a:rPr lang="en-US" altLang="en-US" sz="2000" smtClean="0"/>
              <a:t>Sec. 1. (a) An individual may not:</a:t>
            </a:r>
          </a:p>
          <a:p>
            <a:r>
              <a:rPr lang="en-US" altLang="en-US" sz="2000" smtClean="0"/>
              <a:t>(1) profess to be a licensed marriage and family therapist;</a:t>
            </a:r>
          </a:p>
          <a:p>
            <a:r>
              <a:rPr lang="en-US" altLang="en-US" sz="2000" smtClean="0"/>
              <a:t>(2) use the title:</a:t>
            </a:r>
          </a:p>
          <a:p>
            <a:r>
              <a:rPr lang="en-US" altLang="en-US" sz="2000" smtClean="0"/>
              <a:t>(A) "licensed marriage and family therapist";</a:t>
            </a:r>
          </a:p>
          <a:p>
            <a:r>
              <a:rPr lang="en-US" altLang="en-US" sz="2000" smtClean="0"/>
              <a:t>(B) "marriage and family therapist"; or</a:t>
            </a:r>
          </a:p>
          <a:p>
            <a:r>
              <a:rPr lang="en-US" altLang="en-US" sz="2000" smtClean="0"/>
              <a:t>(C) "family therapist";</a:t>
            </a:r>
          </a:p>
          <a:p>
            <a:r>
              <a:rPr lang="en-US" altLang="en-US" sz="2000" smtClean="0"/>
              <a:t>(3) use any other words, letters, abbreviations, or insignia indicating or</a:t>
            </a:r>
          </a:p>
          <a:p>
            <a:r>
              <a:rPr lang="en-US" altLang="en-US" sz="2000" smtClean="0"/>
              <a:t>implying that the individual is a licensed marriage and family therapist;</a:t>
            </a:r>
          </a:p>
          <a:p>
            <a:r>
              <a:rPr lang="en-US" altLang="en-US" sz="2000" smtClean="0"/>
              <a:t>or</a:t>
            </a:r>
          </a:p>
          <a:p>
            <a:r>
              <a:rPr lang="en-US" altLang="en-US" sz="2000" smtClean="0"/>
              <a:t>(4) </a:t>
            </a:r>
            <a:r>
              <a:rPr lang="en-US" altLang="en-US" sz="2000" b="1" smtClean="0"/>
              <a:t>practice marriage and family therapy for compensation;</a:t>
            </a:r>
          </a:p>
          <a:p>
            <a:r>
              <a:rPr lang="en-US" altLang="en-US" sz="2000" smtClean="0"/>
              <a:t>unless the individual is licensed under IC 25-22.5, IC 25-23.6-8-1, or IC</a:t>
            </a:r>
          </a:p>
          <a:p>
            <a:r>
              <a:rPr lang="en-US" altLang="en-US" sz="2000" smtClean="0"/>
              <a:t>25-33.</a:t>
            </a:r>
          </a:p>
          <a:p>
            <a:r>
              <a:rPr lang="en-US" altLang="en-US" sz="2000"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a:t>
            </a:r>
            <a:r>
              <a:rPr lang="en-US" sz="3200" smtClean="0"/>
              <a:t>A </a:t>
            </a:r>
            <a:r>
              <a:rPr lang="en-US" sz="3200"/>
              <a:t>license to be a florist? How occupational rules can </a:t>
            </a:r>
            <a:r>
              <a:rPr lang="en-US" sz="3200" smtClean="0"/>
              <a:t>be a </a:t>
            </a:r>
            <a:r>
              <a:rPr lang="en-US" sz="3200"/>
              <a:t>burden on </a:t>
            </a:r>
            <a:r>
              <a:rPr lang="en-US" sz="3200" smtClean="0"/>
              <a:t>workers”</a:t>
            </a:r>
            <a:endParaRPr lang="en-US" altLang="en-US" sz="3200" smtClean="0"/>
          </a:p>
        </p:txBody>
      </p:sp>
      <p:sp>
        <p:nvSpPr>
          <p:cNvPr id="3584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F7DE190-290F-44F2-B258-F144EBE6D55C}" type="slidenum">
              <a:rPr lang="en-US" altLang="en-US" sz="1400"/>
              <a:pPr>
                <a:spcBef>
                  <a:spcPct val="0"/>
                </a:spcBef>
                <a:buFontTx/>
                <a:buNone/>
              </a:pPr>
              <a:t>26</a:t>
            </a:fld>
            <a:endParaRPr lang="en-US" altLang="en-US" sz="1400"/>
          </a:p>
        </p:txBody>
      </p:sp>
      <p:sp>
        <p:nvSpPr>
          <p:cNvPr id="35844" name="Subtitle 3"/>
          <p:cNvSpPr>
            <a:spLocks noGrp="1"/>
          </p:cNvSpPr>
          <p:nvPr>
            <p:ph type="subTitle" idx="1"/>
          </p:nvPr>
        </p:nvSpPr>
        <p:spPr>
          <a:xfrm>
            <a:off x="10633" y="1676400"/>
            <a:ext cx="9144000" cy="4343400"/>
          </a:xfrm>
        </p:spPr>
        <p:txBody>
          <a:bodyPr/>
          <a:lstStyle/>
          <a:p>
            <a:r>
              <a:rPr lang="en-US" sz="2000"/>
              <a:t> “IT’S NOT every day that references to Adam Smith and Milton Friedman show up in the footnotes of a Democratic White House report. But a new white paper from President Obama’s economic team on the jobkilling, anticonsumer effect of unduly burdensome state occupational licensing is that rarest of government intellectual products: one that actually transcends ideological categories</a:t>
            </a:r>
          </a:p>
          <a:p>
            <a:r>
              <a:rPr lang="en-US" sz="2000" smtClean="0"/>
              <a:t> </a:t>
            </a:r>
            <a:endParaRPr lang="en-US" sz="2000"/>
          </a:p>
          <a:p>
            <a:endParaRPr lang="en-US" sz="2000"/>
          </a:p>
          <a:p>
            <a:r>
              <a:rPr lang="en-US" sz="2000"/>
              <a:t>Military families  move frequently from state to state, only to find that a nonmilitary spouse can no longer work without spending months qualifying for a new license. </a:t>
            </a:r>
          </a:p>
          <a:p>
            <a:endParaRPr lang="en-US" sz="2000"/>
          </a:p>
          <a:p>
            <a:r>
              <a:rPr lang="en-US" sz="2000"/>
              <a:t>Licensing also inhibits many exoffenders from rejoining the workforce because they lack the requisite clean police record</a:t>
            </a:r>
            <a:r>
              <a:rPr lang="en-US" sz="2000" smtClean="0"/>
              <a:t>.”</a:t>
            </a:r>
            <a:endParaRPr lang="en-US" altLang="en-US" sz="2000" smtClean="0"/>
          </a:p>
        </p:txBody>
      </p:sp>
    </p:spTree>
    <p:extLst>
      <p:ext uri="{BB962C8B-B14F-4D97-AF65-F5344CB8AC3E}">
        <p14:creationId xmlns:p14="http://schemas.microsoft.com/office/powerpoint/2010/main" val="3351586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 “A License To Be a Florist?”</a:t>
            </a:r>
          </a:p>
        </p:txBody>
      </p:sp>
      <p:sp>
        <p:nvSpPr>
          <p:cNvPr id="3174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9693CB6-7C54-4E16-82FF-A2B2AD040D0B}" type="slidenum">
              <a:rPr lang="en-US" altLang="en-US" sz="1400"/>
              <a:pPr>
                <a:spcBef>
                  <a:spcPct val="0"/>
                </a:spcBef>
                <a:buFontTx/>
                <a:buNone/>
              </a:pPr>
              <a:t>27</a:t>
            </a:fld>
            <a:endParaRPr lang="en-US" altLang="en-US" sz="1400"/>
          </a:p>
        </p:txBody>
      </p:sp>
      <p:sp>
        <p:nvSpPr>
          <p:cNvPr id="31748" name="Subtitle 3"/>
          <p:cNvSpPr>
            <a:spLocks noGrp="1"/>
          </p:cNvSpPr>
          <p:nvPr>
            <p:ph type="subTitle" idx="1"/>
          </p:nvPr>
        </p:nvSpPr>
        <p:spPr>
          <a:xfrm>
            <a:off x="-34925" y="1371600"/>
            <a:ext cx="9144000" cy="3962400"/>
          </a:xfrm>
        </p:spPr>
        <p:txBody>
          <a:bodyPr/>
          <a:lstStyle/>
          <a:p>
            <a:r>
              <a:rPr lang="en-US" altLang="en-US" sz="2400" smtClean="0"/>
              <a:t>25% of all U.S. workers need a license to do their jobs, according to a White House report, compared to 5% in the 1950s. 2/3 of this is from an increase in state licensing laws, not due to a bigger population.</a:t>
            </a:r>
          </a:p>
          <a:p>
            <a:endParaRPr lang="en-US" altLang="en-US" sz="2400" smtClean="0"/>
          </a:p>
          <a:p>
            <a:r>
              <a:rPr lang="en-US" altLang="en-US" sz="2400" smtClean="0"/>
              <a:t>Doctors. Market failure?</a:t>
            </a:r>
          </a:p>
          <a:p>
            <a:endParaRPr lang="en-US" altLang="en-US" sz="2400" smtClean="0"/>
          </a:p>
          <a:p>
            <a:r>
              <a:rPr lang="en-US" altLang="en-US" sz="2400" smtClean="0"/>
              <a:t>Louisiana: Florists. Market failure?</a:t>
            </a:r>
          </a:p>
          <a:p>
            <a:endParaRPr lang="en-US" altLang="en-US" sz="2400" smtClean="0"/>
          </a:p>
          <a:p>
            <a:r>
              <a:rPr lang="en-US" altLang="en-US" sz="2400" smtClean="0"/>
              <a:t>  Greece: where almost the only way to get a pharmacist license is to buy one from a retiring pharmacist</a:t>
            </a:r>
          </a:p>
          <a:p>
            <a:endParaRPr lang="en-US" altLang="en-US" sz="2400" smtClean="0"/>
          </a:p>
          <a:p>
            <a:r>
              <a:rPr lang="en-US" altLang="en-US" sz="2400" smtClean="0"/>
              <a:t> Why does the President oppose these laws, where the state legislatures do not?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Why have ANY fringe benefits? </a:t>
            </a:r>
            <a:r>
              <a:rPr lang="en-US" altLang="en-US" sz="1200" b="1" smtClean="0"/>
              <a:t> </a:t>
            </a:r>
            <a:endParaRPr lang="en-US" altLang="en-US" smtClean="0"/>
          </a:p>
        </p:txBody>
      </p:sp>
      <p:sp>
        <p:nvSpPr>
          <p:cNvPr id="56323" name="Subtitle 2"/>
          <p:cNvSpPr>
            <a:spLocks noGrp="1"/>
          </p:cNvSpPr>
          <p:nvPr>
            <p:ph type="subTitle" idx="1"/>
          </p:nvPr>
        </p:nvSpPr>
        <p:spPr>
          <a:xfrm>
            <a:off x="304800" y="1981200"/>
            <a:ext cx="8991600" cy="3962400"/>
          </a:xfrm>
        </p:spPr>
        <p:txBody>
          <a:bodyPr/>
          <a:lstStyle/>
          <a:p>
            <a:r>
              <a:rPr lang="en-US" altLang="en-US" sz="4000" smtClean="0"/>
              <a:t> </a:t>
            </a:r>
            <a:r>
              <a:rPr lang="en-US" altLang="en-US" sz="3200" smtClean="0"/>
              <a:t>Why would employers offer health insurance, free gym, pension plans, cafeteria, housing allowances, etc… ?</a:t>
            </a:r>
          </a:p>
        </p:txBody>
      </p:sp>
      <p:sp>
        <p:nvSpPr>
          <p:cNvPr id="563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a:t>?</a:t>
            </a:r>
            <a:fld id="{A6505B4E-442D-4B18-AC81-2D1DCC634858}" type="slidenum">
              <a:rPr lang="en-US" altLang="en-US" sz="1400"/>
              <a:pPr>
                <a:spcBef>
                  <a:spcPct val="0"/>
                </a:spcBef>
                <a:buFontTx/>
                <a:buNone/>
              </a:pPr>
              <a:t>28</a:t>
            </a:fld>
            <a:endParaRPr lang="en-US" altLang="en-US" sz="1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 Fringe benefits: 20</a:t>
            </a:r>
            <a:r>
              <a:rPr lang="en-US" altLang="en-US" sz="2800" dirty="0" smtClean="0"/>
              <a:t>%</a:t>
            </a:r>
            <a:r>
              <a:rPr lang="en-US" altLang="en-US" sz="800" dirty="0" smtClean="0"/>
              <a:t>  </a:t>
            </a:r>
            <a:r>
              <a:rPr lang="en-US" altLang="en-US" sz="800" b="1" dirty="0" smtClean="0">
                <a:hlinkClick r:id="rId3"/>
              </a:rPr>
              <a:t> </a:t>
            </a:r>
            <a:r>
              <a:rPr lang="en-US" altLang="en-US" sz="800" dirty="0" smtClean="0">
                <a:hlinkClick r:id="rId3"/>
              </a:rPr>
              <a:t> </a:t>
            </a:r>
            <a:r>
              <a:rPr lang="en-US" altLang="en-US" sz="800" b="1" dirty="0" smtClean="0">
                <a:hlinkClick r:id="rId3"/>
              </a:rPr>
              <a:t>EMPLOYER COSTS FOR EMPLOYEE </a:t>
            </a:r>
            <a:r>
              <a:rPr lang="en-US" altLang="en-US" sz="800" b="1" dirty="0" smtClean="0">
                <a:hlinkClick r:id="rId3"/>
              </a:rPr>
              <a:t>COMPENSATION</a:t>
            </a:r>
            <a:r>
              <a:rPr lang="en-US" altLang="en-US" dirty="0" smtClean="0"/>
              <a:t/>
            </a:r>
            <a:br>
              <a:rPr lang="en-US" altLang="en-US" dirty="0" smtClean="0"/>
            </a:br>
            <a:endParaRPr lang="en-US" altLang="en-US" dirty="0" smtClean="0"/>
          </a:p>
        </p:txBody>
      </p:sp>
      <p:sp>
        <p:nvSpPr>
          <p:cNvPr id="58371" name="Subtitle 2"/>
          <p:cNvSpPr>
            <a:spLocks noGrp="1"/>
          </p:cNvSpPr>
          <p:nvPr>
            <p:ph type="subTitle" idx="1"/>
          </p:nvPr>
        </p:nvSpPr>
        <p:spPr>
          <a:xfrm>
            <a:off x="0" y="1447800"/>
            <a:ext cx="8991600" cy="3962400"/>
          </a:xfrm>
        </p:spPr>
        <p:txBody>
          <a:bodyPr/>
          <a:lstStyle/>
          <a:p>
            <a:r>
              <a:rPr lang="en-US" altLang="en-US" sz="2400" smtClean="0"/>
              <a:t>    Private industry employer costs for noncash benefits were 30% of compensation (30% of pay + benefits) in 2015. This does not include mandates such as “family leave,” handicapped worker access, etc. </a:t>
            </a:r>
          </a:p>
          <a:p>
            <a:endParaRPr lang="en-US" altLang="en-US" sz="2400" smtClean="0"/>
          </a:p>
          <a:p>
            <a:r>
              <a:rPr lang="en-US" altLang="en-US" sz="2400" b="1" smtClean="0"/>
              <a:t>Legally required benefits</a:t>
            </a:r>
            <a:r>
              <a:rPr lang="en-US" altLang="en-US" sz="2400" smtClean="0"/>
              <a:t> (Social Security, Medicare,</a:t>
            </a:r>
          </a:p>
          <a:p>
            <a:r>
              <a:rPr lang="en-US" altLang="en-US" sz="2400" smtClean="0"/>
              <a:t>unemployment insurance,  workman’s compensation): 8.2 percent.  </a:t>
            </a:r>
          </a:p>
          <a:p>
            <a:r>
              <a:rPr lang="en-US" altLang="en-US" sz="2400" b="1" smtClean="0"/>
              <a:t>Insurance</a:t>
            </a:r>
            <a:r>
              <a:rPr lang="en-US" altLang="en-US" sz="2400" smtClean="0"/>
              <a:t> (life, health, and disability): 8.1 percent.</a:t>
            </a:r>
          </a:p>
          <a:p>
            <a:r>
              <a:rPr lang="en-US" altLang="en-US" sz="2400" b="1" smtClean="0"/>
              <a:t>Paid leave</a:t>
            </a:r>
            <a:r>
              <a:rPr lang="en-US" altLang="en-US" sz="2400" smtClean="0"/>
              <a:t> (vacation, holiday, sick leave, and personal leave): 6.8 percent.</a:t>
            </a:r>
          </a:p>
          <a:p>
            <a:r>
              <a:rPr lang="en-US" altLang="en-US" sz="2400" b="1" smtClean="0"/>
              <a:t>Supplemental pay </a:t>
            </a:r>
            <a:r>
              <a:rPr lang="en-US" altLang="en-US" sz="2400" smtClean="0"/>
              <a:t>(overtime and premium, shift differentials, and nonproduction bonuses): 2.9 percent. </a:t>
            </a:r>
          </a:p>
          <a:p>
            <a:r>
              <a:rPr lang="en-US" altLang="en-US" sz="2400" b="1" smtClean="0"/>
              <a:t>Retirement and Savings:</a:t>
            </a:r>
            <a:r>
              <a:rPr lang="en-US" altLang="en-US" sz="2400" smtClean="0"/>
              <a:t> 3.5 percent. (It’s 8.5% for govt.—why?)</a:t>
            </a:r>
          </a:p>
          <a:p>
            <a:r>
              <a:rPr lang="en-US" altLang="en-US" sz="2400" smtClean="0"/>
              <a:t> Paid leave and supplemental pay shouldn’t really count, since they are cash. Subtracting them, we get </a:t>
            </a:r>
            <a:r>
              <a:rPr lang="en-US" altLang="en-US" sz="2400" b="1" smtClean="0"/>
              <a:t>20 percent.</a:t>
            </a:r>
          </a:p>
          <a:p>
            <a:r>
              <a:rPr lang="en-US" altLang="en-US" sz="2400" smtClean="0"/>
              <a:t> </a:t>
            </a:r>
          </a:p>
        </p:txBody>
      </p:sp>
      <p:sp>
        <p:nvSpPr>
          <p:cNvPr id="583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5268B3A-E7D3-4EDB-A58A-F1C6C02E9313}" type="slidenum">
              <a:rPr lang="en-US" altLang="en-US" sz="1400"/>
              <a:pPr>
                <a:spcBef>
                  <a:spcPct val="0"/>
                </a:spcBef>
                <a:buFontTx/>
                <a:buNone/>
              </a:pPr>
              <a:t>29</a:t>
            </a:fld>
            <a:endParaRPr lang="en-US" alt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Restrictions on Labor Supply</a:t>
            </a:r>
          </a:p>
        </p:txBody>
      </p:sp>
      <p:sp>
        <p:nvSpPr>
          <p:cNvPr id="11267" name="Subtitle 2"/>
          <p:cNvSpPr>
            <a:spLocks noGrp="1"/>
          </p:cNvSpPr>
          <p:nvPr>
            <p:ph type="subTitle" idx="1"/>
          </p:nvPr>
        </p:nvSpPr>
        <p:spPr/>
        <p:txBody>
          <a:bodyPr/>
          <a:lstStyle/>
          <a:p>
            <a:r>
              <a:rPr lang="en-US" altLang="en-US" sz="3600" smtClean="0"/>
              <a:t> 1. The minimum wage</a:t>
            </a:r>
          </a:p>
          <a:p>
            <a:endParaRPr lang="en-US" altLang="en-US" sz="3600" smtClean="0"/>
          </a:p>
          <a:p>
            <a:r>
              <a:rPr lang="en-US" altLang="en-US" sz="3600" smtClean="0"/>
              <a:t>2. Licensing</a:t>
            </a:r>
          </a:p>
          <a:p>
            <a:endParaRPr lang="en-US" altLang="en-US" sz="3600" smtClean="0"/>
          </a:p>
          <a:p>
            <a:r>
              <a:rPr lang="en-US" altLang="en-US" sz="3600" smtClean="0"/>
              <a:t>3. Unions</a:t>
            </a: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0278596-28CF-4C37-B297-BA7B4EBB0E34}" type="slidenum">
              <a:rPr lang="en-US" altLang="en-US" sz="1400"/>
              <a:pPr>
                <a:spcBef>
                  <a:spcPct val="0"/>
                </a:spcBef>
                <a:buFontTx/>
                <a:buNone/>
              </a:pPr>
              <a:t>3</a:t>
            </a:fld>
            <a:endParaRPr lang="en-US" altLang="en-US" sz="14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0" y="228600"/>
            <a:ext cx="9144000" cy="1143000"/>
          </a:xfrm>
        </p:spPr>
        <p:txBody>
          <a:bodyPr/>
          <a:lstStyle/>
          <a:p>
            <a:r>
              <a:rPr lang="en-US" altLang="en-US" smtClean="0"/>
              <a:t>Employer Mandates</a:t>
            </a:r>
            <a:br>
              <a:rPr lang="en-US" altLang="en-US" smtClean="0"/>
            </a:br>
            <a:endParaRPr lang="en-US" altLang="en-US" smtClean="0"/>
          </a:p>
        </p:txBody>
      </p:sp>
      <p:sp>
        <p:nvSpPr>
          <p:cNvPr id="6041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351D0A6-44DD-4917-82B6-78E1CEB6DA3F}" type="slidenum">
              <a:rPr lang="en-US" altLang="en-US" sz="1400"/>
              <a:pPr>
                <a:spcBef>
                  <a:spcPct val="0"/>
                </a:spcBef>
                <a:buFontTx/>
                <a:buNone/>
              </a:pPr>
              <a:t>30</a:t>
            </a:fld>
            <a:endParaRPr lang="en-US" altLang="en-US" sz="1400"/>
          </a:p>
        </p:txBody>
      </p:sp>
      <p:sp>
        <p:nvSpPr>
          <p:cNvPr id="60420" name="Subtitle 3"/>
          <p:cNvSpPr>
            <a:spLocks noGrp="1"/>
          </p:cNvSpPr>
          <p:nvPr>
            <p:ph type="subTitle" idx="1"/>
          </p:nvPr>
        </p:nvSpPr>
        <p:spPr/>
        <p:txBody>
          <a:bodyPr/>
          <a:lstStyle/>
          <a:p>
            <a:r>
              <a:rPr lang="en-US" altLang="en-US" smtClean="0"/>
              <a:t>An employer mandate is a regulation requiring the employer to provide something desirable to the worker.</a:t>
            </a:r>
          </a:p>
          <a:p>
            <a:endParaRPr lang="en-US" altLang="en-US" smtClean="0"/>
          </a:p>
          <a:p>
            <a:r>
              <a:rPr lang="en-US" altLang="en-US" smtClean="0"/>
              <a:t>The government doesn't pay for the mandates.</a:t>
            </a:r>
          </a:p>
          <a:p>
            <a:endParaRPr lang="en-US" altLang="en-US" smtClean="0"/>
          </a:p>
          <a:p>
            <a:r>
              <a:rPr lang="en-US" altLang="en-US" smtClean="0"/>
              <a:t>Wages fall. </a:t>
            </a:r>
          </a:p>
          <a:p>
            <a:r>
              <a:rPr lang="en-US" altLang="en-US"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smtClean="0"/>
              <a:t>Health Insurance as an Efficient Fringe Benefit</a:t>
            </a:r>
          </a:p>
        </p:txBody>
      </p:sp>
      <p:sp>
        <p:nvSpPr>
          <p:cNvPr id="6861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07AAC3A-392A-4F52-801E-BD9EE9EE63E3}" type="slidenum">
              <a:rPr lang="en-US" altLang="en-US" sz="1400"/>
              <a:pPr>
                <a:spcBef>
                  <a:spcPct val="0"/>
                </a:spcBef>
                <a:buFontTx/>
                <a:buNone/>
              </a:pPr>
              <a:t>31</a:t>
            </a:fld>
            <a:endParaRPr lang="en-US" altLang="en-US" sz="1400"/>
          </a:p>
        </p:txBody>
      </p:sp>
      <p:sp>
        <p:nvSpPr>
          <p:cNvPr id="68612" name="Subtitle 3"/>
          <p:cNvSpPr>
            <a:spLocks noGrp="1"/>
          </p:cNvSpPr>
          <p:nvPr>
            <p:ph type="subTitle" idx="1"/>
          </p:nvPr>
        </p:nvSpPr>
        <p:spPr>
          <a:xfrm>
            <a:off x="5562600" y="3962400"/>
            <a:ext cx="3352800" cy="3962400"/>
          </a:xfrm>
        </p:spPr>
        <p:txBody>
          <a:bodyPr/>
          <a:lstStyle/>
          <a:p>
            <a:r>
              <a:rPr lang="en-US" altLang="en-US" sz="2000" smtClean="0"/>
              <a:t>Employers: If the wage dropped by x, they would be as happy as originally. The wage drops more than x, and L increases too.</a:t>
            </a:r>
          </a:p>
          <a:p>
            <a:r>
              <a:rPr lang="en-US" altLang="en-US" sz="2000" smtClean="0"/>
              <a:t>Workers: If the wage fell by less than y, they would be as happy as originally.  It drops less,  and L increases too. </a:t>
            </a:r>
          </a:p>
        </p:txBody>
      </p:sp>
      <p:pic>
        <p:nvPicPr>
          <p:cNvPr id="68613" name="Picture 5" descr="C:\_G406_Regulation_Office\chapters\09-labor\fig09-frin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362200"/>
            <a:ext cx="4886325"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1524000"/>
            <a:ext cx="329565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5" name="Rectangle 6"/>
          <p:cNvSpPr>
            <a:spLocks noChangeArrowheads="1"/>
          </p:cNvSpPr>
          <p:nvPr/>
        </p:nvSpPr>
        <p:spPr bwMode="auto">
          <a:xfrm>
            <a:off x="4038600" y="3429000"/>
            <a:ext cx="1300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a:t>by workers</a:t>
            </a:r>
          </a:p>
        </p:txBody>
      </p:sp>
      <p:sp>
        <p:nvSpPr>
          <p:cNvPr id="68616" name="Rectangle 7"/>
          <p:cNvSpPr>
            <a:spLocks noChangeArrowheads="1"/>
          </p:cNvSpPr>
          <p:nvPr/>
        </p:nvSpPr>
        <p:spPr bwMode="auto">
          <a:xfrm>
            <a:off x="3886200" y="5105400"/>
            <a:ext cx="1557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a:t>by employers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altLang="en-US" smtClean="0"/>
              <a:t>An Inefficient Fringe Benefit: Free  Haircuts </a:t>
            </a:r>
          </a:p>
        </p:txBody>
      </p:sp>
      <p:sp>
        <p:nvSpPr>
          <p:cNvPr id="7065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FE8BC54-B55C-452C-9F2D-16161B78E34C}" type="slidenum">
              <a:rPr lang="en-US" altLang="en-US" sz="1400"/>
              <a:pPr>
                <a:spcBef>
                  <a:spcPct val="0"/>
                </a:spcBef>
                <a:buFontTx/>
                <a:buNone/>
              </a:pPr>
              <a:t>32</a:t>
            </a:fld>
            <a:endParaRPr lang="en-US" altLang="en-US" sz="1400"/>
          </a:p>
        </p:txBody>
      </p:sp>
      <p:pic>
        <p:nvPicPr>
          <p:cNvPr id="70660" name="Picture 5" descr="C:\_G406_Regulation_Office\chapters\09-labor\fig09-fring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28800"/>
            <a:ext cx="5410200" cy="476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1" name="Rectangle 5"/>
          <p:cNvSpPr>
            <a:spLocks noChangeArrowheads="1"/>
          </p:cNvSpPr>
          <p:nvPr/>
        </p:nvSpPr>
        <p:spPr bwMode="auto">
          <a:xfrm>
            <a:off x="3657600" y="4953000"/>
            <a:ext cx="15573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a:t>by employers</a:t>
            </a:r>
          </a:p>
        </p:txBody>
      </p:sp>
      <p:sp>
        <p:nvSpPr>
          <p:cNvPr id="70662" name="Rectangle 7"/>
          <p:cNvSpPr>
            <a:spLocks noChangeArrowheads="1"/>
          </p:cNvSpPr>
          <p:nvPr/>
        </p:nvSpPr>
        <p:spPr bwMode="auto">
          <a:xfrm>
            <a:off x="3810000" y="3048000"/>
            <a:ext cx="1300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a:t>by workers</a:t>
            </a:r>
          </a:p>
        </p:txBody>
      </p:sp>
      <p:sp>
        <p:nvSpPr>
          <p:cNvPr id="70663" name="Subtitle 3"/>
          <p:cNvSpPr>
            <a:spLocks noGrp="1"/>
          </p:cNvSpPr>
          <p:nvPr>
            <p:ph type="subTitle" idx="1"/>
          </p:nvPr>
        </p:nvSpPr>
        <p:spPr>
          <a:xfrm>
            <a:off x="5867400" y="1828800"/>
            <a:ext cx="2438400" cy="3962400"/>
          </a:xfrm>
        </p:spPr>
        <p:txBody>
          <a:bodyPr/>
          <a:lstStyle/>
          <a:p>
            <a:r>
              <a:rPr lang="en-US" altLang="en-US" sz="2000" smtClean="0"/>
              <a:t>Employers: If the wage dropped by x, they would be as happy as originally.  It drops less, and L falls too.</a:t>
            </a:r>
          </a:p>
          <a:p>
            <a:endParaRPr lang="en-US" altLang="en-US" sz="2000" smtClean="0"/>
          </a:p>
          <a:p>
            <a:r>
              <a:rPr lang="en-US" altLang="en-US" sz="2000" smtClean="0"/>
              <a:t>Workers: If the wage fell by less than y, they would be as happy as originally.  It drops more,  and L falls too.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smtClean="0"/>
              <a:t>Mandates Reduce Wages even for a Monopoly Buyer</a:t>
            </a:r>
          </a:p>
        </p:txBody>
      </p:sp>
      <p:sp>
        <p:nvSpPr>
          <p:cNvPr id="6246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38D2105-8853-4C8D-8874-AB5A6107E99D}" type="slidenum">
              <a:rPr lang="en-US" altLang="en-US" sz="1400"/>
              <a:pPr>
                <a:spcBef>
                  <a:spcPct val="0"/>
                </a:spcBef>
                <a:buFontTx/>
                <a:buNone/>
              </a:pPr>
              <a:t>33</a:t>
            </a:fld>
            <a:endParaRPr lang="en-US" altLang="en-US" sz="1400"/>
          </a:p>
        </p:txBody>
      </p:sp>
      <p:sp>
        <p:nvSpPr>
          <p:cNvPr id="62468" name="Subtitle 3"/>
          <p:cNvSpPr>
            <a:spLocks noGrp="1"/>
          </p:cNvSpPr>
          <p:nvPr>
            <p:ph type="subTitle" idx="1"/>
          </p:nvPr>
        </p:nvSpPr>
        <p:spPr>
          <a:xfrm>
            <a:off x="-30163" y="1066800"/>
            <a:ext cx="9144001" cy="3962400"/>
          </a:xfrm>
        </p:spPr>
        <p:txBody>
          <a:bodyPr/>
          <a:lstStyle/>
          <a:p>
            <a:r>
              <a:rPr lang="en-US" altLang="en-US" dirty="0" smtClean="0"/>
              <a:t> </a:t>
            </a:r>
          </a:p>
          <a:p>
            <a:r>
              <a:rPr lang="en-US" altLang="en-US" dirty="0" smtClean="0"/>
              <a:t>        Suppose the workers will work for as little as $4/hour if there is air conditioning and $6/hour otherwise. </a:t>
            </a:r>
          </a:p>
          <a:p>
            <a:r>
              <a:rPr lang="en-US" altLang="en-US" dirty="0"/>
              <a:t> </a:t>
            </a:r>
            <a:r>
              <a:rPr lang="en-US" altLang="en-US" dirty="0" smtClean="0"/>
              <a:t>   (1)  If air conditioning costs $1/hour, the employer will provide it and pay them $4/hour.  </a:t>
            </a:r>
          </a:p>
          <a:p>
            <a:r>
              <a:rPr lang="en-US" altLang="en-US" dirty="0" smtClean="0"/>
              <a:t>      (2) Suppose instead that workers value coolness at just $.50/hour, and it costs the employer $1.00/hour. The employer won’t provide it. </a:t>
            </a:r>
          </a:p>
          <a:p>
            <a:r>
              <a:rPr lang="en-US" altLang="en-US" dirty="0" smtClean="0"/>
              <a:t>    Now let’s mandate </a:t>
            </a:r>
            <a:r>
              <a:rPr lang="en-US" altLang="en-US" dirty="0" smtClean="0"/>
              <a:t> air  conditioning. </a:t>
            </a:r>
            <a:r>
              <a:rPr lang="en-US" altLang="en-US" dirty="0" smtClean="0"/>
              <a:t>What will happen? The employer will reduce pay to $3.50/hour. Workers are no better off. </a:t>
            </a:r>
          </a:p>
          <a:p>
            <a:r>
              <a:rPr lang="en-US" altLang="en-US" dirty="0"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smtClean="0"/>
              <a:t>The ACA (Obamacare) </a:t>
            </a:r>
          </a:p>
        </p:txBody>
      </p:sp>
      <p:sp>
        <p:nvSpPr>
          <p:cNvPr id="6451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95D3866-955B-4216-927A-2F08E5398527}" type="slidenum">
              <a:rPr lang="en-US" altLang="en-US" sz="1400"/>
              <a:pPr>
                <a:spcBef>
                  <a:spcPct val="0"/>
                </a:spcBef>
                <a:buFontTx/>
                <a:buNone/>
              </a:pPr>
              <a:t>34</a:t>
            </a:fld>
            <a:endParaRPr lang="en-US" altLang="en-US" sz="1400"/>
          </a:p>
        </p:txBody>
      </p:sp>
      <p:sp>
        <p:nvSpPr>
          <p:cNvPr id="64516" name="Subtitle 3"/>
          <p:cNvSpPr>
            <a:spLocks noGrp="1"/>
          </p:cNvSpPr>
          <p:nvPr>
            <p:ph type="subTitle" idx="1"/>
          </p:nvPr>
        </p:nvSpPr>
        <p:spPr>
          <a:xfrm>
            <a:off x="0" y="1524000"/>
            <a:ext cx="9144000" cy="3962400"/>
          </a:xfrm>
        </p:spPr>
        <p:txBody>
          <a:bodyPr/>
          <a:lstStyle/>
          <a:p>
            <a:r>
              <a:rPr lang="en-US" altLang="en-US" dirty="0" smtClean="0"/>
              <a:t> </a:t>
            </a:r>
            <a:r>
              <a:rPr lang="en-US" altLang="en-US" sz="2400" dirty="0" smtClean="0"/>
              <a:t>1</a:t>
            </a:r>
            <a:r>
              <a:rPr lang="en-US" altLang="en-US" sz="2400" dirty="0" smtClean="0"/>
              <a:t>. Pre-existing conditions cannot cause denial of insurance coverage.</a:t>
            </a:r>
          </a:p>
          <a:p>
            <a:r>
              <a:rPr lang="en-US" altLang="en-US" sz="2400" dirty="0" smtClean="0"/>
              <a:t>  2. </a:t>
            </a:r>
            <a:r>
              <a:rPr lang="en-US" altLang="en-US" sz="2400" dirty="0" smtClean="0"/>
              <a:t>Subsidies for the medium-poor--- nobody has to pay more than a certain fraction of income for health insurance. (The already-existing Medicaid program was free government health insurance for the poorest people.) Also: huge expansion in Medicaid eligibility (biggest part of law?)</a:t>
            </a:r>
          </a:p>
          <a:p>
            <a:r>
              <a:rPr lang="en-US" altLang="en-US" sz="2400" dirty="0" smtClean="0"/>
              <a:t> </a:t>
            </a:r>
            <a:r>
              <a:rPr lang="en-US" altLang="en-US" sz="2400" dirty="0" smtClean="0"/>
              <a:t> 3.  </a:t>
            </a:r>
            <a:r>
              <a:rPr lang="en-US" altLang="en-US" sz="2400" dirty="0" smtClean="0"/>
              <a:t>Employer mandate--- any business employing over 50 people full-time must provide insurance. </a:t>
            </a:r>
          </a:p>
          <a:p>
            <a:r>
              <a:rPr lang="en-US" altLang="en-US" sz="2400" dirty="0" smtClean="0"/>
              <a:t> </a:t>
            </a:r>
            <a:r>
              <a:rPr lang="en-US" altLang="en-US" sz="2400" dirty="0" smtClean="0"/>
              <a:t>4. </a:t>
            </a:r>
            <a:r>
              <a:rPr lang="en-US" altLang="en-US" sz="2400" dirty="0" smtClean="0"/>
              <a:t>New minimum standards for coverage, beyond the state requirements. </a:t>
            </a:r>
          </a:p>
          <a:p>
            <a:r>
              <a:rPr lang="en-US" altLang="en-US" sz="2400" dirty="0" smtClean="0"/>
              <a:t> </a:t>
            </a:r>
            <a:r>
              <a:rPr lang="en-US" altLang="en-US" sz="2400" dirty="0" smtClean="0"/>
              <a:t>5. </a:t>
            </a:r>
            <a:r>
              <a:rPr lang="en-US" altLang="en-US" sz="2400" dirty="0" smtClean="0"/>
              <a:t>Cadillac Tax: 40% excise tax on insurance spending of more than $10,200 per employee  or $27,500 </a:t>
            </a:r>
            <a:r>
              <a:rPr lang="en-US" altLang="en-US" sz="2400" dirty="0" smtClean="0"/>
              <a:t>per family. (Eventually</a:t>
            </a:r>
            <a:r>
              <a:rPr lang="en-US" altLang="en-US" sz="2400" dirty="0" smtClean="0"/>
              <a:t>, with inflation,  this is like repeal of tax </a:t>
            </a:r>
            <a:r>
              <a:rPr lang="en-US" altLang="en-US" sz="2400" dirty="0" smtClean="0"/>
              <a:t>deductibility.</a:t>
            </a:r>
            <a:r>
              <a:rPr lang="en-US" altLang="en-US" sz="2400" dirty="0" smtClean="0"/>
              <a:t>)</a:t>
            </a:r>
            <a:endParaRPr lang="en-US" altLang="en-US" sz="24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0" y="228600"/>
            <a:ext cx="9144000" cy="1143000"/>
          </a:xfrm>
        </p:spPr>
        <p:txBody>
          <a:bodyPr/>
          <a:lstStyle/>
          <a:p>
            <a:r>
              <a:rPr lang="en-US" altLang="en-US" smtClean="0"/>
              <a:t>What can the employer do? </a:t>
            </a:r>
          </a:p>
        </p:txBody>
      </p:sp>
      <p:sp>
        <p:nvSpPr>
          <p:cNvPr id="6656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3522B85-63FC-4D7C-82ED-C0B360B06F8F}" type="slidenum">
              <a:rPr lang="en-US" altLang="en-US" sz="1400"/>
              <a:pPr>
                <a:spcBef>
                  <a:spcPct val="0"/>
                </a:spcBef>
                <a:buFontTx/>
                <a:buNone/>
              </a:pPr>
              <a:t>35</a:t>
            </a:fld>
            <a:endParaRPr lang="en-US" altLang="en-US" sz="1400"/>
          </a:p>
        </p:txBody>
      </p:sp>
      <p:sp>
        <p:nvSpPr>
          <p:cNvPr id="66564" name="Subtitle 3"/>
          <p:cNvSpPr>
            <a:spLocks noGrp="1"/>
          </p:cNvSpPr>
          <p:nvPr>
            <p:ph type="subTitle" idx="1"/>
          </p:nvPr>
        </p:nvSpPr>
        <p:spPr>
          <a:xfrm>
            <a:off x="0" y="1295400"/>
            <a:ext cx="9144000" cy="3962400"/>
          </a:xfrm>
        </p:spPr>
        <p:txBody>
          <a:bodyPr/>
          <a:lstStyle/>
          <a:p>
            <a:endParaRPr lang="en-US" altLang="en-US" dirty="0" smtClean="0"/>
          </a:p>
          <a:p>
            <a:r>
              <a:rPr lang="en-US" altLang="en-US" dirty="0" smtClean="0"/>
              <a:t> 1. Shift to high-skill workers (if the mandate is a fixed cost per worker) or capital.  </a:t>
            </a:r>
          </a:p>
          <a:p>
            <a:r>
              <a:rPr lang="en-US" altLang="en-US" dirty="0" smtClean="0"/>
              <a:t> 2. Shift to producing abroad. </a:t>
            </a:r>
          </a:p>
          <a:p>
            <a:r>
              <a:rPr lang="en-US" altLang="en-US" dirty="0" smtClean="0"/>
              <a:t> 3. Break up into one-man or family operations. </a:t>
            </a:r>
          </a:p>
          <a:p>
            <a:r>
              <a:rPr lang="en-US" altLang="en-US" dirty="0" smtClean="0"/>
              <a:t> 4. Break </a:t>
            </a:r>
            <a:r>
              <a:rPr lang="en-US" altLang="en-US" dirty="0" smtClean="0"/>
              <a:t>one </a:t>
            </a:r>
            <a:r>
              <a:rPr lang="en-US" altLang="en-US" dirty="0" smtClean="0"/>
              <a:t>40-hour job into two 20-hour jobs. </a:t>
            </a:r>
          </a:p>
          <a:p>
            <a:r>
              <a:rPr lang="en-US" altLang="en-US" dirty="0" smtClean="0"/>
              <a:t> 5. Fire the employee and rehire him as a contract temp. </a:t>
            </a:r>
          </a:p>
          <a:p>
            <a:r>
              <a:rPr lang="en-US" altLang="en-US" dirty="0" smtClean="0"/>
              <a:t> </a:t>
            </a:r>
          </a:p>
          <a:p>
            <a:r>
              <a:rPr lang="en-US" altLang="en-US" dirty="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2890838" y="-152400"/>
            <a:ext cx="9144001" cy="1143000"/>
          </a:xfrm>
        </p:spPr>
        <p:txBody>
          <a:bodyPr/>
          <a:lstStyle/>
          <a:p>
            <a:r>
              <a:rPr lang="en-US" altLang="en-US" smtClean="0"/>
              <a:t>          State Mandates</a:t>
            </a:r>
          </a:p>
        </p:txBody>
      </p:sp>
      <p:sp>
        <p:nvSpPr>
          <p:cNvPr id="74755" name="Subtitle 2"/>
          <p:cNvSpPr>
            <a:spLocks noGrp="1"/>
          </p:cNvSpPr>
          <p:nvPr>
            <p:ph type="subTitle" idx="1"/>
          </p:nvPr>
        </p:nvSpPr>
        <p:spPr/>
        <p:txBody>
          <a:bodyPr/>
          <a:lstStyle/>
          <a:p>
            <a:r>
              <a:rPr lang="en-US" dirty="0">
                <a:hlinkClick r:id="rId3"/>
              </a:rPr>
              <a:t>http://www.ncsl.org/research/health/state-ins-mandates-and-aca-essential-benefits.aspx</a:t>
            </a:r>
            <a:endParaRPr lang="en-US" altLang="en-US" dirty="0" smtClean="0"/>
          </a:p>
        </p:txBody>
      </p:sp>
      <p:sp>
        <p:nvSpPr>
          <p:cNvPr id="747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3929CCD-F2EE-41F8-86BF-1F93EC2A6E2B}" type="slidenum">
              <a:rPr lang="en-US" altLang="en-US" sz="1400"/>
              <a:pPr>
                <a:spcBef>
                  <a:spcPct val="0"/>
                </a:spcBef>
                <a:buFontTx/>
                <a:buNone/>
              </a:pPr>
              <a:t>36</a:t>
            </a:fld>
            <a:endParaRPr lang="en-US" altLang="en-US" sz="1400"/>
          </a:p>
        </p:txBody>
      </p:sp>
      <p:pic>
        <p:nvPicPr>
          <p:cNvPr id="7475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2975" y="609600"/>
            <a:ext cx="5540375" cy="608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smtClean="0"/>
              <a:t> Cost  of Health Ins. Mandates</a:t>
            </a:r>
          </a:p>
        </p:txBody>
      </p:sp>
      <p:sp>
        <p:nvSpPr>
          <p:cNvPr id="76803" name="Subtitle 2"/>
          <p:cNvSpPr>
            <a:spLocks noGrp="1"/>
          </p:cNvSpPr>
          <p:nvPr>
            <p:ph type="subTitle" idx="1"/>
          </p:nvPr>
        </p:nvSpPr>
        <p:spPr>
          <a:xfrm>
            <a:off x="0" y="1524000"/>
            <a:ext cx="9144000" cy="3962400"/>
          </a:xfrm>
        </p:spPr>
        <p:txBody>
          <a:bodyPr/>
          <a:lstStyle/>
          <a:p>
            <a:r>
              <a:rPr lang="en-US" altLang="en-US" b="1" dirty="0" smtClean="0"/>
              <a:t>Texas: </a:t>
            </a:r>
            <a:r>
              <a:rPr lang="en-US" altLang="en-US" dirty="0" smtClean="0"/>
              <a:t>Cost = 3.8% of premiums for 20 mandated benefits </a:t>
            </a:r>
            <a:r>
              <a:rPr lang="en-US" altLang="en-US" dirty="0" err="1" smtClean="0"/>
              <a:t>i</a:t>
            </a:r>
            <a:r>
              <a:rPr lang="en-US" altLang="en-US" dirty="0" smtClean="0"/>
              <a:t> </a:t>
            </a:r>
          </a:p>
          <a:p>
            <a:r>
              <a:rPr lang="en-US" altLang="en-US" sz="1100" dirty="0" smtClean="0"/>
              <a:t>http://www.ncsl.org/portals/1/documents/health/MandatesCauchi09.pdf</a:t>
            </a:r>
          </a:p>
          <a:p>
            <a:r>
              <a:rPr lang="en-US" altLang="en-US" b="1" dirty="0" smtClean="0"/>
              <a:t>Massachusetts: </a:t>
            </a:r>
            <a:r>
              <a:rPr lang="en-US" altLang="en-US" dirty="0" smtClean="0"/>
              <a:t>Cost = 12% of premiums for 26 mandates </a:t>
            </a:r>
          </a:p>
          <a:p>
            <a:r>
              <a:rPr lang="en-US" altLang="en-US" sz="1200" dirty="0" smtClean="0"/>
              <a:t>--MA Division of Health Care Finance &amp; Policy July 2008</a:t>
            </a:r>
          </a:p>
          <a:p>
            <a:r>
              <a:rPr lang="en-US" altLang="en-US" dirty="0" smtClean="0"/>
              <a:t>maternity 3.73%</a:t>
            </a:r>
          </a:p>
          <a:p>
            <a:r>
              <a:rPr lang="en-US" altLang="en-US" dirty="0" smtClean="0"/>
              <a:t> </a:t>
            </a:r>
            <a:r>
              <a:rPr lang="en-US" altLang="en-US" dirty="0" smtClean="0"/>
              <a:t>mental </a:t>
            </a:r>
            <a:r>
              <a:rPr lang="en-US" altLang="en-US" dirty="0" smtClean="0"/>
              <a:t>health 2.21%</a:t>
            </a:r>
          </a:p>
          <a:p>
            <a:r>
              <a:rPr lang="en-US" altLang="en-US" dirty="0" smtClean="0"/>
              <a:t> home health 1.93%</a:t>
            </a:r>
          </a:p>
          <a:p>
            <a:r>
              <a:rPr lang="en-US" altLang="en-US" dirty="0" smtClean="0"/>
              <a:t> </a:t>
            </a:r>
            <a:r>
              <a:rPr lang="en-US" altLang="en-US" dirty="0" smtClean="0"/>
              <a:t>preventive </a:t>
            </a:r>
            <a:r>
              <a:rPr lang="en-US" altLang="en-US" dirty="0" smtClean="0"/>
              <a:t>care for children 1.12%</a:t>
            </a:r>
          </a:p>
          <a:p>
            <a:r>
              <a:rPr lang="en-US" altLang="en-US" dirty="0" smtClean="0"/>
              <a:t> infertility .89%</a:t>
            </a:r>
          </a:p>
          <a:p>
            <a:r>
              <a:rPr lang="en-US" altLang="en-US" dirty="0" smtClean="0">
                <a:hlinkClick r:id="rId3"/>
              </a:rPr>
              <a:t>This report</a:t>
            </a:r>
            <a:r>
              <a:rPr lang="en-US" altLang="en-US" dirty="0" smtClean="0"/>
              <a:t> has a table listing the state requirements. </a:t>
            </a:r>
            <a:endParaRPr lang="en-US" altLang="en-US" dirty="0"/>
          </a:p>
        </p:txBody>
      </p:sp>
      <p:sp>
        <p:nvSpPr>
          <p:cNvPr id="768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F5848C2-A53E-4D11-8C32-7D9F28AACD6E}" type="slidenum">
              <a:rPr lang="en-US" altLang="en-US" sz="1400"/>
              <a:pPr>
                <a:spcBef>
                  <a:spcPct val="0"/>
                </a:spcBef>
                <a:buFontTx/>
                <a:buNone/>
              </a:pPr>
              <a:t>37</a:t>
            </a:fld>
            <a:endParaRPr lang="en-US" altLang="en-US" sz="14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smtClean="0"/>
              <a:t>Worker Safety Laws</a:t>
            </a:r>
          </a:p>
        </p:txBody>
      </p:sp>
      <p:sp>
        <p:nvSpPr>
          <p:cNvPr id="8089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1C6C286-57D8-46B7-8F7D-30748B534A49}" type="slidenum">
              <a:rPr lang="en-US" altLang="en-US" sz="1400"/>
              <a:pPr>
                <a:spcBef>
                  <a:spcPct val="0"/>
                </a:spcBef>
                <a:buFontTx/>
                <a:buNone/>
              </a:pPr>
              <a:t>38</a:t>
            </a:fld>
            <a:endParaRPr lang="en-US" altLang="en-US" sz="1400"/>
          </a:p>
        </p:txBody>
      </p:sp>
      <p:sp>
        <p:nvSpPr>
          <p:cNvPr id="80900" name="Subtitle 3"/>
          <p:cNvSpPr>
            <a:spLocks noGrp="1"/>
          </p:cNvSpPr>
          <p:nvPr>
            <p:ph type="subTitle" idx="1"/>
          </p:nvPr>
        </p:nvSpPr>
        <p:spPr>
          <a:xfrm>
            <a:off x="152400" y="5562600"/>
            <a:ext cx="9144000" cy="3962400"/>
          </a:xfrm>
        </p:spPr>
        <p:txBody>
          <a:bodyPr/>
          <a:lstStyle/>
          <a:p>
            <a:r>
              <a:rPr lang="en-US" altLang="en-US" sz="2400" smtClean="0"/>
              <a:t>   This is like an overvalued product, except it is the seller (the worker) who </a:t>
            </a:r>
          </a:p>
          <a:p>
            <a:r>
              <a:rPr lang="en-US" altLang="en-US" sz="2400" smtClean="0"/>
              <a:t>is misinformed.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756" y="1636486"/>
            <a:ext cx="6705600" cy="3346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98452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Worker Safety </a:t>
            </a:r>
            <a:r>
              <a:rPr lang="en-US" altLang="en-US" dirty="0" smtClean="0"/>
              <a:t>Laws--Downward-Sloping Demand</a:t>
            </a:r>
            <a:endParaRPr lang="en-US" altLang="en-US" dirty="0" smtClean="0"/>
          </a:p>
        </p:txBody>
      </p:sp>
      <p:sp>
        <p:nvSpPr>
          <p:cNvPr id="8089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1C6C286-57D8-46B7-8F7D-30748B534A49}" type="slidenum">
              <a:rPr lang="en-US" altLang="en-US" sz="1400"/>
              <a:pPr>
                <a:spcBef>
                  <a:spcPct val="0"/>
                </a:spcBef>
                <a:buFontTx/>
                <a:buNone/>
              </a:pPr>
              <a:t>39</a:t>
            </a:fld>
            <a:endParaRPr lang="en-US" altLang="en-US" sz="1400"/>
          </a:p>
        </p:txBody>
      </p:sp>
      <p:sp>
        <p:nvSpPr>
          <p:cNvPr id="80900" name="Subtitle 3"/>
          <p:cNvSpPr>
            <a:spLocks noGrp="1"/>
          </p:cNvSpPr>
          <p:nvPr>
            <p:ph type="subTitle" idx="1"/>
          </p:nvPr>
        </p:nvSpPr>
        <p:spPr>
          <a:xfrm>
            <a:off x="152400" y="5562600"/>
            <a:ext cx="9144000" cy="3962400"/>
          </a:xfrm>
        </p:spPr>
        <p:txBody>
          <a:bodyPr/>
          <a:lstStyle/>
          <a:p>
            <a:endParaRPr lang="en-US" altLang="en-US" sz="2400" dirty="0" smtClean="0"/>
          </a:p>
        </p:txBody>
      </p:sp>
      <p:pic>
        <p:nvPicPr>
          <p:cNvPr id="2" name="Picture 1"/>
          <p:cNvPicPr>
            <a:picLocks noChangeAspect="1"/>
          </p:cNvPicPr>
          <p:nvPr/>
        </p:nvPicPr>
        <p:blipFill>
          <a:blip r:embed="rId3"/>
          <a:stretch>
            <a:fillRect/>
          </a:stretch>
        </p:blipFill>
        <p:spPr>
          <a:xfrm>
            <a:off x="1219200" y="1600200"/>
            <a:ext cx="6315075" cy="4781550"/>
          </a:xfrm>
          <a:prstGeom prst="rect">
            <a:avLst/>
          </a:prstGeom>
        </p:spPr>
      </p:pic>
    </p:spTree>
    <p:extLst>
      <p:ext uri="{BB962C8B-B14F-4D97-AF65-F5344CB8AC3E}">
        <p14:creationId xmlns:p14="http://schemas.microsoft.com/office/powerpoint/2010/main" val="2517718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The Demand for Labor</a:t>
            </a:r>
          </a:p>
        </p:txBody>
      </p:sp>
      <p:sp>
        <p:nvSpPr>
          <p:cNvPr id="11267" name="Subtitle 2"/>
          <p:cNvSpPr>
            <a:spLocks noGrp="1"/>
          </p:cNvSpPr>
          <p:nvPr>
            <p:ph type="subTitle" idx="1"/>
          </p:nvPr>
        </p:nvSpPr>
        <p:spPr/>
        <p:txBody>
          <a:bodyPr/>
          <a:lstStyle/>
          <a:p>
            <a:r>
              <a:rPr lang="en-US" altLang="en-US" smtClean="0"/>
              <a:t>  </a:t>
            </a:r>
          </a:p>
        </p:txBody>
      </p:sp>
      <p:sp>
        <p:nvSpPr>
          <p:cNvPr id="11268" name="Slide Number Placeholder 3"/>
          <p:cNvSpPr>
            <a:spLocks noGrp="1"/>
          </p:cNvSpPr>
          <p:nvPr>
            <p:ph type="sldNum" sz="quarter" idx="12"/>
          </p:nvPr>
        </p:nvSpPr>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fld id="{50278596-28CF-4C37-B297-BA7B4EBB0E34}" type="slidenum">
              <a:rPr lang="en-US" altLang="en-US" smtClean="0"/>
              <a:pPr/>
              <a:t>4</a:t>
            </a:fld>
            <a:endParaRPr lang="en-US" alt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577" y="5334000"/>
            <a:ext cx="6629400" cy="1327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859021"/>
            <a:ext cx="7778750" cy="233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828800"/>
            <a:ext cx="7886700"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6789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Effect of a Recession and Minimum Wage</a:t>
            </a:r>
          </a:p>
        </p:txBody>
      </p:sp>
      <p:sp>
        <p:nvSpPr>
          <p:cNvPr id="1536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DD073E84-2CCA-42CB-8F6D-BFF6D927E2C4}" type="slidenum">
              <a:rPr lang="en-US" altLang="en-US" sz="1400"/>
              <a:pPr>
                <a:spcBef>
                  <a:spcPct val="0"/>
                </a:spcBef>
                <a:buFontTx/>
                <a:buNone/>
              </a:pPr>
              <a:t>5</a:t>
            </a:fld>
            <a:endParaRPr lang="en-US" altLang="en-US" sz="1400"/>
          </a:p>
        </p:txBody>
      </p:sp>
      <p:sp>
        <p:nvSpPr>
          <p:cNvPr id="15364" name="Subtitle 3"/>
          <p:cNvSpPr>
            <a:spLocks noGrp="1"/>
          </p:cNvSpPr>
          <p:nvPr>
            <p:ph type="subTitle" idx="1"/>
          </p:nvPr>
        </p:nvSpPr>
        <p:spPr/>
        <p:txBody>
          <a:bodyPr/>
          <a:lstStyle/>
          <a:p>
            <a:endParaRPr lang="en-US" altLang="en-US" smtClean="0"/>
          </a:p>
        </p:txBody>
      </p:sp>
      <p:pic>
        <p:nvPicPr>
          <p:cNvPr id="15365" name="Picture 5" descr="C:\_G406_Regulation_Office\chapters\09-labor\fig09-minwa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676400"/>
            <a:ext cx="5543550"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895600"/>
            <a:ext cx="3314700"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The Minimum Wage and Recession</a:t>
            </a:r>
          </a:p>
        </p:txBody>
      </p:sp>
      <p:sp>
        <p:nvSpPr>
          <p:cNvPr id="1741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4FEF819-15FD-4CBE-9D6F-75BD89C07CBB}" type="slidenum">
              <a:rPr lang="en-US" altLang="en-US" sz="1400"/>
              <a:pPr>
                <a:spcBef>
                  <a:spcPct val="0"/>
                </a:spcBef>
                <a:buFontTx/>
                <a:buNone/>
              </a:pPr>
              <a:t>6</a:t>
            </a:fld>
            <a:endParaRPr lang="en-US" altLang="en-US" sz="1400"/>
          </a:p>
        </p:txBody>
      </p:sp>
      <p:sp>
        <p:nvSpPr>
          <p:cNvPr id="17412" name="Subtitle 3"/>
          <p:cNvSpPr>
            <a:spLocks noGrp="1"/>
          </p:cNvSpPr>
          <p:nvPr>
            <p:ph type="subTitle" idx="1"/>
          </p:nvPr>
        </p:nvSpPr>
        <p:spPr/>
        <p:txBody>
          <a:bodyPr/>
          <a:lstStyle/>
          <a:p>
            <a:endParaRPr lang="en-US" altLang="en-US" smtClean="0"/>
          </a:p>
        </p:txBody>
      </p:sp>
      <p:pic>
        <p:nvPicPr>
          <p:cNvPr id="17413" name="Picture 5" descr="C:\_G406_Regulation_Office\chapters\09-labor\fig09-minwa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126140"/>
            <a:ext cx="5543550"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62200"/>
            <a:ext cx="316230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6019800"/>
            <a:ext cx="5162550" cy="646331"/>
          </a:xfrm>
          <a:prstGeom prst="rect">
            <a:avLst/>
          </a:prstGeom>
        </p:spPr>
        <p:txBody>
          <a:bodyPr wrap="square">
            <a:spAutoFit/>
          </a:bodyPr>
          <a:lstStyle/>
          <a:p>
            <a:r>
              <a:rPr lang="en-US"/>
              <a:t> Worker surplus(w=8) </a:t>
            </a:r>
            <a:r>
              <a:rPr lang="en-US" smtClean="0"/>
              <a:t>    = </a:t>
            </a:r>
            <a:r>
              <a:rPr lang="en-US"/>
              <a:t>10(8-5</a:t>
            </a:r>
            <a:r>
              <a:rPr lang="en-US" smtClean="0"/>
              <a:t>)        </a:t>
            </a:r>
            <a:r>
              <a:rPr lang="en-US"/>
              <a:t>= 30</a:t>
            </a:r>
          </a:p>
          <a:p>
            <a:r>
              <a:rPr lang="en-US"/>
              <a:t> Employer surplus(w=8) = .5(18-8)(10) = </a:t>
            </a:r>
            <a:r>
              <a:rPr lang="en-US" smtClean="0"/>
              <a:t>50  </a:t>
            </a:r>
            <a:endParaRPr lang="en-US"/>
          </a:p>
        </p:txBody>
      </p:sp>
      <p:sp>
        <p:nvSpPr>
          <p:cNvPr id="3" name="Rectangle 2"/>
          <p:cNvSpPr/>
          <p:nvPr/>
        </p:nvSpPr>
        <p:spPr>
          <a:xfrm>
            <a:off x="3429000" y="1447800"/>
            <a:ext cx="5600700" cy="646331"/>
          </a:xfrm>
          <a:prstGeom prst="rect">
            <a:avLst/>
          </a:prstGeom>
        </p:spPr>
        <p:txBody>
          <a:bodyPr wrap="square">
            <a:spAutoFit/>
          </a:bodyPr>
          <a:lstStyle/>
          <a:p>
            <a:r>
              <a:rPr lang="en-US"/>
              <a:t>Worker surplus (w=6) </a:t>
            </a:r>
            <a:r>
              <a:rPr lang="en-US" smtClean="0"/>
              <a:t>    =  </a:t>
            </a:r>
            <a:r>
              <a:rPr lang="en-US"/>
              <a:t>10(6-5)+.</a:t>
            </a:r>
            <a:r>
              <a:rPr lang="en-US" smtClean="0"/>
              <a:t>5(6-5)(</a:t>
            </a:r>
            <a:r>
              <a:rPr lang="en-US"/>
              <a:t>2</a:t>
            </a:r>
            <a:r>
              <a:rPr lang="en-US" smtClean="0"/>
              <a:t>) = </a:t>
            </a:r>
            <a:r>
              <a:rPr lang="en-US"/>
              <a:t>11 </a:t>
            </a:r>
          </a:p>
          <a:p>
            <a:r>
              <a:rPr lang="en-US"/>
              <a:t> Employer surplus(w=6) </a:t>
            </a:r>
            <a:r>
              <a:rPr lang="en-US" smtClean="0"/>
              <a:t>= </a:t>
            </a:r>
            <a:r>
              <a:rPr lang="en-US"/>
              <a:t>.5(18-6)(12) </a:t>
            </a:r>
            <a:r>
              <a:rPr lang="en-US" smtClean="0"/>
              <a:t>           = </a:t>
            </a:r>
            <a:r>
              <a:rPr lang="en-US"/>
              <a:t>72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0" y="-275771"/>
            <a:ext cx="9144000" cy="1143000"/>
          </a:xfrm>
        </p:spPr>
        <p:txBody>
          <a:bodyPr/>
          <a:lstStyle/>
          <a:p>
            <a:r>
              <a:rPr lang="en-US" altLang="en-US" dirty="0" smtClean="0"/>
              <a:t>The Workers’ Ideal if </a:t>
            </a:r>
            <a:r>
              <a:rPr lang="en-US" altLang="en-US" dirty="0" err="1" smtClean="0"/>
              <a:t>Q</a:t>
            </a:r>
            <a:r>
              <a:rPr lang="en-US" altLang="en-US" baseline="-25000" dirty="0" err="1" smtClean="0"/>
              <a:t>d</a:t>
            </a:r>
            <a:r>
              <a:rPr lang="en-US" altLang="en-US" baseline="-25000" dirty="0" smtClean="0"/>
              <a:t> </a:t>
            </a:r>
            <a:r>
              <a:rPr lang="en-US" altLang="en-US" dirty="0" smtClean="0"/>
              <a:t>= 18-L</a:t>
            </a:r>
          </a:p>
        </p:txBody>
      </p:sp>
      <p:sp>
        <p:nvSpPr>
          <p:cNvPr id="19459" name="Subtitle 2"/>
          <p:cNvSpPr>
            <a:spLocks noGrp="1"/>
          </p:cNvSpPr>
          <p:nvPr>
            <p:ph type="subTitle" idx="1"/>
          </p:nvPr>
        </p:nvSpPr>
        <p:spPr>
          <a:xfrm>
            <a:off x="130933" y="4466772"/>
            <a:ext cx="9144000" cy="3962400"/>
          </a:xfrm>
        </p:spPr>
        <p:txBody>
          <a:bodyPr/>
          <a:lstStyle/>
          <a:p>
            <a:r>
              <a:rPr lang="en-US" altLang="en-US" smtClean="0"/>
              <a:t> But this will create unemployment too. Some workers get paid more, but some don’t get a job at all.   </a:t>
            </a:r>
          </a:p>
          <a:p>
            <a:r>
              <a:rPr lang="en-US" altLang="en-US" smtClean="0"/>
              <a:t> Or, maybe  L does not change, but each worker works more hours than is efficient.  Or the company only hires smarter workers.</a:t>
            </a:r>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FD4810E-93F3-4F8F-A6E7-A249A21CAC2B}" type="slidenum">
              <a:rPr lang="en-US" altLang="en-US" sz="1400"/>
              <a:pPr>
                <a:spcBef>
                  <a:spcPct val="0"/>
                </a:spcBef>
                <a:buFontTx/>
                <a:buNone/>
              </a:pPr>
              <a:t>7</a:t>
            </a:fld>
            <a:endParaRPr lang="en-US" altLang="en-US" sz="1400"/>
          </a:p>
        </p:txBody>
      </p:sp>
      <p:pic>
        <p:nvPicPr>
          <p:cNvPr id="194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76776"/>
            <a:ext cx="91535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30933" y="3809555"/>
            <a:ext cx="8148638" cy="646331"/>
          </a:xfrm>
          <a:prstGeom prst="rect">
            <a:avLst/>
          </a:prstGeom>
        </p:spPr>
        <p:txBody>
          <a:bodyPr wrap="square">
            <a:spAutoFit/>
          </a:bodyPr>
          <a:lstStyle/>
          <a:p>
            <a:r>
              <a:rPr lang="en-US" dirty="0"/>
              <a:t> Worker surplus </a:t>
            </a:r>
            <a:r>
              <a:rPr lang="en-US" dirty="0" smtClean="0"/>
              <a:t>    = </a:t>
            </a:r>
            <a:r>
              <a:rPr lang="en-US" dirty="0"/>
              <a:t>6.5(11.50-5</a:t>
            </a:r>
            <a:r>
              <a:rPr lang="en-US" dirty="0" smtClean="0"/>
              <a:t>)         = </a:t>
            </a:r>
            <a:r>
              <a:rPr lang="en-US" dirty="0"/>
              <a:t>42.25, more than the 11 from </a:t>
            </a:r>
            <a:r>
              <a:rPr lang="en-US" dirty="0" smtClean="0"/>
              <a:t>w = 8.</a:t>
            </a:r>
          </a:p>
          <a:p>
            <a:r>
              <a:rPr lang="en-US" dirty="0"/>
              <a:t> </a:t>
            </a:r>
            <a:r>
              <a:rPr lang="en-US" dirty="0" smtClean="0"/>
              <a:t>Employer surplus = .5 (6.5)(18-11.50) = 21.125.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Market  Power in Labor</a:t>
            </a:r>
          </a:p>
        </p:txBody>
      </p:sp>
      <p:sp>
        <p:nvSpPr>
          <p:cNvPr id="46083" name="Subtitle 2"/>
          <p:cNvSpPr>
            <a:spLocks noGrp="1"/>
          </p:cNvSpPr>
          <p:nvPr>
            <p:ph type="subTitle" idx="1"/>
          </p:nvPr>
        </p:nvSpPr>
        <p:spPr/>
        <p:txBody>
          <a:bodyPr/>
          <a:lstStyle/>
          <a:p>
            <a:endParaRPr lang="en-US" altLang="en-US" smtClean="0"/>
          </a:p>
        </p:txBody>
      </p:sp>
      <p:sp>
        <p:nvSpPr>
          <p:cNvPr id="460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3D1C1B9-5058-47EB-B350-B610396C817C}" type="slidenum">
              <a:rPr lang="en-US" altLang="en-US" sz="1400"/>
              <a:pPr>
                <a:spcBef>
                  <a:spcPct val="0"/>
                </a:spcBef>
                <a:buFontTx/>
                <a:buNone/>
              </a:pPr>
              <a:t>8</a:t>
            </a:fld>
            <a:endParaRPr lang="en-US" altLang="en-US" sz="1400"/>
          </a:p>
        </p:txBody>
      </p:sp>
      <p:pic>
        <p:nvPicPr>
          <p:cNvPr id="460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838200"/>
            <a:ext cx="5867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457200"/>
            <a:ext cx="9144000" cy="1143000"/>
          </a:xfrm>
        </p:spPr>
        <p:txBody>
          <a:bodyPr/>
          <a:lstStyle/>
          <a:p>
            <a:r>
              <a:rPr lang="en-US" altLang="en-US" smtClean="0"/>
              <a:t>The Minimum Wage</a:t>
            </a:r>
            <a:br>
              <a:rPr lang="en-US" altLang="en-US" smtClean="0"/>
            </a:br>
            <a:endParaRPr lang="en-US" altLang="en-US" smtClean="0"/>
          </a:p>
        </p:txBody>
      </p:sp>
      <p:sp>
        <p:nvSpPr>
          <p:cNvPr id="2150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B0DC962-2F21-49F6-A38E-767161B7C83E}" type="slidenum">
              <a:rPr lang="en-US" altLang="en-US" sz="1400"/>
              <a:pPr>
                <a:spcBef>
                  <a:spcPct val="0"/>
                </a:spcBef>
                <a:buFontTx/>
                <a:buNone/>
              </a:pPr>
              <a:t>9</a:t>
            </a:fld>
            <a:endParaRPr lang="en-US" altLang="en-US" sz="1400"/>
          </a:p>
        </p:txBody>
      </p:sp>
      <p:sp>
        <p:nvSpPr>
          <p:cNvPr id="21508" name="Subtitle 3"/>
          <p:cNvSpPr>
            <a:spLocks noGrp="1"/>
          </p:cNvSpPr>
          <p:nvPr>
            <p:ph type="subTitle" idx="1"/>
          </p:nvPr>
        </p:nvSpPr>
        <p:spPr>
          <a:xfrm>
            <a:off x="0" y="1524000"/>
            <a:ext cx="9144000" cy="3581400"/>
          </a:xfrm>
        </p:spPr>
        <p:txBody>
          <a:bodyPr/>
          <a:lstStyle/>
          <a:p>
            <a:r>
              <a:rPr lang="en-US" altLang="en-US" dirty="0" smtClean="0"/>
              <a:t>1938:  </a:t>
            </a:r>
            <a:r>
              <a:rPr lang="en-US" altLang="en-US" b="1" dirty="0" smtClean="0"/>
              <a:t>Fair Labor Standards Act</a:t>
            </a:r>
            <a:r>
              <a:rPr lang="en-US" altLang="en-US" dirty="0" smtClean="0"/>
              <a:t> (FLSA) established a federal</a:t>
            </a:r>
          </a:p>
          <a:p>
            <a:r>
              <a:rPr lang="en-US" altLang="en-US" dirty="0" smtClean="0"/>
              <a:t>minimum wage. Now $7.25/hour.  Is there market failure to justify this </a:t>
            </a:r>
            <a:endParaRPr lang="en-US" altLang="en-US" sz="1100" dirty="0" smtClean="0"/>
          </a:p>
          <a:p>
            <a:r>
              <a:rPr lang="en-US" altLang="en-US" dirty="0" smtClean="0"/>
              <a:t>  States and cities have their own minimum wage laws. In Seattle, the 2019 minimum wage is $16.00/hour. </a:t>
            </a:r>
          </a:p>
          <a:p>
            <a:r>
              <a:rPr lang="en-US" altLang="en-US" sz="1100" dirty="0"/>
              <a:t> </a:t>
            </a:r>
            <a:r>
              <a:rPr lang="en-US" altLang="en-US" sz="1100" dirty="0" smtClean="0"/>
              <a:t>    </a:t>
            </a:r>
          </a:p>
          <a:p>
            <a:r>
              <a:rPr lang="en-US" altLang="en-US" dirty="0" smtClean="0"/>
              <a:t> </a:t>
            </a:r>
            <a:r>
              <a:rPr lang="en-US" dirty="0" smtClean="0">
                <a:hlinkClick r:id="rId3"/>
              </a:rPr>
              <a:t>https://www.jacksonlewis.com/publication/2019-minimum-wage-rate-increases-list-grows</a:t>
            </a:r>
            <a:endParaRPr lang="en-US" altLang="en-US" dirty="0" smtClean="0"/>
          </a:p>
          <a:p>
            <a:endParaRPr lang="en-US" altLang="en-US" dirty="0" smtClean="0"/>
          </a:p>
          <a:p>
            <a:r>
              <a:rPr lang="en-US" alt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3855</TotalTime>
  <Words>2690</Words>
  <Application>Microsoft Office PowerPoint</Application>
  <PresentationFormat>On-screen Show (4:3)</PresentationFormat>
  <Paragraphs>317</Paragraphs>
  <Slides>39</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Century Gothic</vt:lpstr>
      <vt:lpstr>Garamond</vt:lpstr>
      <vt:lpstr>Default Design</vt:lpstr>
      <vt:lpstr>11: Regulating Labor </vt:lpstr>
      <vt:lpstr>PowerPoint Presentation</vt:lpstr>
      <vt:lpstr>Restrictions on Labor Supply</vt:lpstr>
      <vt:lpstr>The Demand for Labor</vt:lpstr>
      <vt:lpstr>Effect of a Recession and Minimum Wage</vt:lpstr>
      <vt:lpstr>The Minimum Wage and Recession</vt:lpstr>
      <vt:lpstr>The Workers’ Ideal if Qd = 18-L</vt:lpstr>
      <vt:lpstr>Market  Power in Labor</vt:lpstr>
      <vt:lpstr>The Minimum Wage </vt:lpstr>
      <vt:lpstr>Who Benefits from the Minimum Wage?</vt:lpstr>
      <vt:lpstr>In the long run, consumers bear more of the burden </vt:lpstr>
      <vt:lpstr>“Minimum Wage for Interns? It Misses the Point”</vt:lpstr>
      <vt:lpstr>Minimum Wage for Interns?  II</vt:lpstr>
      <vt:lpstr>Other Labor Regulations </vt:lpstr>
      <vt:lpstr>Labor Law and Unions</vt:lpstr>
      <vt:lpstr>Single Unions  </vt:lpstr>
      <vt:lpstr>“Right to Work” States in Green   </vt:lpstr>
      <vt:lpstr> “Why Should Stage Hands At Carnegie Hall Make $400,000?” I</vt:lpstr>
      <vt:lpstr> “Why Should Stage Hands At Carnegie Hall Make $400,000?” II</vt:lpstr>
      <vt:lpstr>Which Jobs Are Unionized?</vt:lpstr>
      <vt:lpstr>PowerPoint Presentation</vt:lpstr>
      <vt:lpstr>PowerPoint Presentation</vt:lpstr>
      <vt:lpstr>Licensing</vt:lpstr>
      <vt:lpstr>Useful Licensing?</vt:lpstr>
      <vt:lpstr>Licensing: Marriage Counsellors</vt:lpstr>
      <vt:lpstr>“A license to be a florist? How occupational rules can be a burden on workers”</vt:lpstr>
      <vt:lpstr> “A License To Be a Florist?”</vt:lpstr>
      <vt:lpstr>Why have ANY fringe benefits?  </vt:lpstr>
      <vt:lpstr> Fringe benefits: 20%    EMPLOYER COSTS FOR EMPLOYEE COMPENSATION </vt:lpstr>
      <vt:lpstr>Employer Mandates </vt:lpstr>
      <vt:lpstr>Health Insurance as an Efficient Fringe Benefit</vt:lpstr>
      <vt:lpstr>An Inefficient Fringe Benefit: Free  Haircuts </vt:lpstr>
      <vt:lpstr>Mandates Reduce Wages even for a Monopoly Buyer</vt:lpstr>
      <vt:lpstr>The ACA (Obamacare) </vt:lpstr>
      <vt:lpstr>What can the employer do? </vt:lpstr>
      <vt:lpstr>          State Mandates</vt:lpstr>
      <vt:lpstr> Cost  of Health Ins. Mandates</vt:lpstr>
      <vt:lpstr>Worker Safety Laws</vt:lpstr>
      <vt:lpstr>Worker Safety Laws--Downward-Sloping Demand</vt:lpstr>
    </vt:vector>
  </TitlesOfParts>
  <Company>Kelley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 Services</dc:creator>
  <cp:lastModifiedBy>Faith Rasmusen</cp:lastModifiedBy>
  <cp:revision>644</cp:revision>
  <cp:lastPrinted>2017-04-19T19:44:43Z</cp:lastPrinted>
  <dcterms:created xsi:type="dcterms:W3CDTF">2005-06-05T22:12:32Z</dcterms:created>
  <dcterms:modified xsi:type="dcterms:W3CDTF">2019-04-17T18:14:51Z</dcterms:modified>
</cp:coreProperties>
</file>