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4"/>
  </p:notesMasterIdLst>
  <p:sldIdLst>
    <p:sldId id="427" r:id="rId2"/>
    <p:sldId id="695" r:id="rId3"/>
    <p:sldId id="734" r:id="rId4"/>
    <p:sldId id="677" r:id="rId5"/>
    <p:sldId id="635" r:id="rId6"/>
    <p:sldId id="681" r:id="rId7"/>
    <p:sldId id="687" r:id="rId8"/>
    <p:sldId id="711" r:id="rId9"/>
    <p:sldId id="683" r:id="rId10"/>
    <p:sldId id="710" r:id="rId11"/>
    <p:sldId id="685" r:id="rId12"/>
    <p:sldId id="688" r:id="rId13"/>
    <p:sldId id="689" r:id="rId14"/>
    <p:sldId id="690" r:id="rId15"/>
    <p:sldId id="691" r:id="rId16"/>
    <p:sldId id="692" r:id="rId17"/>
    <p:sldId id="698" r:id="rId18"/>
    <p:sldId id="699" r:id="rId19"/>
    <p:sldId id="733" r:id="rId20"/>
    <p:sldId id="732" r:id="rId21"/>
    <p:sldId id="702" r:id="rId22"/>
    <p:sldId id="703" r:id="rId23"/>
    <p:sldId id="701" r:id="rId24"/>
    <p:sldId id="704" r:id="rId25"/>
    <p:sldId id="705" r:id="rId26"/>
    <p:sldId id="707" r:id="rId27"/>
    <p:sldId id="708" r:id="rId28"/>
    <p:sldId id="731"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694" r:id="rId49"/>
    <p:sldId id="639" r:id="rId50"/>
    <p:sldId id="637" r:id="rId51"/>
    <p:sldId id="641" r:id="rId52"/>
    <p:sldId id="642" r:id="rId53"/>
    <p:sldId id="696" r:id="rId54"/>
    <p:sldId id="643" r:id="rId55"/>
    <p:sldId id="644" r:id="rId56"/>
    <p:sldId id="697" r:id="rId57"/>
    <p:sldId id="645" r:id="rId58"/>
    <p:sldId id="510" r:id="rId59"/>
    <p:sldId id="511" r:id="rId60"/>
    <p:sldId id="512" r:id="rId61"/>
    <p:sldId id="486" r:id="rId62"/>
    <p:sldId id="549" r:id="rId6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CF2"/>
    <a:srgbClr val="4D78F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45" autoAdjust="0"/>
    <p:restoredTop sz="94541" autoAdjust="0"/>
  </p:normalViewPr>
  <p:slideViewPr>
    <p:cSldViewPr>
      <p:cViewPr varScale="1">
        <p:scale>
          <a:sx n="50" d="100"/>
          <a:sy n="50" d="100"/>
        </p:scale>
        <p:origin x="981" y="41"/>
      </p:cViewPr>
      <p:guideLst>
        <p:guide orient="horz" pos="2160"/>
        <p:guide pos="2880"/>
      </p:guideLst>
    </p:cSldViewPr>
  </p:slideViewPr>
  <p:outlineViewPr>
    <p:cViewPr>
      <p:scale>
        <a:sx n="33" d="100"/>
        <a:sy n="33" d="100"/>
      </p:scale>
      <p:origin x="0" y="45996"/>
    </p:cViewPr>
  </p:outlineViewPr>
  <p:notesTextViewPr>
    <p:cViewPr>
      <p:scale>
        <a:sx n="100" d="100"/>
        <a:sy n="100" d="100"/>
      </p:scale>
      <p:origin x="0" y="0"/>
    </p:cViewPr>
  </p:notesTextViewPr>
  <p:sorterViewPr>
    <p:cViewPr>
      <p:scale>
        <a:sx n="66" d="100"/>
        <a:sy n="66" d="100"/>
      </p:scale>
      <p:origin x="0" y="-74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543" cy="464658"/>
          </a:xfrm>
          <a:prstGeom prst="rect">
            <a:avLst/>
          </a:prstGeom>
          <a:noFill/>
          <a:ln w="9525">
            <a:noFill/>
            <a:miter lim="800000"/>
            <a:headEnd/>
            <a:tailEnd/>
          </a:ln>
          <a:effectLst/>
        </p:spPr>
        <p:txBody>
          <a:bodyPr vert="horz" wrap="square" lIns="93543" tIns="46772" rIns="93543" bIns="46772"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70233" y="0"/>
            <a:ext cx="3038543" cy="464658"/>
          </a:xfrm>
          <a:prstGeom prst="rect">
            <a:avLst/>
          </a:prstGeom>
          <a:noFill/>
          <a:ln w="9525">
            <a:noFill/>
            <a:miter lim="800000"/>
            <a:headEnd/>
            <a:tailEnd/>
          </a:ln>
          <a:effectLst/>
        </p:spPr>
        <p:txBody>
          <a:bodyPr vert="horz" wrap="square" lIns="93543" tIns="46772" rIns="93543" bIns="46772"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203" y="4415872"/>
            <a:ext cx="5607995" cy="4183543"/>
          </a:xfrm>
          <a:prstGeom prst="rect">
            <a:avLst/>
          </a:prstGeom>
          <a:noFill/>
          <a:ln w="9525">
            <a:noFill/>
            <a:miter lim="800000"/>
            <a:headEnd/>
            <a:tailEnd/>
          </a:ln>
          <a:effectLst/>
        </p:spPr>
        <p:txBody>
          <a:bodyPr vert="horz" wrap="square" lIns="93543" tIns="46772" rIns="93543" bIns="467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0119"/>
            <a:ext cx="3038543" cy="464658"/>
          </a:xfrm>
          <a:prstGeom prst="rect">
            <a:avLst/>
          </a:prstGeom>
          <a:noFill/>
          <a:ln w="9525">
            <a:noFill/>
            <a:miter lim="800000"/>
            <a:headEnd/>
            <a:tailEnd/>
          </a:ln>
          <a:effectLst/>
        </p:spPr>
        <p:txBody>
          <a:bodyPr vert="horz" wrap="square" lIns="93543" tIns="46772" rIns="93543" bIns="46772"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70233" y="8830119"/>
            <a:ext cx="3038543" cy="464658"/>
          </a:xfrm>
          <a:prstGeom prst="rect">
            <a:avLst/>
          </a:prstGeom>
          <a:noFill/>
          <a:ln w="9525">
            <a:noFill/>
            <a:miter lim="800000"/>
            <a:headEnd/>
            <a:tailEnd/>
          </a:ln>
          <a:effectLst/>
        </p:spPr>
        <p:txBody>
          <a:bodyPr vert="horz" wrap="square" lIns="93543" tIns="46772" rIns="93543" bIns="46772" numCol="1" anchor="b" anchorCtr="0" compatLnSpc="1">
            <a:prstTxWarp prst="textNoShape">
              <a:avLst/>
            </a:prstTxWarp>
          </a:bodyPr>
          <a:lstStyle>
            <a:lvl1pPr algn="r" eaLnBrk="1" hangingPunct="1">
              <a:defRPr sz="1200"/>
            </a:lvl1pPr>
          </a:lstStyle>
          <a:p>
            <a:fld id="{48610664-0822-40C7-A44F-600C4C534FBA}" type="slidenum">
              <a:rPr lang="en-US" altLang="en-US"/>
              <a:pPr/>
              <a:t>‹#›</a:t>
            </a:fld>
            <a:endParaRPr lang="en-US" altLang="en-US"/>
          </a:p>
        </p:txBody>
      </p:sp>
    </p:spTree>
    <p:extLst>
      <p:ext uri="{BB962C8B-B14F-4D97-AF65-F5344CB8AC3E}">
        <p14:creationId xmlns:p14="http://schemas.microsoft.com/office/powerpoint/2010/main" val="3313432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EA2326F8-2DF2-43DE-9BF4-45C022B00440}" type="slidenum">
              <a:rPr lang="en-US" altLang="en-US"/>
              <a:pPr>
                <a:spcBef>
                  <a:spcPct val="0"/>
                </a:spcBef>
              </a:pPr>
              <a:t>1</a:t>
            </a:fld>
            <a:endParaRPr lang="en-US" altLang="en-US"/>
          </a:p>
        </p:txBody>
      </p:sp>
    </p:spTree>
    <p:extLst>
      <p:ext uri="{BB962C8B-B14F-4D97-AF65-F5344CB8AC3E}">
        <p14:creationId xmlns:p14="http://schemas.microsoft.com/office/powerpoint/2010/main" val="94164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10</a:t>
            </a:fld>
            <a:endParaRPr lang="en-US" altLang="en-US"/>
          </a:p>
        </p:txBody>
      </p:sp>
    </p:spTree>
    <p:extLst>
      <p:ext uri="{BB962C8B-B14F-4D97-AF65-F5344CB8AC3E}">
        <p14:creationId xmlns:p14="http://schemas.microsoft.com/office/powerpoint/2010/main" val="670911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11</a:t>
            </a:fld>
            <a:endParaRPr lang="en-US" altLang="en-US"/>
          </a:p>
        </p:txBody>
      </p:sp>
    </p:spTree>
    <p:extLst>
      <p:ext uri="{BB962C8B-B14F-4D97-AF65-F5344CB8AC3E}">
        <p14:creationId xmlns:p14="http://schemas.microsoft.com/office/powerpoint/2010/main" val="2061037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12</a:t>
            </a:fld>
            <a:endParaRPr lang="en-US" altLang="en-US"/>
          </a:p>
        </p:txBody>
      </p:sp>
    </p:spTree>
    <p:extLst>
      <p:ext uri="{BB962C8B-B14F-4D97-AF65-F5344CB8AC3E}">
        <p14:creationId xmlns:p14="http://schemas.microsoft.com/office/powerpoint/2010/main" val="336416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13</a:t>
            </a:fld>
            <a:endParaRPr lang="en-US" altLang="en-US"/>
          </a:p>
        </p:txBody>
      </p:sp>
    </p:spTree>
    <p:extLst>
      <p:ext uri="{BB962C8B-B14F-4D97-AF65-F5344CB8AC3E}">
        <p14:creationId xmlns:p14="http://schemas.microsoft.com/office/powerpoint/2010/main" val="4049483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14</a:t>
            </a:fld>
            <a:endParaRPr lang="en-US" altLang="en-US"/>
          </a:p>
        </p:txBody>
      </p:sp>
    </p:spTree>
    <p:extLst>
      <p:ext uri="{BB962C8B-B14F-4D97-AF65-F5344CB8AC3E}">
        <p14:creationId xmlns:p14="http://schemas.microsoft.com/office/powerpoint/2010/main" val="16395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15</a:t>
            </a:fld>
            <a:endParaRPr lang="en-US" altLang="en-US"/>
          </a:p>
        </p:txBody>
      </p:sp>
    </p:spTree>
    <p:extLst>
      <p:ext uri="{BB962C8B-B14F-4D97-AF65-F5344CB8AC3E}">
        <p14:creationId xmlns:p14="http://schemas.microsoft.com/office/powerpoint/2010/main" val="1619989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16</a:t>
            </a:fld>
            <a:endParaRPr lang="en-US" altLang="en-US"/>
          </a:p>
        </p:txBody>
      </p:sp>
    </p:spTree>
    <p:extLst>
      <p:ext uri="{BB962C8B-B14F-4D97-AF65-F5344CB8AC3E}">
        <p14:creationId xmlns:p14="http://schemas.microsoft.com/office/powerpoint/2010/main" val="2620933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17</a:t>
            </a:fld>
            <a:endParaRPr lang="en-US" altLang="en-US"/>
          </a:p>
        </p:txBody>
      </p:sp>
    </p:spTree>
    <p:extLst>
      <p:ext uri="{BB962C8B-B14F-4D97-AF65-F5344CB8AC3E}">
        <p14:creationId xmlns:p14="http://schemas.microsoft.com/office/powerpoint/2010/main" val="2005235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18</a:t>
            </a:fld>
            <a:endParaRPr lang="en-US" altLang="en-US"/>
          </a:p>
        </p:txBody>
      </p:sp>
    </p:spTree>
    <p:extLst>
      <p:ext uri="{BB962C8B-B14F-4D97-AF65-F5344CB8AC3E}">
        <p14:creationId xmlns:p14="http://schemas.microsoft.com/office/powerpoint/2010/main" val="3779912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19</a:t>
            </a:fld>
            <a:endParaRPr lang="en-US" altLang="en-US"/>
          </a:p>
        </p:txBody>
      </p:sp>
    </p:spTree>
    <p:extLst>
      <p:ext uri="{BB962C8B-B14F-4D97-AF65-F5344CB8AC3E}">
        <p14:creationId xmlns:p14="http://schemas.microsoft.com/office/powerpoint/2010/main" val="288452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2</a:t>
            </a:fld>
            <a:endParaRPr lang="en-US" altLang="en-US"/>
          </a:p>
        </p:txBody>
      </p:sp>
    </p:spTree>
    <p:extLst>
      <p:ext uri="{BB962C8B-B14F-4D97-AF65-F5344CB8AC3E}">
        <p14:creationId xmlns:p14="http://schemas.microsoft.com/office/powerpoint/2010/main" val="1534897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20</a:t>
            </a:fld>
            <a:endParaRPr lang="en-US" altLang="en-US"/>
          </a:p>
        </p:txBody>
      </p:sp>
    </p:spTree>
    <p:extLst>
      <p:ext uri="{BB962C8B-B14F-4D97-AF65-F5344CB8AC3E}">
        <p14:creationId xmlns:p14="http://schemas.microsoft.com/office/powerpoint/2010/main" val="3265180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21</a:t>
            </a:fld>
            <a:endParaRPr lang="en-US" altLang="en-US"/>
          </a:p>
        </p:txBody>
      </p:sp>
    </p:spTree>
    <p:extLst>
      <p:ext uri="{BB962C8B-B14F-4D97-AF65-F5344CB8AC3E}">
        <p14:creationId xmlns:p14="http://schemas.microsoft.com/office/powerpoint/2010/main" val="3724218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22</a:t>
            </a:fld>
            <a:endParaRPr lang="en-US" altLang="en-US"/>
          </a:p>
        </p:txBody>
      </p:sp>
    </p:spTree>
    <p:extLst>
      <p:ext uri="{BB962C8B-B14F-4D97-AF65-F5344CB8AC3E}">
        <p14:creationId xmlns:p14="http://schemas.microsoft.com/office/powerpoint/2010/main" val="33288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23</a:t>
            </a:fld>
            <a:endParaRPr lang="en-US" altLang="en-US"/>
          </a:p>
        </p:txBody>
      </p:sp>
    </p:spTree>
    <p:extLst>
      <p:ext uri="{BB962C8B-B14F-4D97-AF65-F5344CB8AC3E}">
        <p14:creationId xmlns:p14="http://schemas.microsoft.com/office/powerpoint/2010/main" val="415160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24</a:t>
            </a:fld>
            <a:endParaRPr lang="en-US" altLang="en-US"/>
          </a:p>
        </p:txBody>
      </p:sp>
    </p:spTree>
    <p:extLst>
      <p:ext uri="{BB962C8B-B14F-4D97-AF65-F5344CB8AC3E}">
        <p14:creationId xmlns:p14="http://schemas.microsoft.com/office/powerpoint/2010/main" val="848350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25</a:t>
            </a:fld>
            <a:endParaRPr lang="en-US" altLang="en-US"/>
          </a:p>
        </p:txBody>
      </p:sp>
    </p:spTree>
    <p:extLst>
      <p:ext uri="{BB962C8B-B14F-4D97-AF65-F5344CB8AC3E}">
        <p14:creationId xmlns:p14="http://schemas.microsoft.com/office/powerpoint/2010/main" val="2012363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26</a:t>
            </a:fld>
            <a:endParaRPr lang="en-US" altLang="en-US"/>
          </a:p>
        </p:txBody>
      </p:sp>
    </p:spTree>
    <p:extLst>
      <p:ext uri="{BB962C8B-B14F-4D97-AF65-F5344CB8AC3E}">
        <p14:creationId xmlns:p14="http://schemas.microsoft.com/office/powerpoint/2010/main" val="3779474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27</a:t>
            </a:fld>
            <a:endParaRPr lang="en-US" altLang="en-US"/>
          </a:p>
        </p:txBody>
      </p:sp>
    </p:spTree>
    <p:extLst>
      <p:ext uri="{BB962C8B-B14F-4D97-AF65-F5344CB8AC3E}">
        <p14:creationId xmlns:p14="http://schemas.microsoft.com/office/powerpoint/2010/main" val="2246982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28</a:t>
            </a:fld>
            <a:endParaRPr lang="en-US" altLang="en-US"/>
          </a:p>
        </p:txBody>
      </p:sp>
    </p:spTree>
    <p:extLst>
      <p:ext uri="{BB962C8B-B14F-4D97-AF65-F5344CB8AC3E}">
        <p14:creationId xmlns:p14="http://schemas.microsoft.com/office/powerpoint/2010/main" val="1548399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064C0104-5A6D-4422-9742-6DE65FF1D093}" type="slidenum">
              <a:rPr lang="en-US" altLang="en-US"/>
              <a:pPr>
                <a:spcBef>
                  <a:spcPct val="0"/>
                </a:spcBef>
              </a:pPr>
              <a:t>29</a:t>
            </a:fld>
            <a:endParaRPr lang="en-US" altLang="en-US"/>
          </a:p>
        </p:txBody>
      </p:sp>
    </p:spTree>
    <p:extLst>
      <p:ext uri="{BB962C8B-B14F-4D97-AF65-F5344CB8AC3E}">
        <p14:creationId xmlns:p14="http://schemas.microsoft.com/office/powerpoint/2010/main" val="428319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3</a:t>
            </a:fld>
            <a:endParaRPr lang="en-US" altLang="en-US"/>
          </a:p>
        </p:txBody>
      </p:sp>
    </p:spTree>
    <p:extLst>
      <p:ext uri="{BB962C8B-B14F-4D97-AF65-F5344CB8AC3E}">
        <p14:creationId xmlns:p14="http://schemas.microsoft.com/office/powerpoint/2010/main" val="1853459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30</a:t>
            </a:fld>
            <a:endParaRPr lang="en-US" altLang="en-US"/>
          </a:p>
        </p:txBody>
      </p:sp>
    </p:spTree>
    <p:extLst>
      <p:ext uri="{BB962C8B-B14F-4D97-AF65-F5344CB8AC3E}">
        <p14:creationId xmlns:p14="http://schemas.microsoft.com/office/powerpoint/2010/main" val="2240743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31</a:t>
            </a:fld>
            <a:endParaRPr lang="en-US" altLang="en-US"/>
          </a:p>
        </p:txBody>
      </p:sp>
    </p:spTree>
    <p:extLst>
      <p:ext uri="{BB962C8B-B14F-4D97-AF65-F5344CB8AC3E}">
        <p14:creationId xmlns:p14="http://schemas.microsoft.com/office/powerpoint/2010/main" val="1856965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32</a:t>
            </a:fld>
            <a:endParaRPr lang="en-US" altLang="en-US"/>
          </a:p>
        </p:txBody>
      </p:sp>
    </p:spTree>
    <p:extLst>
      <p:ext uri="{BB962C8B-B14F-4D97-AF65-F5344CB8AC3E}">
        <p14:creationId xmlns:p14="http://schemas.microsoft.com/office/powerpoint/2010/main" val="1764504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33</a:t>
            </a:fld>
            <a:endParaRPr lang="en-US" altLang="en-US"/>
          </a:p>
        </p:txBody>
      </p:sp>
    </p:spTree>
    <p:extLst>
      <p:ext uri="{BB962C8B-B14F-4D97-AF65-F5344CB8AC3E}">
        <p14:creationId xmlns:p14="http://schemas.microsoft.com/office/powerpoint/2010/main" val="3709847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34</a:t>
            </a:fld>
            <a:endParaRPr lang="en-US" altLang="en-US"/>
          </a:p>
        </p:txBody>
      </p:sp>
    </p:spTree>
    <p:extLst>
      <p:ext uri="{BB962C8B-B14F-4D97-AF65-F5344CB8AC3E}">
        <p14:creationId xmlns:p14="http://schemas.microsoft.com/office/powerpoint/2010/main" val="3425745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35</a:t>
            </a:fld>
            <a:endParaRPr lang="en-US" altLang="en-US"/>
          </a:p>
        </p:txBody>
      </p:sp>
    </p:spTree>
    <p:extLst>
      <p:ext uri="{BB962C8B-B14F-4D97-AF65-F5344CB8AC3E}">
        <p14:creationId xmlns:p14="http://schemas.microsoft.com/office/powerpoint/2010/main" val="4156532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36</a:t>
            </a:fld>
            <a:endParaRPr lang="en-US" altLang="en-US"/>
          </a:p>
        </p:txBody>
      </p:sp>
    </p:spTree>
    <p:extLst>
      <p:ext uri="{BB962C8B-B14F-4D97-AF65-F5344CB8AC3E}">
        <p14:creationId xmlns:p14="http://schemas.microsoft.com/office/powerpoint/2010/main" val="1442292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37</a:t>
            </a:fld>
            <a:endParaRPr lang="en-US" altLang="en-US"/>
          </a:p>
        </p:txBody>
      </p:sp>
    </p:spTree>
    <p:extLst>
      <p:ext uri="{BB962C8B-B14F-4D97-AF65-F5344CB8AC3E}">
        <p14:creationId xmlns:p14="http://schemas.microsoft.com/office/powerpoint/2010/main" val="3865825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38</a:t>
            </a:fld>
            <a:endParaRPr lang="en-US" altLang="en-US"/>
          </a:p>
        </p:txBody>
      </p:sp>
    </p:spTree>
    <p:extLst>
      <p:ext uri="{BB962C8B-B14F-4D97-AF65-F5344CB8AC3E}">
        <p14:creationId xmlns:p14="http://schemas.microsoft.com/office/powerpoint/2010/main" val="1454097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39</a:t>
            </a:fld>
            <a:endParaRPr lang="en-US" altLang="en-US"/>
          </a:p>
        </p:txBody>
      </p:sp>
    </p:spTree>
    <p:extLst>
      <p:ext uri="{BB962C8B-B14F-4D97-AF65-F5344CB8AC3E}">
        <p14:creationId xmlns:p14="http://schemas.microsoft.com/office/powerpoint/2010/main" val="224234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4</a:t>
            </a:fld>
            <a:endParaRPr lang="en-US" altLang="en-US"/>
          </a:p>
        </p:txBody>
      </p:sp>
    </p:spTree>
    <p:extLst>
      <p:ext uri="{BB962C8B-B14F-4D97-AF65-F5344CB8AC3E}">
        <p14:creationId xmlns:p14="http://schemas.microsoft.com/office/powerpoint/2010/main" val="2156700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40</a:t>
            </a:fld>
            <a:endParaRPr lang="en-US" altLang="en-US"/>
          </a:p>
        </p:txBody>
      </p:sp>
    </p:spTree>
    <p:extLst>
      <p:ext uri="{BB962C8B-B14F-4D97-AF65-F5344CB8AC3E}">
        <p14:creationId xmlns:p14="http://schemas.microsoft.com/office/powerpoint/2010/main" val="986649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41</a:t>
            </a:fld>
            <a:endParaRPr lang="en-US" altLang="en-US"/>
          </a:p>
        </p:txBody>
      </p:sp>
    </p:spTree>
    <p:extLst>
      <p:ext uri="{BB962C8B-B14F-4D97-AF65-F5344CB8AC3E}">
        <p14:creationId xmlns:p14="http://schemas.microsoft.com/office/powerpoint/2010/main" val="2729808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42</a:t>
            </a:fld>
            <a:endParaRPr lang="en-US" altLang="en-US"/>
          </a:p>
        </p:txBody>
      </p:sp>
    </p:spTree>
    <p:extLst>
      <p:ext uri="{BB962C8B-B14F-4D97-AF65-F5344CB8AC3E}">
        <p14:creationId xmlns:p14="http://schemas.microsoft.com/office/powerpoint/2010/main" val="217780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43</a:t>
            </a:fld>
            <a:endParaRPr lang="en-US" altLang="en-US"/>
          </a:p>
        </p:txBody>
      </p:sp>
    </p:spTree>
    <p:extLst>
      <p:ext uri="{BB962C8B-B14F-4D97-AF65-F5344CB8AC3E}">
        <p14:creationId xmlns:p14="http://schemas.microsoft.com/office/powerpoint/2010/main" val="378221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44</a:t>
            </a:fld>
            <a:endParaRPr lang="en-US" altLang="en-US"/>
          </a:p>
        </p:txBody>
      </p:sp>
    </p:spTree>
    <p:extLst>
      <p:ext uri="{BB962C8B-B14F-4D97-AF65-F5344CB8AC3E}">
        <p14:creationId xmlns:p14="http://schemas.microsoft.com/office/powerpoint/2010/main" val="3446735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45</a:t>
            </a:fld>
            <a:endParaRPr lang="en-US" altLang="en-US"/>
          </a:p>
        </p:txBody>
      </p:sp>
    </p:spTree>
    <p:extLst>
      <p:ext uri="{BB962C8B-B14F-4D97-AF65-F5344CB8AC3E}">
        <p14:creationId xmlns:p14="http://schemas.microsoft.com/office/powerpoint/2010/main" val="447599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46</a:t>
            </a:fld>
            <a:endParaRPr lang="en-US" altLang="en-US"/>
          </a:p>
        </p:txBody>
      </p:sp>
    </p:spTree>
    <p:extLst>
      <p:ext uri="{BB962C8B-B14F-4D97-AF65-F5344CB8AC3E}">
        <p14:creationId xmlns:p14="http://schemas.microsoft.com/office/powerpoint/2010/main" val="7681926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47</a:t>
            </a:fld>
            <a:endParaRPr lang="en-US" altLang="en-US"/>
          </a:p>
        </p:txBody>
      </p:sp>
    </p:spTree>
    <p:extLst>
      <p:ext uri="{BB962C8B-B14F-4D97-AF65-F5344CB8AC3E}">
        <p14:creationId xmlns:p14="http://schemas.microsoft.com/office/powerpoint/2010/main" val="39302164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48</a:t>
            </a:fld>
            <a:endParaRPr lang="en-US" altLang="en-US"/>
          </a:p>
        </p:txBody>
      </p:sp>
    </p:spTree>
    <p:extLst>
      <p:ext uri="{BB962C8B-B14F-4D97-AF65-F5344CB8AC3E}">
        <p14:creationId xmlns:p14="http://schemas.microsoft.com/office/powerpoint/2010/main" val="2120601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49</a:t>
            </a:fld>
            <a:endParaRPr lang="en-US" altLang="en-US"/>
          </a:p>
        </p:txBody>
      </p:sp>
    </p:spTree>
    <p:extLst>
      <p:ext uri="{BB962C8B-B14F-4D97-AF65-F5344CB8AC3E}">
        <p14:creationId xmlns:p14="http://schemas.microsoft.com/office/powerpoint/2010/main" val="1038629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5</a:t>
            </a:fld>
            <a:endParaRPr lang="en-US" altLang="en-US"/>
          </a:p>
        </p:txBody>
      </p:sp>
    </p:spTree>
    <p:extLst>
      <p:ext uri="{BB962C8B-B14F-4D97-AF65-F5344CB8AC3E}">
        <p14:creationId xmlns:p14="http://schemas.microsoft.com/office/powerpoint/2010/main" val="2058608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50</a:t>
            </a:fld>
            <a:endParaRPr lang="en-US" altLang="en-US"/>
          </a:p>
        </p:txBody>
      </p:sp>
    </p:spTree>
    <p:extLst>
      <p:ext uri="{BB962C8B-B14F-4D97-AF65-F5344CB8AC3E}">
        <p14:creationId xmlns:p14="http://schemas.microsoft.com/office/powerpoint/2010/main" val="10417656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51</a:t>
            </a:fld>
            <a:endParaRPr lang="en-US" altLang="en-US"/>
          </a:p>
        </p:txBody>
      </p:sp>
    </p:spTree>
    <p:extLst>
      <p:ext uri="{BB962C8B-B14F-4D97-AF65-F5344CB8AC3E}">
        <p14:creationId xmlns:p14="http://schemas.microsoft.com/office/powerpoint/2010/main" val="33932534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52</a:t>
            </a:fld>
            <a:endParaRPr lang="en-US" altLang="en-US"/>
          </a:p>
        </p:txBody>
      </p:sp>
    </p:spTree>
    <p:extLst>
      <p:ext uri="{BB962C8B-B14F-4D97-AF65-F5344CB8AC3E}">
        <p14:creationId xmlns:p14="http://schemas.microsoft.com/office/powerpoint/2010/main" val="22301320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53</a:t>
            </a:fld>
            <a:endParaRPr lang="en-US" altLang="en-US"/>
          </a:p>
        </p:txBody>
      </p:sp>
    </p:spTree>
    <p:extLst>
      <p:ext uri="{BB962C8B-B14F-4D97-AF65-F5344CB8AC3E}">
        <p14:creationId xmlns:p14="http://schemas.microsoft.com/office/powerpoint/2010/main" val="42846246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54</a:t>
            </a:fld>
            <a:endParaRPr lang="en-US" altLang="en-US"/>
          </a:p>
        </p:txBody>
      </p:sp>
    </p:spTree>
    <p:extLst>
      <p:ext uri="{BB962C8B-B14F-4D97-AF65-F5344CB8AC3E}">
        <p14:creationId xmlns:p14="http://schemas.microsoft.com/office/powerpoint/2010/main" val="24030544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55</a:t>
            </a:fld>
            <a:endParaRPr lang="en-US" altLang="en-US"/>
          </a:p>
        </p:txBody>
      </p:sp>
    </p:spTree>
    <p:extLst>
      <p:ext uri="{BB962C8B-B14F-4D97-AF65-F5344CB8AC3E}">
        <p14:creationId xmlns:p14="http://schemas.microsoft.com/office/powerpoint/2010/main" val="3863252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56</a:t>
            </a:fld>
            <a:endParaRPr lang="en-US" altLang="en-US"/>
          </a:p>
        </p:txBody>
      </p:sp>
    </p:spTree>
    <p:extLst>
      <p:ext uri="{BB962C8B-B14F-4D97-AF65-F5344CB8AC3E}">
        <p14:creationId xmlns:p14="http://schemas.microsoft.com/office/powerpoint/2010/main" val="23637107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94493294-A0FC-4CB4-83D7-3FAF43D2B325}" type="slidenum">
              <a:rPr lang="en-US" altLang="en-US"/>
              <a:pPr>
                <a:spcBef>
                  <a:spcPct val="0"/>
                </a:spcBef>
              </a:pPr>
              <a:t>57</a:t>
            </a:fld>
            <a:endParaRPr lang="en-US" altLang="en-US"/>
          </a:p>
        </p:txBody>
      </p:sp>
    </p:spTree>
    <p:extLst>
      <p:ext uri="{BB962C8B-B14F-4D97-AF65-F5344CB8AC3E}">
        <p14:creationId xmlns:p14="http://schemas.microsoft.com/office/powerpoint/2010/main" val="2719444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A37BDCAB-6B7B-4363-936D-961D023D4A7E}" type="slidenum">
              <a:rPr lang="en-US" altLang="en-US"/>
              <a:pPr>
                <a:spcBef>
                  <a:spcPct val="0"/>
                </a:spcBef>
              </a:pPr>
              <a:t>58</a:t>
            </a:fld>
            <a:endParaRPr lang="en-US" altLang="en-US"/>
          </a:p>
        </p:txBody>
      </p:sp>
    </p:spTree>
    <p:extLst>
      <p:ext uri="{BB962C8B-B14F-4D97-AF65-F5344CB8AC3E}">
        <p14:creationId xmlns:p14="http://schemas.microsoft.com/office/powerpoint/2010/main" val="25063283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AA2D3378-6863-48A0-A555-6CFFFD58DC72}" type="slidenum">
              <a:rPr lang="en-US" altLang="en-US"/>
              <a:pPr>
                <a:spcBef>
                  <a:spcPct val="0"/>
                </a:spcBef>
              </a:pPr>
              <a:t>59</a:t>
            </a:fld>
            <a:endParaRPr lang="en-US" altLang="en-US"/>
          </a:p>
        </p:txBody>
      </p:sp>
    </p:spTree>
    <p:extLst>
      <p:ext uri="{BB962C8B-B14F-4D97-AF65-F5344CB8AC3E}">
        <p14:creationId xmlns:p14="http://schemas.microsoft.com/office/powerpoint/2010/main" val="386629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6</a:t>
            </a:fld>
            <a:endParaRPr lang="en-US" altLang="en-US"/>
          </a:p>
        </p:txBody>
      </p:sp>
    </p:spTree>
    <p:extLst>
      <p:ext uri="{BB962C8B-B14F-4D97-AF65-F5344CB8AC3E}">
        <p14:creationId xmlns:p14="http://schemas.microsoft.com/office/powerpoint/2010/main" val="18076983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0834D03D-93D0-42A8-9506-496EBE1B8694}" type="slidenum">
              <a:rPr lang="en-US" altLang="en-US"/>
              <a:pPr>
                <a:spcBef>
                  <a:spcPct val="0"/>
                </a:spcBef>
              </a:pPr>
              <a:t>60</a:t>
            </a:fld>
            <a:endParaRPr lang="en-US" altLang="en-US"/>
          </a:p>
        </p:txBody>
      </p:sp>
    </p:spTree>
    <p:extLst>
      <p:ext uri="{BB962C8B-B14F-4D97-AF65-F5344CB8AC3E}">
        <p14:creationId xmlns:p14="http://schemas.microsoft.com/office/powerpoint/2010/main" val="17877093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BFD23133-134C-49AD-90A5-CBCBD7A9688F}" type="slidenum">
              <a:rPr lang="en-US" altLang="en-US"/>
              <a:pPr>
                <a:spcBef>
                  <a:spcPct val="0"/>
                </a:spcBef>
              </a:pPr>
              <a:t>61</a:t>
            </a:fld>
            <a:endParaRPr lang="en-US" altLang="en-US"/>
          </a:p>
        </p:txBody>
      </p:sp>
    </p:spTree>
    <p:extLst>
      <p:ext uri="{BB962C8B-B14F-4D97-AF65-F5344CB8AC3E}">
        <p14:creationId xmlns:p14="http://schemas.microsoft.com/office/powerpoint/2010/main" val="3771733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064C0104-5A6D-4422-9742-6DE65FF1D093}" type="slidenum">
              <a:rPr lang="en-US" altLang="en-US"/>
              <a:pPr>
                <a:spcBef>
                  <a:spcPct val="0"/>
                </a:spcBef>
              </a:pPr>
              <a:t>62</a:t>
            </a:fld>
            <a:endParaRPr lang="en-US" altLang="en-US"/>
          </a:p>
        </p:txBody>
      </p:sp>
    </p:spTree>
    <p:extLst>
      <p:ext uri="{BB962C8B-B14F-4D97-AF65-F5344CB8AC3E}">
        <p14:creationId xmlns:p14="http://schemas.microsoft.com/office/powerpoint/2010/main" val="194542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7</a:t>
            </a:fld>
            <a:endParaRPr lang="en-US" altLang="en-US"/>
          </a:p>
        </p:txBody>
      </p:sp>
    </p:spTree>
    <p:extLst>
      <p:ext uri="{BB962C8B-B14F-4D97-AF65-F5344CB8AC3E}">
        <p14:creationId xmlns:p14="http://schemas.microsoft.com/office/powerpoint/2010/main" val="259454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8</a:t>
            </a:fld>
            <a:endParaRPr lang="en-US" altLang="en-US"/>
          </a:p>
        </p:txBody>
      </p:sp>
    </p:spTree>
    <p:extLst>
      <p:ext uri="{BB962C8B-B14F-4D97-AF65-F5344CB8AC3E}">
        <p14:creationId xmlns:p14="http://schemas.microsoft.com/office/powerpoint/2010/main" val="3362651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60038" indent="-292322">
              <a:spcBef>
                <a:spcPct val="30000"/>
              </a:spcBef>
              <a:defRPr sz="1200">
                <a:solidFill>
                  <a:schemeClr val="tx1"/>
                </a:solidFill>
                <a:latin typeface="Arial" charset="0"/>
              </a:defRPr>
            </a:lvl2pPr>
            <a:lvl3pPr marL="1169289" indent="-233858">
              <a:spcBef>
                <a:spcPct val="30000"/>
              </a:spcBef>
              <a:defRPr sz="1200">
                <a:solidFill>
                  <a:schemeClr val="tx1"/>
                </a:solidFill>
                <a:latin typeface="Arial" charset="0"/>
              </a:defRPr>
            </a:lvl3pPr>
            <a:lvl4pPr marL="1637005" indent="-233858">
              <a:spcBef>
                <a:spcPct val="30000"/>
              </a:spcBef>
              <a:defRPr sz="1200">
                <a:solidFill>
                  <a:schemeClr val="tx1"/>
                </a:solidFill>
                <a:latin typeface="Arial" charset="0"/>
              </a:defRPr>
            </a:lvl4pPr>
            <a:lvl5pPr marL="2104720" indent="-233858">
              <a:spcBef>
                <a:spcPct val="30000"/>
              </a:spcBef>
              <a:defRPr sz="1200">
                <a:solidFill>
                  <a:schemeClr val="tx1"/>
                </a:solidFill>
                <a:latin typeface="Arial" charset="0"/>
              </a:defRPr>
            </a:lvl5pPr>
            <a:lvl6pPr marL="2572436" indent="-233858" eaLnBrk="0" fontAlgn="base" hangingPunct="0">
              <a:spcBef>
                <a:spcPct val="30000"/>
              </a:spcBef>
              <a:spcAft>
                <a:spcPct val="0"/>
              </a:spcAft>
              <a:defRPr sz="1200">
                <a:solidFill>
                  <a:schemeClr val="tx1"/>
                </a:solidFill>
                <a:latin typeface="Arial" charset="0"/>
              </a:defRPr>
            </a:lvl6pPr>
            <a:lvl7pPr marL="3040151" indent="-233858" eaLnBrk="0" fontAlgn="base" hangingPunct="0">
              <a:spcBef>
                <a:spcPct val="30000"/>
              </a:spcBef>
              <a:spcAft>
                <a:spcPct val="0"/>
              </a:spcAft>
              <a:defRPr sz="1200">
                <a:solidFill>
                  <a:schemeClr val="tx1"/>
                </a:solidFill>
                <a:latin typeface="Arial" charset="0"/>
              </a:defRPr>
            </a:lvl7pPr>
            <a:lvl8pPr marL="3507867" indent="-233858" eaLnBrk="0" fontAlgn="base" hangingPunct="0">
              <a:spcBef>
                <a:spcPct val="30000"/>
              </a:spcBef>
              <a:spcAft>
                <a:spcPct val="0"/>
              </a:spcAft>
              <a:defRPr sz="1200">
                <a:solidFill>
                  <a:schemeClr val="tx1"/>
                </a:solidFill>
                <a:latin typeface="Arial" charset="0"/>
              </a:defRPr>
            </a:lvl8pPr>
            <a:lvl9pPr marL="3975583" indent="-233858" eaLnBrk="0" fontAlgn="base" hangingPunct="0">
              <a:spcBef>
                <a:spcPct val="30000"/>
              </a:spcBef>
              <a:spcAft>
                <a:spcPct val="0"/>
              </a:spcAft>
              <a:defRPr sz="1200">
                <a:solidFill>
                  <a:schemeClr val="tx1"/>
                </a:solidFill>
                <a:latin typeface="Arial" charset="0"/>
              </a:defRPr>
            </a:lvl9pPr>
          </a:lstStyle>
          <a:p>
            <a:pPr>
              <a:spcBef>
                <a:spcPct val="0"/>
              </a:spcBef>
            </a:pPr>
            <a:fld id="{CA6165D5-2209-435E-86B8-498DA5CD14D1}" type="slidenum">
              <a:rPr lang="en-US" altLang="en-US"/>
              <a:pPr>
                <a:spcBef>
                  <a:spcPct val="0"/>
                </a:spcBef>
              </a:pPr>
              <a:t>9</a:t>
            </a:fld>
            <a:endParaRPr lang="en-US" altLang="en-US"/>
          </a:p>
        </p:txBody>
      </p:sp>
    </p:spTree>
    <p:extLst>
      <p:ext uri="{BB962C8B-B14F-4D97-AF65-F5344CB8AC3E}">
        <p14:creationId xmlns:p14="http://schemas.microsoft.com/office/powerpoint/2010/main" val="198094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1219200"/>
            <a:ext cx="9144000" cy="2190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2" name="Title 1"/>
          <p:cNvSpPr>
            <a:spLocks noGrp="1"/>
          </p:cNvSpPr>
          <p:nvPr>
            <p:ph type="ctrTitle"/>
          </p:nvPr>
        </p:nvSpPr>
        <p:spPr>
          <a:xfrm>
            <a:off x="0" y="0"/>
            <a:ext cx="9144000" cy="1470025"/>
          </a:xfrm>
        </p:spPr>
        <p:txBody>
          <a:bodyPr/>
          <a:lstStyle>
            <a:lvl1pPr>
              <a:defRPr sz="4800" b="0">
                <a:solidFill>
                  <a:schemeClr val="tx1">
                    <a:lumMod val="95000"/>
                    <a:lumOff val="5000"/>
                  </a:schemeClr>
                </a:solidFill>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1905000"/>
            <a:ext cx="9144000" cy="4953000"/>
          </a:xfrm>
        </p:spPr>
        <p:txBody>
          <a:bodyPr/>
          <a:lstStyle>
            <a:lvl1pPr marL="0" indent="0" algn="ctr">
              <a:buNone/>
              <a:defRPr sz="3600">
                <a:latin typeface="Garamond"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2FC5639F-8F32-4C01-85EB-44F96114CDE8}" type="slidenum">
              <a:rPr lang="en-US" altLang="en-US"/>
              <a:pPr/>
              <a:t>‹#›</a:t>
            </a:fld>
            <a:endParaRPr lang="en-US" altLang="en-US"/>
          </a:p>
        </p:txBody>
      </p:sp>
    </p:spTree>
    <p:extLst>
      <p:ext uri="{BB962C8B-B14F-4D97-AF65-F5344CB8AC3E}">
        <p14:creationId xmlns:p14="http://schemas.microsoft.com/office/powerpoint/2010/main" val="427760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8EEAD6D-A343-4C02-B0A7-5081246DAE00}" type="slidenum">
              <a:rPr lang="en-US" altLang="en-US"/>
              <a:pPr/>
              <a:t>‹#›</a:t>
            </a:fld>
            <a:endParaRPr lang="en-US" altLang="en-US"/>
          </a:p>
        </p:txBody>
      </p:sp>
    </p:spTree>
    <p:extLst>
      <p:ext uri="{BB962C8B-B14F-4D97-AF65-F5344CB8AC3E}">
        <p14:creationId xmlns:p14="http://schemas.microsoft.com/office/powerpoint/2010/main" val="71958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B9125D-218A-462F-A500-6FC9EDCE26F6}" type="slidenum">
              <a:rPr lang="en-US" altLang="en-US"/>
              <a:pPr/>
              <a:t>‹#›</a:t>
            </a:fld>
            <a:endParaRPr lang="en-US" altLang="en-US"/>
          </a:p>
        </p:txBody>
      </p:sp>
    </p:spTree>
    <p:extLst>
      <p:ext uri="{BB962C8B-B14F-4D97-AF65-F5344CB8AC3E}">
        <p14:creationId xmlns:p14="http://schemas.microsoft.com/office/powerpoint/2010/main" val="425974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1219200"/>
            <a:ext cx="9144000" cy="2190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2" name="Title 1"/>
          <p:cNvSpPr>
            <a:spLocks noGrp="1"/>
          </p:cNvSpPr>
          <p:nvPr>
            <p:ph type="title"/>
          </p:nvPr>
        </p:nvSpPr>
        <p:spPr>
          <a:xfrm>
            <a:off x="0" y="0"/>
            <a:ext cx="9144000" cy="1143000"/>
          </a:xfrm>
        </p:spPr>
        <p:txBody>
          <a:bodyPr/>
          <a:lstStyle>
            <a:lvl1pPr>
              <a:defRPr baseline="0">
                <a:latin typeface="Century Gothic" pitchFamily="34"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0" y="1981200"/>
            <a:ext cx="9144000" cy="3962400"/>
          </a:xfrm>
        </p:spPr>
        <p:txBody>
          <a:bodyPr/>
          <a:lstStyle>
            <a:lvl1pPr marL="0" indent="0" algn="l">
              <a:buNone/>
              <a:defRPr sz="2800">
                <a:latin typeface="Garamond"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610600" y="228600"/>
            <a:ext cx="533400" cy="476250"/>
          </a:xfrm>
        </p:spPr>
        <p:txBody>
          <a:bodyPr/>
          <a:lstStyle>
            <a:lvl1pPr>
              <a:defRPr/>
            </a:lvl1pPr>
          </a:lstStyle>
          <a:p>
            <a:fld id="{08F4843C-008C-48F8-AE2D-2E3DD7E7A272}" type="slidenum">
              <a:rPr lang="en-US" altLang="en-US"/>
              <a:pPr/>
              <a:t>‹#›</a:t>
            </a:fld>
            <a:endParaRPr lang="en-US" altLang="en-US"/>
          </a:p>
        </p:txBody>
      </p:sp>
    </p:spTree>
    <p:extLst>
      <p:ext uri="{BB962C8B-B14F-4D97-AF65-F5344CB8AC3E}">
        <p14:creationId xmlns:p14="http://schemas.microsoft.com/office/powerpoint/2010/main" val="253672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3B23593-B1A0-4098-AB77-2D54C00177FB}" type="slidenum">
              <a:rPr lang="en-US" altLang="en-US"/>
              <a:pPr/>
              <a:t>‹#›</a:t>
            </a:fld>
            <a:endParaRPr lang="en-US" altLang="en-US"/>
          </a:p>
        </p:txBody>
      </p:sp>
    </p:spTree>
    <p:extLst>
      <p:ext uri="{BB962C8B-B14F-4D97-AF65-F5344CB8AC3E}">
        <p14:creationId xmlns:p14="http://schemas.microsoft.com/office/powerpoint/2010/main" val="328306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C5211DA-262E-402C-BEB6-7DA640A2F30E}" type="slidenum">
              <a:rPr lang="en-US" altLang="en-US"/>
              <a:pPr/>
              <a:t>‹#›</a:t>
            </a:fld>
            <a:endParaRPr lang="en-US" altLang="en-US"/>
          </a:p>
        </p:txBody>
      </p:sp>
    </p:spTree>
    <p:extLst>
      <p:ext uri="{BB962C8B-B14F-4D97-AF65-F5344CB8AC3E}">
        <p14:creationId xmlns:p14="http://schemas.microsoft.com/office/powerpoint/2010/main" val="333465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DFDC772-D79A-49AA-B524-CFB610497B45}" type="slidenum">
              <a:rPr lang="en-US" altLang="en-US"/>
              <a:pPr/>
              <a:t>‹#›</a:t>
            </a:fld>
            <a:endParaRPr lang="en-US" altLang="en-US"/>
          </a:p>
        </p:txBody>
      </p:sp>
    </p:spTree>
    <p:extLst>
      <p:ext uri="{BB962C8B-B14F-4D97-AF65-F5344CB8AC3E}">
        <p14:creationId xmlns:p14="http://schemas.microsoft.com/office/powerpoint/2010/main" val="397312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958CB2D-7BAD-4F7C-9AF1-5C138A88785E}" type="slidenum">
              <a:rPr lang="en-US" altLang="en-US"/>
              <a:pPr/>
              <a:t>‹#›</a:t>
            </a:fld>
            <a:endParaRPr lang="en-US" altLang="en-US"/>
          </a:p>
        </p:txBody>
      </p:sp>
    </p:spTree>
    <p:extLst>
      <p:ext uri="{BB962C8B-B14F-4D97-AF65-F5344CB8AC3E}">
        <p14:creationId xmlns:p14="http://schemas.microsoft.com/office/powerpoint/2010/main" val="27062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E934A4-8E81-4E01-B040-0B36967BD0D3}" type="slidenum">
              <a:rPr lang="en-US" altLang="en-US"/>
              <a:pPr/>
              <a:t>‹#›</a:t>
            </a:fld>
            <a:endParaRPr lang="en-US" altLang="en-US"/>
          </a:p>
        </p:txBody>
      </p:sp>
    </p:spTree>
    <p:extLst>
      <p:ext uri="{BB962C8B-B14F-4D97-AF65-F5344CB8AC3E}">
        <p14:creationId xmlns:p14="http://schemas.microsoft.com/office/powerpoint/2010/main" val="332852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36F564C-D0B1-4181-97DE-128E2ECF5777}" type="slidenum">
              <a:rPr lang="en-US" altLang="en-US"/>
              <a:pPr/>
              <a:t>‹#›</a:t>
            </a:fld>
            <a:endParaRPr lang="en-US" altLang="en-US"/>
          </a:p>
        </p:txBody>
      </p:sp>
    </p:spTree>
    <p:extLst>
      <p:ext uri="{BB962C8B-B14F-4D97-AF65-F5344CB8AC3E}">
        <p14:creationId xmlns:p14="http://schemas.microsoft.com/office/powerpoint/2010/main" val="9781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181FF4A-EA0A-4965-A6A0-1B579BD8C6D6}" type="slidenum">
              <a:rPr lang="en-US" altLang="en-US"/>
              <a:pPr/>
              <a:t>‹#›</a:t>
            </a:fld>
            <a:endParaRPr lang="en-US" altLang="en-US"/>
          </a:p>
        </p:txBody>
      </p:sp>
    </p:spTree>
    <p:extLst>
      <p:ext uri="{BB962C8B-B14F-4D97-AF65-F5344CB8AC3E}">
        <p14:creationId xmlns:p14="http://schemas.microsoft.com/office/powerpoint/2010/main" val="297787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100000">
              <a:srgbClr val="4EACF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8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38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38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33BCB6A-350E-4FD4-86D3-0475CBDE75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roadbandmap.fcc.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www.duhaime.org/LegalDictionary/C/CommonLaw.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pnews.com/0d8828bd7d204b40af61172628d0a7f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dri.org/net-neutrality-vs-5g-what-to-expect-from-the-upcoming-eu-revie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en.wikipedia.org/wiki/Zero-rating" TargetMode="External"/><Relationship Id="rId5" Type="http://schemas.openxmlformats.org/officeDocument/2006/relationships/hyperlink" Target="https://en.wikipedia.org/wiki/Driverless_car" TargetMode="External"/><Relationship Id="rId4" Type="http://schemas.openxmlformats.org/officeDocument/2006/relationships/hyperlink" Target="https://en.wikipedia.org/wiki/Remote_surger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extrequest.com/blog/how-many-people-still-use-landline-phon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google.com/url?sa=i&amp;source=images&amp;cd=&amp;ved=2ahUKEwi55avSua7mAhUBsJ4KHZ88CboQjRx6BAgBEAQ&amp;url=https%3A%2F%2Fwww.statista.com%2Fchart%2F2072%2Flandline-phones-in-the-united-states%2F&amp;psig=AOvVaw1HuQEFss1nu9ZODS4O0GYh&amp;ust=1576183042651123"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cc.gov/economics-analytics/chief-and-deputy-chief-economists-fcc"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nytimes.com/2007/06/02/opinion/02copps.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en.wikipedia.org/wiki/NPR#Funding" TargetMode="External"/><Relationship Id="rId4" Type="http://schemas.openxmlformats.org/officeDocument/2006/relationships/hyperlink" Target="https://www.fcc.gov/media/radio/nature-of-educational-broadcasting"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weeklystandard.com/this-public-radio-station-is-owned-by-the-cesar-chavez-foundationand-illegally-sells-ads/article/2010424"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insideradio.com/free/ad-running-noncomm-still-defiant-despite-fine/article_145ce7be-411e-11e7-9e02-eb2ef3101a9f.html"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meo.pt/internet/internet-movel/telemovel/pacotes-com-telemove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12: Telecommunications</a:t>
            </a:r>
          </a:p>
        </p:txBody>
      </p:sp>
      <p:sp>
        <p:nvSpPr>
          <p:cNvPr id="921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568A681-F381-4517-B580-86311233E396}" type="slidenum">
              <a:rPr lang="en-US" altLang="en-US" sz="1400"/>
              <a:pPr>
                <a:spcBef>
                  <a:spcPct val="0"/>
                </a:spcBef>
                <a:buFontTx/>
                <a:buNone/>
              </a:pPr>
              <a:t>1</a:t>
            </a:fld>
            <a:endParaRPr lang="en-US" altLang="en-US" sz="1400"/>
          </a:p>
        </p:txBody>
      </p:sp>
      <p:pic>
        <p:nvPicPr>
          <p:cNvPr id="2" name="Picture 1"/>
          <p:cNvPicPr>
            <a:picLocks noChangeAspect="1"/>
          </p:cNvPicPr>
          <p:nvPr/>
        </p:nvPicPr>
        <p:blipFill>
          <a:blip r:embed="rId3"/>
          <a:stretch>
            <a:fillRect/>
          </a:stretch>
        </p:blipFill>
        <p:spPr>
          <a:xfrm>
            <a:off x="1023445" y="1676400"/>
            <a:ext cx="7097110" cy="46776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Net Neutrality Example 1</a:t>
            </a:r>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10</a:t>
            </a:fld>
            <a:endParaRPr lang="en-US" altLang="en-US" sz="1400"/>
          </a:p>
        </p:txBody>
      </p:sp>
      <p:sp>
        <p:nvSpPr>
          <p:cNvPr id="33796" name="Subtitle 3"/>
          <p:cNvSpPr>
            <a:spLocks noGrp="1"/>
          </p:cNvSpPr>
          <p:nvPr>
            <p:ph type="subTitle" idx="1"/>
          </p:nvPr>
        </p:nvSpPr>
        <p:spPr>
          <a:xfrm>
            <a:off x="0" y="919595"/>
            <a:ext cx="9525000" cy="3962400"/>
          </a:xfrm>
        </p:spPr>
        <p:txBody>
          <a:bodyPr/>
          <a:lstStyle/>
          <a:p>
            <a:r>
              <a:rPr lang="en-US" b="1" dirty="0" smtClean="0"/>
              <a:t> </a:t>
            </a:r>
            <a:endParaRPr lang="en-US" b="1" dirty="0"/>
          </a:p>
          <a:p>
            <a:r>
              <a:rPr lang="en-US" b="1" dirty="0" smtClean="0"/>
              <a:t> </a:t>
            </a:r>
            <a:endParaRPr lang="en-US" b="1" dirty="0"/>
          </a:p>
          <a:p>
            <a:r>
              <a:rPr lang="en-US" dirty="0" smtClean="0"/>
              <a:t>Suppose Comcast </a:t>
            </a:r>
            <a:r>
              <a:rPr lang="en-US" dirty="0"/>
              <a:t>is a monopoly </a:t>
            </a:r>
            <a:r>
              <a:rPr lang="en-US" dirty="0" smtClean="0"/>
              <a:t> service provider </a:t>
            </a:r>
            <a:r>
              <a:rPr lang="en-US" dirty="0"/>
              <a:t>and also sells </a:t>
            </a:r>
            <a:r>
              <a:rPr lang="en-US" dirty="0" smtClean="0"/>
              <a:t> as content Comcast Movies</a:t>
            </a:r>
            <a:r>
              <a:rPr lang="en-US" dirty="0"/>
              <a:t>. Netflix sells Netflix Movies</a:t>
            </a:r>
            <a:r>
              <a:rPr lang="en-US" dirty="0" smtClean="0"/>
              <a:t>.</a:t>
            </a:r>
          </a:p>
          <a:p>
            <a:r>
              <a:rPr lang="en-US" dirty="0" smtClean="0"/>
              <a:t> </a:t>
            </a:r>
            <a:r>
              <a:rPr lang="en-US" dirty="0"/>
              <a:t>90% </a:t>
            </a:r>
            <a:r>
              <a:rPr lang="en-US" dirty="0" smtClean="0"/>
              <a:t>of consumers </a:t>
            </a:r>
            <a:r>
              <a:rPr lang="en-US" dirty="0"/>
              <a:t>want movies.</a:t>
            </a:r>
          </a:p>
          <a:p>
            <a:r>
              <a:rPr lang="en-US" dirty="0" smtClean="0"/>
              <a:t>	In the absence of Net Neutrality, Comcast </a:t>
            </a:r>
            <a:r>
              <a:rPr lang="en-US" dirty="0"/>
              <a:t>can </a:t>
            </a:r>
            <a:r>
              <a:rPr lang="en-US" dirty="0" smtClean="0"/>
              <a:t>charge Netflix </a:t>
            </a:r>
            <a:r>
              <a:rPr lang="en-US" dirty="0"/>
              <a:t>for getting access to consumers</a:t>
            </a:r>
            <a:r>
              <a:rPr lang="en-US" dirty="0" smtClean="0"/>
              <a:t>.</a:t>
            </a:r>
          </a:p>
          <a:p>
            <a:r>
              <a:rPr lang="en-US" dirty="0" smtClean="0"/>
              <a:t>	Under Net Neutrality, </a:t>
            </a:r>
            <a:r>
              <a:rPr lang="en-US" dirty="0"/>
              <a:t>Comcast </a:t>
            </a:r>
            <a:r>
              <a:rPr lang="en-US" dirty="0" smtClean="0"/>
              <a:t>cannot</a:t>
            </a:r>
            <a:r>
              <a:rPr lang="en-US" dirty="0"/>
              <a:t> </a:t>
            </a:r>
            <a:r>
              <a:rPr lang="en-US" dirty="0" smtClean="0"/>
              <a:t>charge Netflix. </a:t>
            </a:r>
          </a:p>
          <a:p>
            <a:endParaRPr lang="en-US" dirty="0"/>
          </a:p>
          <a:p>
            <a:r>
              <a:rPr lang="en-US" dirty="0" smtClean="0"/>
              <a:t>   Either </a:t>
            </a:r>
            <a:r>
              <a:rPr lang="en-US" dirty="0"/>
              <a:t>way, Comcast will charge a </a:t>
            </a:r>
            <a:r>
              <a:rPr lang="en-US" dirty="0" smtClean="0"/>
              <a:t>monopoly price to </a:t>
            </a:r>
          </a:p>
          <a:p>
            <a:r>
              <a:rPr lang="en-US" dirty="0"/>
              <a:t> </a:t>
            </a:r>
            <a:r>
              <a:rPr lang="en-US" dirty="0" smtClean="0"/>
              <a:t>consumers for  the internet service. Consumers won’t care. </a:t>
            </a:r>
          </a:p>
          <a:p>
            <a:r>
              <a:rPr lang="en-US" dirty="0" smtClean="0"/>
              <a:t>  </a:t>
            </a:r>
            <a:endParaRPr lang="en-US" altLang="en-US" sz="2000" dirty="0" smtClean="0"/>
          </a:p>
        </p:txBody>
      </p:sp>
    </p:spTree>
    <p:extLst>
      <p:ext uri="{BB962C8B-B14F-4D97-AF65-F5344CB8AC3E}">
        <p14:creationId xmlns:p14="http://schemas.microsoft.com/office/powerpoint/2010/main" val="4235188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Net Neutrality Example 2</a:t>
            </a:r>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11</a:t>
            </a:fld>
            <a:endParaRPr lang="en-US" altLang="en-US" sz="1400"/>
          </a:p>
        </p:txBody>
      </p:sp>
      <p:sp>
        <p:nvSpPr>
          <p:cNvPr id="33796" name="Subtitle 3"/>
          <p:cNvSpPr>
            <a:spLocks noGrp="1"/>
          </p:cNvSpPr>
          <p:nvPr>
            <p:ph type="subTitle" idx="1"/>
          </p:nvPr>
        </p:nvSpPr>
        <p:spPr>
          <a:xfrm>
            <a:off x="0" y="1371600"/>
            <a:ext cx="9144000" cy="3962400"/>
          </a:xfrm>
        </p:spPr>
        <p:txBody>
          <a:bodyPr/>
          <a:lstStyle/>
          <a:p>
            <a:r>
              <a:rPr lang="en-US" altLang="en-US" dirty="0"/>
              <a:t> </a:t>
            </a:r>
            <a:r>
              <a:rPr lang="en-US" altLang="en-US" dirty="0" smtClean="0"/>
              <a:t>Suppose the </a:t>
            </a:r>
            <a:r>
              <a:rPr lang="en-US" altLang="en-US" dirty="0"/>
              <a:t>value of </a:t>
            </a:r>
            <a:r>
              <a:rPr lang="en-US" altLang="en-US" dirty="0" smtClean="0"/>
              <a:t>internet </a:t>
            </a:r>
            <a:r>
              <a:rPr lang="en-US" altLang="en-US" dirty="0"/>
              <a:t>is $40 per month for each </a:t>
            </a:r>
            <a:r>
              <a:rPr lang="en-US" altLang="en-US" dirty="0" smtClean="0"/>
              <a:t>consumer, and the value of Netflix is $15.  Comcast charges </a:t>
            </a:r>
            <a:r>
              <a:rPr lang="en-US" altLang="en-US" dirty="0"/>
              <a:t>$40. </a:t>
            </a:r>
            <a:r>
              <a:rPr lang="en-US" altLang="en-US" dirty="0" smtClean="0"/>
              <a:t> </a:t>
            </a:r>
          </a:p>
          <a:p>
            <a:r>
              <a:rPr lang="en-US" altLang="en-US" dirty="0" smtClean="0"/>
              <a:t> </a:t>
            </a:r>
            <a:r>
              <a:rPr lang="en-US" altLang="en-US" dirty="0"/>
              <a:t>Comcast could either charge the consumer </a:t>
            </a:r>
            <a:r>
              <a:rPr lang="en-US" altLang="en-US" dirty="0" smtClean="0"/>
              <a:t>$15 extra </a:t>
            </a:r>
            <a:r>
              <a:rPr lang="en-US" altLang="en-US" dirty="0"/>
              <a:t>to get access to Netflix, or Netflix </a:t>
            </a:r>
            <a:r>
              <a:rPr lang="en-US" altLang="en-US" dirty="0" smtClean="0"/>
              <a:t>$15 </a:t>
            </a:r>
            <a:r>
              <a:rPr lang="en-US" altLang="en-US" dirty="0"/>
              <a:t>to get access to the consumer— there is no real difference. </a:t>
            </a:r>
            <a:r>
              <a:rPr lang="en-US" altLang="en-US" dirty="0" smtClean="0"/>
              <a:t>In the second case, Netflix charges the consumer $15. </a:t>
            </a:r>
          </a:p>
          <a:p>
            <a:r>
              <a:rPr lang="en-US" altLang="en-US" dirty="0"/>
              <a:t> </a:t>
            </a:r>
            <a:r>
              <a:rPr lang="en-US" altLang="en-US" dirty="0" smtClean="0"/>
              <a:t>   Under Net neutrality, Comcast can’t charge Netflix,  but Netflix charges $15.</a:t>
            </a:r>
          </a:p>
          <a:p>
            <a:r>
              <a:rPr lang="en-US" altLang="en-US" dirty="0"/>
              <a:t> </a:t>
            </a:r>
            <a:r>
              <a:rPr lang="en-US" altLang="en-US" dirty="0" smtClean="0"/>
              <a:t>      Consumers don’t care either way.</a:t>
            </a:r>
          </a:p>
          <a:p>
            <a:r>
              <a:rPr lang="en-US" altLang="en-US" dirty="0"/>
              <a:t> </a:t>
            </a:r>
            <a:r>
              <a:rPr lang="en-US" altLang="en-US" dirty="0" smtClean="0"/>
              <a:t>Netflix gets richer under net neutrality. </a:t>
            </a:r>
          </a:p>
          <a:p>
            <a:endParaRPr lang="en-US" altLang="en-US" dirty="0"/>
          </a:p>
          <a:p>
            <a:endParaRPr lang="en-US" altLang="en-US" sz="2000" dirty="0" smtClean="0"/>
          </a:p>
        </p:txBody>
      </p:sp>
    </p:spTree>
    <p:extLst>
      <p:ext uri="{BB962C8B-B14F-4D97-AF65-F5344CB8AC3E}">
        <p14:creationId xmlns:p14="http://schemas.microsoft.com/office/powerpoint/2010/main" val="856432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smtClean="0"/>
              <a:t>The Political Lineup</a:t>
            </a:r>
            <a:endParaRPr lang="en-US" altLang="en-US" smtClean="0"/>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12</a:t>
            </a:fld>
            <a:endParaRPr lang="en-US" altLang="en-US" sz="1400"/>
          </a:p>
        </p:txBody>
      </p:sp>
      <p:sp>
        <p:nvSpPr>
          <p:cNvPr id="33796" name="Subtitle 3"/>
          <p:cNvSpPr>
            <a:spLocks noGrp="1"/>
          </p:cNvSpPr>
          <p:nvPr>
            <p:ph type="subTitle" idx="1"/>
          </p:nvPr>
        </p:nvSpPr>
        <p:spPr>
          <a:xfrm>
            <a:off x="0" y="1600200"/>
            <a:ext cx="9144000" cy="3962400"/>
          </a:xfrm>
        </p:spPr>
        <p:txBody>
          <a:bodyPr/>
          <a:lstStyle/>
          <a:p>
            <a:r>
              <a:rPr lang="en-US" b="1" dirty="0" smtClean="0"/>
              <a:t> Comcast– hardware-Republicans-- Pennsylvania</a:t>
            </a:r>
          </a:p>
          <a:p>
            <a:endParaRPr lang="en-US" b="1" dirty="0"/>
          </a:p>
          <a:p>
            <a:r>
              <a:rPr lang="en-US" b="1" dirty="0" smtClean="0"/>
              <a:t>                                      versus</a:t>
            </a:r>
          </a:p>
          <a:p>
            <a:endParaRPr lang="en-US" b="1" dirty="0"/>
          </a:p>
          <a:p>
            <a:r>
              <a:rPr lang="en-US" b="1" dirty="0" smtClean="0"/>
              <a:t>Facebook—software—Democrats--California</a:t>
            </a:r>
            <a:endParaRPr lang="en-US" b="1" dirty="0"/>
          </a:p>
        </p:txBody>
      </p:sp>
    </p:spTree>
    <p:extLst>
      <p:ext uri="{BB962C8B-B14F-4D97-AF65-F5344CB8AC3E}">
        <p14:creationId xmlns:p14="http://schemas.microsoft.com/office/powerpoint/2010/main" val="3664283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smtClean="0"/>
              <a:t>  Applications: </a:t>
            </a:r>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13</a:t>
            </a:fld>
            <a:endParaRPr lang="en-US" altLang="en-US" sz="1400"/>
          </a:p>
        </p:txBody>
      </p:sp>
      <p:sp>
        <p:nvSpPr>
          <p:cNvPr id="3" name="Rectangle 2"/>
          <p:cNvSpPr/>
          <p:nvPr/>
        </p:nvSpPr>
        <p:spPr>
          <a:xfrm>
            <a:off x="533400" y="1981200"/>
            <a:ext cx="8610600" cy="3477875"/>
          </a:xfrm>
          <a:prstGeom prst="rect">
            <a:avLst/>
          </a:prstGeom>
        </p:spPr>
        <p:txBody>
          <a:bodyPr wrap="square">
            <a:spAutoFit/>
          </a:bodyPr>
          <a:lstStyle/>
          <a:p>
            <a:pPr marL="914400" indent="-914400">
              <a:buAutoNum type="arabicPeriod"/>
            </a:pPr>
            <a:r>
              <a:rPr lang="en-US" sz="2000" dirty="0" smtClean="0"/>
              <a:t>Comcast could refuse to serve Democrats. But it won’t. </a:t>
            </a:r>
          </a:p>
          <a:p>
            <a:pPr marL="914400" indent="-914400">
              <a:buAutoNum type="arabicPeriod"/>
            </a:pPr>
            <a:endParaRPr lang="en-US" sz="2000" dirty="0" smtClean="0"/>
          </a:p>
          <a:p>
            <a:pPr marL="914400" indent="-914400">
              <a:buAutoNum type="arabicPeriod"/>
            </a:pPr>
            <a:r>
              <a:rPr lang="en-US" sz="2000" dirty="0" smtClean="0"/>
              <a:t>Comcast could charge immense fees to small web companies and kill them. But why would it do that?  </a:t>
            </a:r>
          </a:p>
          <a:p>
            <a:pPr marL="914400" indent="-914400">
              <a:buAutoNum type="arabicPeriod"/>
            </a:pPr>
            <a:endParaRPr lang="en-US" sz="2000" dirty="0"/>
          </a:p>
          <a:p>
            <a:pPr marL="914400" indent="-914400">
              <a:buAutoNum type="arabicPeriod"/>
            </a:pPr>
            <a:r>
              <a:rPr lang="en-US" sz="2000" dirty="0" smtClean="0"/>
              <a:t>Comcast could produce its own movies and refuse to show anybody else’s. But that would severely hurt its profits. </a:t>
            </a:r>
            <a:endParaRPr lang="en-US" sz="2000" dirty="0"/>
          </a:p>
          <a:p>
            <a:endParaRPr lang="en-US" sz="2000" dirty="0"/>
          </a:p>
          <a:p>
            <a:r>
              <a:rPr lang="en-US" sz="2000" dirty="0"/>
              <a:t>4.           Comcast could provide poor service to its customers. But then it couldn’t charge them </a:t>
            </a:r>
            <a:r>
              <a:rPr lang="en-US" sz="2000" dirty="0" smtClean="0"/>
              <a:t>as much </a:t>
            </a:r>
            <a:r>
              <a:rPr lang="en-US" sz="2000" dirty="0"/>
              <a:t>for internet service, because they wouldn’t be willing to pay </a:t>
            </a:r>
            <a:r>
              <a:rPr lang="en-US" sz="2000" dirty="0" smtClean="0"/>
              <a:t>as much</a:t>
            </a:r>
            <a:r>
              <a:rPr lang="en-US" sz="2000" dirty="0"/>
              <a:t>. </a:t>
            </a:r>
            <a:r>
              <a:rPr lang="en-US" sz="2000" dirty="0" smtClean="0"/>
              <a:t> </a:t>
            </a:r>
            <a:endParaRPr lang="en-US" sz="2000" dirty="0"/>
          </a:p>
        </p:txBody>
      </p:sp>
    </p:spTree>
    <p:extLst>
      <p:ext uri="{BB962C8B-B14F-4D97-AF65-F5344CB8AC3E}">
        <p14:creationId xmlns:p14="http://schemas.microsoft.com/office/powerpoint/2010/main" val="4108373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381000" y="304800"/>
            <a:ext cx="9144000" cy="3962400"/>
          </a:xfrm>
        </p:spPr>
        <p:txBody>
          <a:bodyPr/>
          <a:lstStyle/>
          <a:p>
            <a:pPr algn="ctr"/>
            <a:r>
              <a:rPr lang="en-US" altLang="en-US" sz="4800" dirty="0" smtClean="0"/>
              <a:t>  MAP  (2018)</a:t>
            </a:r>
            <a:endParaRPr lang="en-US" altLang="en-US" dirty="0" smtClean="0"/>
          </a:p>
          <a:p>
            <a:r>
              <a:rPr lang="en-US" altLang="en-US" dirty="0" smtClean="0"/>
              <a:t> </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14</a:t>
            </a:fld>
            <a:endParaRPr lang="en-US" altLang="en-US" sz="1400"/>
          </a:p>
        </p:txBody>
      </p:sp>
      <p:sp>
        <p:nvSpPr>
          <p:cNvPr id="3" name="Rectangle 2"/>
          <p:cNvSpPr/>
          <p:nvPr/>
        </p:nvSpPr>
        <p:spPr>
          <a:xfrm>
            <a:off x="533400" y="1981200"/>
            <a:ext cx="8610600" cy="400110"/>
          </a:xfrm>
          <a:prstGeom prst="rect">
            <a:avLst/>
          </a:prstGeom>
        </p:spPr>
        <p:txBody>
          <a:bodyPr wrap="square">
            <a:spAutoFit/>
          </a:bodyPr>
          <a:lstStyle/>
          <a:p>
            <a:r>
              <a:rPr lang="en-US" sz="2000" dirty="0" smtClean="0"/>
              <a:t> </a:t>
            </a:r>
            <a:r>
              <a:rPr lang="en-US" sz="2000" dirty="0">
                <a:hlinkClick r:id="rId3"/>
              </a:rPr>
              <a:t>https://broadbandmap.fcc.gov</a:t>
            </a:r>
            <a:r>
              <a:rPr lang="en-US" sz="2000" dirty="0" smtClean="0">
                <a:hlinkClick r:id="rId3"/>
              </a:rPr>
              <a:t>/#/</a:t>
            </a:r>
            <a:r>
              <a:rPr lang="en-US" sz="2000" dirty="0" smtClean="0"/>
              <a:t> </a:t>
            </a:r>
            <a:endParaRPr lang="en-US" sz="2000" dirty="0"/>
          </a:p>
        </p:txBody>
      </p:sp>
      <p:pic>
        <p:nvPicPr>
          <p:cNvPr id="2" name="Picture 1"/>
          <p:cNvPicPr>
            <a:picLocks noChangeAspect="1"/>
          </p:cNvPicPr>
          <p:nvPr/>
        </p:nvPicPr>
        <p:blipFill>
          <a:blip r:embed="rId4"/>
          <a:stretch>
            <a:fillRect/>
          </a:stretch>
        </p:blipFill>
        <p:spPr>
          <a:xfrm>
            <a:off x="319088" y="2530301"/>
            <a:ext cx="8011972" cy="4327699"/>
          </a:xfrm>
          <a:prstGeom prst="rect">
            <a:avLst/>
          </a:prstGeom>
        </p:spPr>
      </p:pic>
      <p:pic>
        <p:nvPicPr>
          <p:cNvPr id="4" name="Picture 3"/>
          <p:cNvPicPr>
            <a:picLocks noChangeAspect="1"/>
          </p:cNvPicPr>
          <p:nvPr/>
        </p:nvPicPr>
        <p:blipFill>
          <a:blip r:embed="rId5"/>
          <a:stretch>
            <a:fillRect/>
          </a:stretch>
        </p:blipFill>
        <p:spPr>
          <a:xfrm>
            <a:off x="6477000" y="5493941"/>
            <a:ext cx="2528887" cy="1345069"/>
          </a:xfrm>
          <a:prstGeom prst="rect">
            <a:avLst/>
          </a:prstGeom>
        </p:spPr>
      </p:pic>
    </p:spTree>
    <p:extLst>
      <p:ext uri="{BB962C8B-B14F-4D97-AF65-F5344CB8AC3E}">
        <p14:creationId xmlns:p14="http://schemas.microsoft.com/office/powerpoint/2010/main" val="2034418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smtClean="0"/>
              <a:t>  A Common Carrier</a:t>
            </a:r>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15</a:t>
            </a:fld>
            <a:endParaRPr lang="en-US" altLang="en-US" sz="1400"/>
          </a:p>
        </p:txBody>
      </p:sp>
      <p:sp>
        <p:nvSpPr>
          <p:cNvPr id="3" name="Rectangle 2"/>
          <p:cNvSpPr/>
          <p:nvPr/>
        </p:nvSpPr>
        <p:spPr>
          <a:xfrm>
            <a:off x="304800" y="1066800"/>
            <a:ext cx="8077200" cy="5632311"/>
          </a:xfrm>
          <a:prstGeom prst="rect">
            <a:avLst/>
          </a:prstGeom>
        </p:spPr>
        <p:txBody>
          <a:bodyPr wrap="square">
            <a:spAutoFit/>
          </a:bodyPr>
          <a:lstStyle/>
          <a:p>
            <a:r>
              <a:rPr lang="en-US" sz="2400" dirty="0"/>
              <a:t/>
            </a:r>
            <a:br>
              <a:rPr lang="en-US" sz="2400" dirty="0"/>
            </a:br>
            <a:r>
              <a:rPr lang="en-US" sz="2400" dirty="0"/>
              <a:t>"A common carrier is one who publicly undertakes to carry </a:t>
            </a:r>
            <a:r>
              <a:rPr lang="en-US" sz="2400" dirty="0" smtClean="0"/>
              <a:t>goods </a:t>
            </a:r>
            <a:r>
              <a:rPr lang="en-US" sz="2400" dirty="0"/>
              <a:t>or persons for payment on the route he covers</a:t>
            </a:r>
            <a:r>
              <a:rPr lang="en-US" sz="2400" dirty="0" smtClean="0"/>
              <a:t>.</a:t>
            </a:r>
            <a:r>
              <a:rPr lang="en-US" sz="2400" dirty="0"/>
              <a:t/>
            </a:r>
            <a:br>
              <a:rPr lang="en-US" sz="2400" dirty="0"/>
            </a:br>
            <a:r>
              <a:rPr lang="en-US" sz="2400" dirty="0"/>
              <a:t>"A common carrier is subject to three </a:t>
            </a:r>
            <a:r>
              <a:rPr lang="en-US" sz="2400" b="1" dirty="0">
                <a:hlinkClick r:id="rId3"/>
              </a:rPr>
              <a:t>common law</a:t>
            </a:r>
            <a:r>
              <a:rPr lang="en-US" sz="2400" dirty="0"/>
              <a:t> duties: he must, if he has space</a:t>
            </a:r>
            <a:r>
              <a:rPr lang="en-US" sz="2400" dirty="0" smtClean="0"/>
              <a:t>,</a:t>
            </a:r>
          </a:p>
          <a:p>
            <a:endParaRPr lang="en-US" sz="2400" dirty="0" smtClean="0"/>
          </a:p>
          <a:p>
            <a:r>
              <a:rPr lang="en-US" sz="2400" dirty="0" smtClean="0"/>
              <a:t> </a:t>
            </a:r>
            <a:r>
              <a:rPr lang="en-US" sz="2400" dirty="0"/>
              <a:t>accept any goods of the type he carries or any person; </a:t>
            </a:r>
            <a:endParaRPr lang="en-US" sz="2400" dirty="0" smtClean="0"/>
          </a:p>
          <a:p>
            <a:endParaRPr lang="en-US" sz="2400" dirty="0" smtClean="0"/>
          </a:p>
          <a:p>
            <a:r>
              <a:rPr lang="en-US" sz="2400" dirty="0" smtClean="0"/>
              <a:t>he </a:t>
            </a:r>
            <a:r>
              <a:rPr lang="en-US" sz="2400" dirty="0"/>
              <a:t>must charges only a reasonable rate; </a:t>
            </a:r>
            <a:endParaRPr lang="en-US" sz="2400" dirty="0" smtClean="0"/>
          </a:p>
          <a:p>
            <a:endParaRPr lang="en-US" sz="2400" dirty="0" smtClean="0"/>
          </a:p>
          <a:p>
            <a:r>
              <a:rPr lang="en-US" sz="2400" dirty="0" smtClean="0"/>
              <a:t>and </a:t>
            </a:r>
            <a:r>
              <a:rPr lang="en-US" sz="2400" dirty="0"/>
              <a:t>he is strictly liable for all loss or damage to goods in the course of transit</a:t>
            </a:r>
            <a:r>
              <a:rPr lang="en-US" sz="2400" dirty="0" smtClean="0"/>
              <a:t>.“</a:t>
            </a:r>
          </a:p>
          <a:p>
            <a:endParaRPr lang="en-US" sz="2400" dirty="0"/>
          </a:p>
          <a:p>
            <a:r>
              <a:rPr lang="en-US" sz="2400" dirty="0" smtClean="0"/>
              <a:t>Bus route, Airline, Pipeline, Ferry, Toll road, Toll bridge, telephone company. </a:t>
            </a:r>
            <a:endParaRPr lang="en-US" sz="2400" dirty="0"/>
          </a:p>
        </p:txBody>
      </p:sp>
    </p:spTree>
    <p:extLst>
      <p:ext uri="{BB962C8B-B14F-4D97-AF65-F5344CB8AC3E}">
        <p14:creationId xmlns:p14="http://schemas.microsoft.com/office/powerpoint/2010/main" val="407012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Twitter and Rep. Blackburn</a:t>
            </a:r>
          </a:p>
        </p:txBody>
      </p:sp>
      <p:sp>
        <p:nvSpPr>
          <p:cNvPr id="11267" name="Subtitle 2"/>
          <p:cNvSpPr>
            <a:spLocks noGrp="1"/>
          </p:cNvSpPr>
          <p:nvPr>
            <p:ph type="subTitle" idx="1"/>
          </p:nvPr>
        </p:nvSpPr>
        <p:spPr/>
        <p:txBody>
          <a:bodyPr/>
          <a:lstStyle/>
          <a:p>
            <a:r>
              <a:rPr lang="en-US" altLang="en-US" sz="3600" dirty="0" smtClean="0"/>
              <a:t> “</a:t>
            </a:r>
            <a:r>
              <a:rPr lang="en-US" sz="3600" dirty="0" smtClean="0">
                <a:hlinkClick r:id="rId3"/>
              </a:rPr>
              <a:t>Twitter </a:t>
            </a:r>
            <a:r>
              <a:rPr lang="en-US" sz="3600" dirty="0">
                <a:hlinkClick r:id="rId3"/>
              </a:rPr>
              <a:t>shuts down Blackburn campaign announcement </a:t>
            </a:r>
            <a:r>
              <a:rPr lang="en-US" sz="3600" dirty="0" smtClean="0">
                <a:hlinkClick r:id="rId3"/>
              </a:rPr>
              <a:t>video</a:t>
            </a:r>
            <a:r>
              <a:rPr lang="en-US" sz="3600" dirty="0" smtClean="0"/>
              <a:t>”</a:t>
            </a:r>
          </a:p>
          <a:p>
            <a:r>
              <a:rPr lang="en-US" sz="3600" dirty="0" smtClean="0"/>
              <a:t>Should net neutrality apply to content providers? </a:t>
            </a:r>
          </a:p>
          <a:p>
            <a:r>
              <a:rPr lang="en-US" sz="3600" dirty="0" smtClean="0"/>
              <a:t>Is Facebook a common carrier? </a:t>
            </a:r>
          </a:p>
          <a:p>
            <a:r>
              <a:rPr lang="en-US" sz="3600" dirty="0" smtClean="0"/>
              <a:t>In early 2017, it was proposed to put content providers under the same privacy rules (can’t sell customer data) as service providers. In the end, both were allowed to sell data. </a:t>
            </a:r>
            <a:endParaRPr lang="en-US" sz="3600"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16</a:t>
            </a:fld>
            <a:endParaRPr lang="en-US" altLang="en-US" sz="1400"/>
          </a:p>
        </p:txBody>
      </p:sp>
    </p:spTree>
    <p:extLst>
      <p:ext uri="{BB962C8B-B14F-4D97-AF65-F5344CB8AC3E}">
        <p14:creationId xmlns:p14="http://schemas.microsoft.com/office/powerpoint/2010/main" val="799612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 2015  </a:t>
            </a:r>
            <a:r>
              <a:rPr lang="en-US" altLang="en-US" dirty="0" err="1" smtClean="0"/>
              <a:t>Regs</a:t>
            </a:r>
            <a:r>
              <a:rPr lang="en-US" altLang="en-US" dirty="0" smtClean="0"/>
              <a:t> No Blocking Rule</a:t>
            </a:r>
          </a:p>
        </p:txBody>
      </p:sp>
      <p:sp>
        <p:nvSpPr>
          <p:cNvPr id="11267" name="Subtitle 2"/>
          <p:cNvSpPr>
            <a:spLocks noGrp="1"/>
          </p:cNvSpPr>
          <p:nvPr>
            <p:ph type="subTitle" idx="1"/>
          </p:nvPr>
        </p:nvSpPr>
        <p:spPr/>
        <p:txBody>
          <a:bodyPr/>
          <a:lstStyle/>
          <a:p>
            <a:r>
              <a:rPr lang="en-US" altLang="en-US" dirty="0" smtClean="0"/>
              <a:t>‘prohibits </a:t>
            </a:r>
            <a:r>
              <a:rPr lang="en-US" altLang="en-US" dirty="0"/>
              <a:t>broadband providers from charging edge providers a fee to avoid having the edge providers’ content, service, or application blocked from reaching the broadband provider’s end-user customer</a:t>
            </a:r>
            <a:r>
              <a:rPr lang="en-US" altLang="en-US" dirty="0" smtClean="0"/>
              <a:t>.'‘</a:t>
            </a:r>
          </a:p>
          <a:p>
            <a:endParaRPr lang="en-US" altLang="en-US" dirty="0"/>
          </a:p>
          <a:p>
            <a:r>
              <a:rPr lang="en-US" altLang="en-US" dirty="0" smtClean="0"/>
              <a:t> </a:t>
            </a:r>
            <a:r>
              <a:rPr lang="en-US" altLang="en-US" dirty="0"/>
              <a:t>(FCC 2015, section 113; section 120 does the same for reduced speed)</a:t>
            </a:r>
          </a:p>
          <a:p>
            <a:endParaRPr lang="en-US" altLang="en-US" dirty="0"/>
          </a:p>
          <a:p>
            <a:r>
              <a:rPr lang="en-US" altLang="en-US" dirty="0" smtClean="0"/>
              <a:t> </a:t>
            </a:r>
            <a:endParaRPr lang="en-US" altLang="en-US" dirty="0"/>
          </a:p>
          <a:p>
            <a:endParaRPr lang="en-US" altLang="en-US" dirty="0"/>
          </a:p>
          <a:p>
            <a:r>
              <a:rPr lang="en-US" altLang="en-US" dirty="0" smtClean="0"/>
              <a:t> </a:t>
            </a:r>
            <a:endParaRPr lang="en-US"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17</a:t>
            </a:fld>
            <a:endParaRPr lang="en-US" altLang="en-US" sz="1400"/>
          </a:p>
        </p:txBody>
      </p:sp>
    </p:spTree>
    <p:extLst>
      <p:ext uri="{BB962C8B-B14F-4D97-AF65-F5344CB8AC3E}">
        <p14:creationId xmlns:p14="http://schemas.microsoft.com/office/powerpoint/2010/main" val="2096203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  2015 </a:t>
            </a:r>
            <a:r>
              <a:rPr lang="en-US" altLang="en-US" dirty="0" err="1" smtClean="0"/>
              <a:t>Regs</a:t>
            </a:r>
            <a:r>
              <a:rPr lang="en-US" altLang="en-US" dirty="0" smtClean="0"/>
              <a:t>: No Paid Prioritization</a:t>
            </a:r>
          </a:p>
        </p:txBody>
      </p:sp>
      <p:sp>
        <p:nvSpPr>
          <p:cNvPr id="11267" name="Subtitle 2"/>
          <p:cNvSpPr>
            <a:spLocks noGrp="1"/>
          </p:cNvSpPr>
          <p:nvPr>
            <p:ph type="subTitle" idx="1"/>
          </p:nvPr>
        </p:nvSpPr>
        <p:spPr>
          <a:xfrm>
            <a:off x="228600" y="1447800"/>
            <a:ext cx="9144000" cy="3962400"/>
          </a:xfrm>
        </p:spPr>
        <p:txBody>
          <a:bodyPr/>
          <a:lstStyle/>
          <a:p>
            <a:r>
              <a:rPr lang="en-US" altLang="en-US" dirty="0" smtClean="0"/>
              <a:t> ‘‘</a:t>
            </a:r>
            <a:r>
              <a:rPr lang="en-US" altLang="en-US" dirty="0"/>
              <a:t>A person engaged in the provision of broadband Internet access service, insofar as such person is so engaged, shall not engage in paid prioritization.’’ (section 18)</a:t>
            </a:r>
          </a:p>
          <a:p>
            <a:endParaRPr lang="en-US" altLang="en-US" dirty="0"/>
          </a:p>
          <a:p>
            <a:r>
              <a:rPr lang="en-US" altLang="en-US" dirty="0"/>
              <a:t>  Paid prioritization is defined </a:t>
            </a:r>
            <a:r>
              <a:rPr lang="en-US" altLang="en-US" dirty="0" smtClean="0"/>
              <a:t>as</a:t>
            </a:r>
            <a:endParaRPr lang="en-US" altLang="en-US" dirty="0"/>
          </a:p>
          <a:p>
            <a:r>
              <a:rPr lang="en-US" altLang="en-US" dirty="0"/>
              <a:t>  ``‘the management of a broadband provider’s network to directly or indirectly favor some traffic over other traffic, including through use of techniques such as traffic shaping, prioritization, resource reservation, or other forms of preferential traffic management, either (a) in exchange for consideration (monetary or otherwise) from a third party, or (b) to benefit an affiliated entity.’’  (FCC 2015, section 18)</a:t>
            </a:r>
            <a:endParaRPr lang="en-US"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18</a:t>
            </a:fld>
            <a:endParaRPr lang="en-US" altLang="en-US" sz="1400"/>
          </a:p>
        </p:txBody>
      </p:sp>
    </p:spTree>
    <p:extLst>
      <p:ext uri="{BB962C8B-B14F-4D97-AF65-F5344CB8AC3E}">
        <p14:creationId xmlns:p14="http://schemas.microsoft.com/office/powerpoint/2010/main" val="1925375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  2017 Repeal</a:t>
            </a:r>
          </a:p>
        </p:txBody>
      </p:sp>
      <p:sp>
        <p:nvSpPr>
          <p:cNvPr id="11267" name="Subtitle 2"/>
          <p:cNvSpPr>
            <a:spLocks noGrp="1"/>
          </p:cNvSpPr>
          <p:nvPr>
            <p:ph type="subTitle" idx="1"/>
          </p:nvPr>
        </p:nvSpPr>
        <p:spPr>
          <a:xfrm>
            <a:off x="228600" y="1447800"/>
            <a:ext cx="9144000" cy="3962400"/>
          </a:xfrm>
        </p:spPr>
        <p:txBody>
          <a:bodyPr/>
          <a:lstStyle/>
          <a:p>
            <a:r>
              <a:rPr lang="en-US" altLang="en-US" dirty="0" smtClean="0"/>
              <a:t>  In 2017, Republican President Trump came to office. He appointed a new Federal Communications Commission Chairman, and the party balance on the Commission changed to be 3 Republicans to  2 Democrats. </a:t>
            </a:r>
          </a:p>
          <a:p>
            <a:r>
              <a:rPr lang="en-US" dirty="0"/>
              <a:t> </a:t>
            </a:r>
            <a:r>
              <a:rPr lang="en-US" dirty="0" smtClean="0"/>
              <a:t>In December 2017, after notice and comment, the 2015 regulations were repealed, so net neutrality disappeared. </a:t>
            </a:r>
          </a:p>
          <a:p>
            <a:endParaRPr lang="en-US" dirty="0"/>
          </a:p>
          <a:p>
            <a:r>
              <a:rPr lang="en-US" dirty="0" smtClean="0"/>
              <a:t> </a:t>
            </a:r>
            <a:endParaRPr lang="en-US"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19</a:t>
            </a:fld>
            <a:endParaRPr lang="en-US" altLang="en-US" sz="1400"/>
          </a:p>
        </p:txBody>
      </p:sp>
    </p:spTree>
    <p:extLst>
      <p:ext uri="{BB962C8B-B14F-4D97-AF65-F5344CB8AC3E}">
        <p14:creationId xmlns:p14="http://schemas.microsoft.com/office/powerpoint/2010/main" val="1510925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The Final Examination</a:t>
            </a:r>
          </a:p>
        </p:txBody>
      </p:sp>
      <p:sp>
        <p:nvSpPr>
          <p:cNvPr id="11267" name="Subtitle 2"/>
          <p:cNvSpPr>
            <a:spLocks noGrp="1"/>
          </p:cNvSpPr>
          <p:nvPr>
            <p:ph type="subTitle" idx="1"/>
          </p:nvPr>
        </p:nvSpPr>
        <p:spPr>
          <a:xfrm>
            <a:off x="0" y="1600200"/>
            <a:ext cx="9144000" cy="3962400"/>
          </a:xfrm>
        </p:spPr>
        <p:txBody>
          <a:bodyPr/>
          <a:lstStyle/>
          <a:p>
            <a:r>
              <a:rPr lang="en-US" altLang="en-US" sz="2400" dirty="0" smtClean="0"/>
              <a:t>Monday, Dec. 16    </a:t>
            </a:r>
            <a:r>
              <a:rPr lang="en-US" dirty="0" smtClean="0"/>
              <a:t>5-7pm, in  the regular classroom. </a:t>
            </a:r>
            <a:endParaRPr lang="en-US" altLang="en-US" sz="2400" dirty="0" smtClean="0"/>
          </a:p>
          <a:p>
            <a:r>
              <a:rPr lang="en-US" altLang="en-US" sz="2400" dirty="0" smtClean="0"/>
              <a:t> </a:t>
            </a:r>
          </a:p>
          <a:p>
            <a:r>
              <a:rPr lang="en-US" sz="2400" dirty="0" smtClean="0"/>
              <a:t>You do not need to bring paper or exam booklets. Calculators are allowed. </a:t>
            </a:r>
          </a:p>
          <a:p>
            <a:r>
              <a:rPr lang="en-US" sz="2400" dirty="0" smtClean="0"/>
              <a:t>Cumulative---covers entire semester. It will not cover the end-of-chapter assigned readings. </a:t>
            </a:r>
          </a:p>
          <a:p>
            <a:r>
              <a:rPr lang="en-US" sz="2400" dirty="0"/>
              <a:t> </a:t>
            </a:r>
            <a:r>
              <a:rPr lang="en-US" sz="2400" dirty="0" smtClean="0"/>
              <a:t>Know the numbers you </a:t>
            </a:r>
            <a:r>
              <a:rPr lang="en-US" sz="2400" dirty="0" smtClean="0"/>
              <a:t>needed to know </a:t>
            </a:r>
            <a:r>
              <a:rPr lang="en-US" sz="2400" dirty="0" smtClean="0"/>
              <a:t>for the midterm (discount rates, etc.) </a:t>
            </a:r>
          </a:p>
          <a:p>
            <a:r>
              <a:rPr lang="en-US" sz="2400" dirty="0" smtClean="0"/>
              <a:t>Multiple choice and short </a:t>
            </a:r>
            <a:r>
              <a:rPr lang="en-US" sz="2400" dirty="0" smtClean="0"/>
              <a:t>answer, like the midterm.</a:t>
            </a:r>
          </a:p>
          <a:p>
            <a:r>
              <a:rPr lang="en-US" sz="2400" dirty="0" smtClean="0"/>
              <a:t>There is an old exam posted at http://rasmusen.org/g406/various/Final-answers.2018fall.doc</a:t>
            </a:r>
            <a:endParaRPr lang="en-US" sz="2400" dirty="0" smtClean="0"/>
          </a:p>
          <a:p>
            <a:r>
              <a:rPr lang="en-US" sz="2400" dirty="0" smtClean="0"/>
              <a:t> </a:t>
            </a:r>
            <a:r>
              <a:rPr lang="en-US" sz="2400" dirty="0"/>
              <a:t> Office Hours:  </a:t>
            </a:r>
            <a:r>
              <a:rPr lang="en-US" sz="2400" dirty="0" smtClean="0"/>
              <a:t> Friday 11-12. Sunday 8-9pm. Monday 11-11:45am, 1-3pm. </a:t>
            </a:r>
            <a:endParaRPr lang="en-US" sz="2400" dirty="0"/>
          </a:p>
          <a:p>
            <a:endParaRPr lang="en-US" sz="2400" dirty="0" smtClean="0"/>
          </a:p>
          <a:p>
            <a:endParaRPr lang="en-US" sz="3600"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2</a:t>
            </a:fld>
            <a:endParaRPr lang="en-US" altLang="en-US" sz="1400"/>
          </a:p>
        </p:txBody>
      </p:sp>
    </p:spTree>
    <p:extLst>
      <p:ext uri="{BB962C8B-B14F-4D97-AF65-F5344CB8AC3E}">
        <p14:creationId xmlns:p14="http://schemas.microsoft.com/office/powerpoint/2010/main" val="737840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  EU Regulations</a:t>
            </a:r>
          </a:p>
        </p:txBody>
      </p:sp>
      <p:sp>
        <p:nvSpPr>
          <p:cNvPr id="11267" name="Subtitle 2"/>
          <p:cNvSpPr>
            <a:spLocks noGrp="1"/>
          </p:cNvSpPr>
          <p:nvPr>
            <p:ph type="subTitle" idx="1"/>
          </p:nvPr>
        </p:nvSpPr>
        <p:spPr>
          <a:xfrm>
            <a:off x="228600" y="838200"/>
            <a:ext cx="9144000" cy="3962400"/>
          </a:xfrm>
        </p:spPr>
        <p:txBody>
          <a:bodyPr/>
          <a:lstStyle/>
          <a:p>
            <a:r>
              <a:rPr lang="en-US" altLang="en-US" dirty="0" smtClean="0"/>
              <a:t> </a:t>
            </a:r>
            <a:endParaRPr lang="en-US" dirty="0" smtClean="0"/>
          </a:p>
          <a:p>
            <a:r>
              <a:rPr lang="en-US" dirty="0" smtClean="0"/>
              <a:t> “The </a:t>
            </a:r>
            <a:r>
              <a:rPr lang="en-US" dirty="0"/>
              <a:t>final guidelines in Europe comes quite close to the US 2015 Federal Communications Commission (FCC) Open Internet rules</a:t>
            </a:r>
            <a:r>
              <a:rPr lang="en-US" dirty="0" smtClean="0"/>
              <a:t>.”</a:t>
            </a:r>
            <a:r>
              <a:rPr lang="en-US" dirty="0">
                <a:hlinkClick r:id="rId3"/>
              </a:rPr>
              <a:t> </a:t>
            </a:r>
            <a:r>
              <a:rPr lang="en-US" sz="1000" dirty="0">
                <a:hlinkClick r:id="rId3"/>
              </a:rPr>
              <a:t>https://edri.org/net-neutrality-vs-5g-what-to-expect-from-the-upcoming-eu-review/</a:t>
            </a:r>
            <a:endParaRPr lang="en-US" sz="1000" dirty="0"/>
          </a:p>
          <a:p>
            <a:r>
              <a:rPr lang="en-US" dirty="0" smtClean="0"/>
              <a:t>Wikipedia:  “Some </a:t>
            </a:r>
            <a:r>
              <a:rPr lang="en-US" dirty="0"/>
              <a:t>loopholes include the ability to offer priority to "</a:t>
            </a:r>
            <a:r>
              <a:rPr lang="en-US" dirty="0" err="1"/>
              <a:t>specialised</a:t>
            </a:r>
            <a:r>
              <a:rPr lang="en-US" dirty="0"/>
              <a:t> services", provided they still treat the "open" internet equally. Such services included </a:t>
            </a:r>
            <a:r>
              <a:rPr lang="en-US" dirty="0">
                <a:hlinkClick r:id="rId4" tooltip="Remote surgery"/>
              </a:rPr>
              <a:t>remote surgery</a:t>
            </a:r>
            <a:r>
              <a:rPr lang="en-US" dirty="0"/>
              <a:t>, </a:t>
            </a:r>
            <a:r>
              <a:rPr lang="en-US" dirty="0">
                <a:hlinkClick r:id="rId5" tooltip="Driverless car"/>
              </a:rPr>
              <a:t>driverless cars</a:t>
            </a:r>
            <a:r>
              <a:rPr lang="en-US" dirty="0"/>
              <a:t> and anti-terrorism efforts. The law does say that these services cannot be offered if they restrict bandwidth for normal users. Another exemption is giving websites a "</a:t>
            </a:r>
            <a:r>
              <a:rPr lang="en-US" dirty="0">
                <a:hlinkClick r:id="rId6" tooltip="Zero-rating"/>
              </a:rPr>
              <a:t>Zero-rating</a:t>
            </a:r>
            <a:r>
              <a:rPr lang="en-US" dirty="0"/>
              <a:t>", not counting a website against a user's data limits, giving an advantage to those sites when being viewed via a metered connection</a:t>
            </a:r>
            <a:r>
              <a:rPr lang="en-US" dirty="0" smtClean="0"/>
              <a:t>.”</a:t>
            </a:r>
            <a:endParaRPr lang="en-US"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20</a:t>
            </a:fld>
            <a:endParaRPr lang="en-US" altLang="en-US" sz="1400"/>
          </a:p>
        </p:txBody>
      </p:sp>
    </p:spTree>
    <p:extLst>
      <p:ext uri="{BB962C8B-B14F-4D97-AF65-F5344CB8AC3E}">
        <p14:creationId xmlns:p14="http://schemas.microsoft.com/office/powerpoint/2010/main" val="3078370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Competitive Markets</a:t>
            </a:r>
          </a:p>
        </p:txBody>
      </p:sp>
      <p:sp>
        <p:nvSpPr>
          <p:cNvPr id="11267" name="Subtitle 2"/>
          <p:cNvSpPr>
            <a:spLocks noGrp="1"/>
          </p:cNvSpPr>
          <p:nvPr>
            <p:ph type="subTitle" idx="1"/>
          </p:nvPr>
        </p:nvSpPr>
        <p:spPr>
          <a:xfrm>
            <a:off x="0" y="1600200"/>
            <a:ext cx="9144000" cy="3962400"/>
          </a:xfrm>
        </p:spPr>
        <p:txBody>
          <a:bodyPr/>
          <a:lstStyle/>
          <a:p>
            <a:r>
              <a:rPr lang="en-US" altLang="en-US" dirty="0" smtClean="0"/>
              <a:t>  If the service provider market is competitive, then any blocking or paid prioritization we see is surplus-maximizing. </a:t>
            </a:r>
          </a:p>
          <a:p>
            <a:r>
              <a:rPr lang="en-US" dirty="0"/>
              <a:t> </a:t>
            </a:r>
            <a:r>
              <a:rPr lang="en-US" dirty="0" smtClean="0"/>
              <a:t>  Suppose there are 100 service providers.  What happens if one of them tries to charge </a:t>
            </a:r>
            <a:r>
              <a:rPr lang="en-US" dirty="0" smtClean="0"/>
              <a:t>content </a:t>
            </a:r>
            <a:r>
              <a:rPr lang="en-US" dirty="0" smtClean="0"/>
              <a:t>companies a higher price for high speed videogame service? </a:t>
            </a:r>
          </a:p>
          <a:p>
            <a:r>
              <a:rPr lang="en-US" dirty="0"/>
              <a:t> </a:t>
            </a:r>
            <a:r>
              <a:rPr lang="en-US" dirty="0" smtClean="0"/>
              <a:t>  The content companies will refuse unless they think the provider will give them more customers. The provider can do that only if it reduces its price to consumers. It will retain customers only if there are consumers who like the combo of higher price for videogame service and lower price for everything else. </a:t>
            </a:r>
            <a:endParaRPr lang="en-US"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21</a:t>
            </a:fld>
            <a:endParaRPr lang="en-US" altLang="en-US" sz="1400"/>
          </a:p>
        </p:txBody>
      </p:sp>
    </p:spTree>
    <p:extLst>
      <p:ext uri="{BB962C8B-B14F-4D97-AF65-F5344CB8AC3E}">
        <p14:creationId xmlns:p14="http://schemas.microsoft.com/office/powerpoint/2010/main" val="3428193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9601200" cy="1143000"/>
          </a:xfrm>
        </p:spPr>
        <p:txBody>
          <a:bodyPr/>
          <a:lstStyle/>
          <a:p>
            <a:r>
              <a:rPr lang="en-US" altLang="en-US" dirty="0"/>
              <a:t>  Double Marginalization: </a:t>
            </a:r>
            <a:r>
              <a:rPr lang="en-US" altLang="en-US" dirty="0" smtClean="0"/>
              <a:t>Situation</a:t>
            </a:r>
          </a:p>
        </p:txBody>
      </p:sp>
      <p:sp>
        <p:nvSpPr>
          <p:cNvPr id="11267" name="Subtitle 2"/>
          <p:cNvSpPr>
            <a:spLocks noGrp="1"/>
          </p:cNvSpPr>
          <p:nvPr>
            <p:ph type="subTitle" idx="1"/>
          </p:nvPr>
        </p:nvSpPr>
        <p:spPr>
          <a:xfrm>
            <a:off x="152400" y="1524000"/>
            <a:ext cx="9144000" cy="3962400"/>
          </a:xfrm>
        </p:spPr>
        <p:txBody>
          <a:bodyPr/>
          <a:lstStyle/>
          <a:p>
            <a:r>
              <a:rPr lang="en-US" altLang="en-US" dirty="0" smtClean="0"/>
              <a:t>  So the only interesting case is where the market is too small to accommodate more than one or two or three service providers.</a:t>
            </a:r>
          </a:p>
          <a:p>
            <a:endParaRPr lang="en-US" altLang="en-US" dirty="0"/>
          </a:p>
          <a:p>
            <a:r>
              <a:rPr lang="en-US" altLang="en-US" dirty="0" smtClean="0"/>
              <a:t>Suppose we have just one service provider, and one content provider in a town. Both are monopolies. </a:t>
            </a:r>
          </a:p>
          <a:p>
            <a:endParaRPr lang="en-US" altLang="en-US" dirty="0"/>
          </a:p>
          <a:p>
            <a:r>
              <a:rPr lang="en-US" altLang="en-US" dirty="0" smtClean="0"/>
              <a:t>  These two monopolies depend on each other. One is upstream, one is downstream.  </a:t>
            </a:r>
          </a:p>
          <a:p>
            <a:r>
              <a:rPr lang="en-US" dirty="0"/>
              <a:t> </a:t>
            </a:r>
            <a:r>
              <a:rPr lang="en-US" dirty="0" smtClean="0"/>
              <a:t>    Their products are COMPLEMENTS--- when the price of</a:t>
            </a:r>
          </a:p>
          <a:p>
            <a:r>
              <a:rPr lang="en-US" dirty="0" smtClean="0"/>
              <a:t>content falls, the demand for service rises. </a:t>
            </a:r>
            <a:endParaRPr lang="en-US"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22</a:t>
            </a:fld>
            <a:endParaRPr lang="en-US" altLang="en-US" sz="1400"/>
          </a:p>
        </p:txBody>
      </p:sp>
    </p:spTree>
    <p:extLst>
      <p:ext uri="{BB962C8B-B14F-4D97-AF65-F5344CB8AC3E}">
        <p14:creationId xmlns:p14="http://schemas.microsoft.com/office/powerpoint/2010/main" val="4042266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  Double Marginalization: Pricing</a:t>
            </a:r>
          </a:p>
        </p:txBody>
      </p:sp>
      <p:sp>
        <p:nvSpPr>
          <p:cNvPr id="11267" name="Subtitle 2"/>
          <p:cNvSpPr>
            <a:spLocks noGrp="1"/>
          </p:cNvSpPr>
          <p:nvPr>
            <p:ph type="subTitle" idx="1"/>
          </p:nvPr>
        </p:nvSpPr>
        <p:spPr>
          <a:xfrm>
            <a:off x="228600" y="1447800"/>
            <a:ext cx="9144000" cy="3962400"/>
          </a:xfrm>
        </p:spPr>
        <p:txBody>
          <a:bodyPr/>
          <a:lstStyle/>
          <a:p>
            <a:r>
              <a:rPr lang="en-US" altLang="en-US" dirty="0" smtClean="0"/>
              <a:t> </a:t>
            </a:r>
            <a:endParaRPr lang="en-US"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23</a:t>
            </a:fld>
            <a:endParaRPr lang="en-US" altLang="en-US" sz="1400"/>
          </a:p>
        </p:txBody>
      </p:sp>
      <p:sp>
        <p:nvSpPr>
          <p:cNvPr id="2" name="Rectangle 1"/>
          <p:cNvSpPr/>
          <p:nvPr/>
        </p:nvSpPr>
        <p:spPr>
          <a:xfrm>
            <a:off x="0" y="1447800"/>
            <a:ext cx="9067800" cy="5078313"/>
          </a:xfrm>
          <a:prstGeom prst="rect">
            <a:avLst/>
          </a:prstGeom>
        </p:spPr>
        <p:txBody>
          <a:bodyPr wrap="square">
            <a:spAutoFit/>
          </a:bodyPr>
          <a:lstStyle/>
          <a:p>
            <a:r>
              <a:rPr lang="en-US" sz="2400" dirty="0" smtClean="0"/>
              <a:t>Service and Content are </a:t>
            </a:r>
            <a:r>
              <a:rPr lang="en-US" sz="2400" dirty="0"/>
              <a:t>COMPLEMENTS--- when the price of</a:t>
            </a:r>
          </a:p>
          <a:p>
            <a:r>
              <a:rPr lang="en-US" sz="2400" dirty="0"/>
              <a:t>content falls, the demand for service rises. </a:t>
            </a:r>
            <a:endParaRPr lang="en-US" sz="2400" dirty="0" smtClean="0"/>
          </a:p>
          <a:p>
            <a:endParaRPr lang="en-US" sz="2400" dirty="0"/>
          </a:p>
          <a:p>
            <a:r>
              <a:rPr lang="en-US" sz="2400" dirty="0" smtClean="0"/>
              <a:t>This means there is a pecuniary externality between the two firms. When the content company raises its price, part of the lost sales are profit losses OUTSIDE, to the SERVICE company. </a:t>
            </a:r>
          </a:p>
          <a:p>
            <a:endParaRPr lang="en-US" sz="2400" dirty="0"/>
          </a:p>
          <a:p>
            <a:r>
              <a:rPr lang="en-US" sz="2400" dirty="0" smtClean="0"/>
              <a:t>Thus, if the two companies were MERGED, they would REDUCE the price of both content and service. They would want to increase sales, to help both divisions of the new company. </a:t>
            </a:r>
          </a:p>
          <a:p>
            <a:endParaRPr lang="en-US" sz="2400" dirty="0"/>
          </a:p>
          <a:p>
            <a:r>
              <a:rPr lang="en-US" sz="2400" dirty="0" smtClean="0"/>
              <a:t>This is a standard reason for merger, one that helps consumers. </a:t>
            </a:r>
          </a:p>
          <a:p>
            <a:endParaRPr lang="en-US" dirty="0"/>
          </a:p>
          <a:p>
            <a:endParaRPr lang="en-US" dirty="0"/>
          </a:p>
        </p:txBody>
      </p:sp>
    </p:spTree>
    <p:extLst>
      <p:ext uri="{BB962C8B-B14F-4D97-AF65-F5344CB8AC3E}">
        <p14:creationId xmlns:p14="http://schemas.microsoft.com/office/powerpoint/2010/main" val="3994167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0"/>
            <a:ext cx="9525000" cy="1143000"/>
          </a:xfrm>
        </p:spPr>
        <p:txBody>
          <a:bodyPr/>
          <a:lstStyle/>
          <a:p>
            <a:r>
              <a:rPr lang="en-US" altLang="en-US" dirty="0" smtClean="0"/>
              <a:t>  </a:t>
            </a:r>
            <a:r>
              <a:rPr lang="en-US" altLang="en-US" b="1" dirty="0" smtClean="0"/>
              <a:t>Double Marginalization: Implication</a:t>
            </a:r>
          </a:p>
        </p:txBody>
      </p:sp>
      <p:sp>
        <p:nvSpPr>
          <p:cNvPr id="11267" name="Subtitle 2"/>
          <p:cNvSpPr>
            <a:spLocks noGrp="1"/>
          </p:cNvSpPr>
          <p:nvPr>
            <p:ph type="subTitle" idx="1"/>
          </p:nvPr>
        </p:nvSpPr>
        <p:spPr>
          <a:xfrm>
            <a:off x="228600" y="1447800"/>
            <a:ext cx="9144000" cy="3962400"/>
          </a:xfrm>
        </p:spPr>
        <p:txBody>
          <a:bodyPr/>
          <a:lstStyle/>
          <a:p>
            <a:r>
              <a:rPr lang="en-US" altLang="en-US" dirty="0" smtClean="0"/>
              <a:t> </a:t>
            </a:r>
            <a:endParaRPr lang="en-US"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24</a:t>
            </a:fld>
            <a:endParaRPr lang="en-US" altLang="en-US" sz="1400"/>
          </a:p>
        </p:txBody>
      </p:sp>
      <p:sp>
        <p:nvSpPr>
          <p:cNvPr id="2" name="Rectangle 1"/>
          <p:cNvSpPr/>
          <p:nvPr/>
        </p:nvSpPr>
        <p:spPr>
          <a:xfrm>
            <a:off x="76200" y="601436"/>
            <a:ext cx="9067800" cy="6001643"/>
          </a:xfrm>
          <a:prstGeom prst="rect">
            <a:avLst/>
          </a:prstGeom>
        </p:spPr>
        <p:txBody>
          <a:bodyPr wrap="square">
            <a:spAutoFit/>
          </a:bodyPr>
          <a:lstStyle/>
          <a:p>
            <a:r>
              <a:rPr lang="en-US" sz="2400" dirty="0" smtClean="0"/>
              <a:t> </a:t>
            </a:r>
          </a:p>
          <a:p>
            <a:endParaRPr lang="en-US" sz="2400" dirty="0"/>
          </a:p>
          <a:p>
            <a:r>
              <a:rPr lang="en-US" sz="2400" dirty="0" smtClean="0"/>
              <a:t>  </a:t>
            </a:r>
            <a:r>
              <a:rPr lang="en-US" sz="2400" dirty="0" smtClean="0"/>
              <a:t> The previous slide that if  the </a:t>
            </a:r>
            <a:r>
              <a:rPr lang="en-US" sz="2400" dirty="0" smtClean="0"/>
              <a:t>two companies were MERGED, they would REDUCE the price of both content and service. They would want to increase sales, to help both divisions of the new company. </a:t>
            </a:r>
          </a:p>
          <a:p>
            <a:endParaRPr lang="en-US" sz="2400" dirty="0"/>
          </a:p>
          <a:p>
            <a:r>
              <a:rPr lang="en-US" sz="2400" dirty="0" smtClean="0"/>
              <a:t> Here, we can apply the </a:t>
            </a:r>
            <a:r>
              <a:rPr lang="en-US" sz="2400" dirty="0" err="1" smtClean="0"/>
              <a:t>Coase</a:t>
            </a:r>
            <a:r>
              <a:rPr lang="en-US" sz="2400" dirty="0" smtClean="0"/>
              <a:t> Theorem. </a:t>
            </a:r>
            <a:r>
              <a:rPr lang="en-US" sz="2400" b="1" dirty="0" smtClean="0"/>
              <a:t>Suppose the companies can’t merge</a:t>
            </a:r>
            <a:r>
              <a:rPr lang="en-US" sz="2400" dirty="0" smtClean="0"/>
              <a:t>, but they are allowed to make a deal. They can overcome the externality. They would agree to have the service company charge P = MC, the content company charge </a:t>
            </a:r>
          </a:p>
          <a:p>
            <a:r>
              <a:rPr lang="en-US" sz="2400" dirty="0" smtClean="0"/>
              <a:t>P &gt; MC, and the content company pay the service company half the profits for its cooperation. </a:t>
            </a:r>
          </a:p>
          <a:p>
            <a:endParaRPr lang="en-US" sz="2400" dirty="0"/>
          </a:p>
          <a:p>
            <a:r>
              <a:rPr lang="en-US" sz="2400" dirty="0" smtClean="0"/>
              <a:t>  But net neutrality forbids </a:t>
            </a:r>
            <a:r>
              <a:rPr lang="en-US" sz="2400" dirty="0" smtClean="0"/>
              <a:t>this kind of deal. It ends </a:t>
            </a:r>
            <a:r>
              <a:rPr lang="en-US" sz="2400" dirty="0" smtClean="0"/>
              <a:t>up with higher prices for consumers and lower profits </a:t>
            </a:r>
            <a:r>
              <a:rPr lang="en-US" sz="2400" dirty="0" smtClean="0"/>
              <a:t>for firms. </a:t>
            </a:r>
            <a:endParaRPr lang="en-US" dirty="0"/>
          </a:p>
        </p:txBody>
      </p:sp>
    </p:spTree>
    <p:extLst>
      <p:ext uri="{BB962C8B-B14F-4D97-AF65-F5344CB8AC3E}">
        <p14:creationId xmlns:p14="http://schemas.microsoft.com/office/powerpoint/2010/main" val="2333008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0"/>
            <a:ext cx="9525000" cy="1143000"/>
          </a:xfrm>
        </p:spPr>
        <p:txBody>
          <a:bodyPr/>
          <a:lstStyle/>
          <a:p>
            <a:r>
              <a:rPr lang="en-US" altLang="en-US" dirty="0" smtClean="0"/>
              <a:t>  </a:t>
            </a:r>
            <a:r>
              <a:rPr lang="en-US" altLang="en-US" b="1" dirty="0" smtClean="0"/>
              <a:t>Natural Monopoly: Situation</a:t>
            </a:r>
          </a:p>
        </p:txBody>
      </p:sp>
      <p:sp>
        <p:nvSpPr>
          <p:cNvPr id="11267" name="Subtitle 2"/>
          <p:cNvSpPr>
            <a:spLocks noGrp="1"/>
          </p:cNvSpPr>
          <p:nvPr>
            <p:ph type="subTitle" idx="1"/>
          </p:nvPr>
        </p:nvSpPr>
        <p:spPr>
          <a:xfrm>
            <a:off x="228600" y="1447800"/>
            <a:ext cx="9144000" cy="3962400"/>
          </a:xfrm>
        </p:spPr>
        <p:txBody>
          <a:bodyPr/>
          <a:lstStyle/>
          <a:p>
            <a:r>
              <a:rPr lang="en-US" altLang="en-US" dirty="0" smtClean="0"/>
              <a:t> </a:t>
            </a:r>
            <a:endParaRPr lang="en-US"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25</a:t>
            </a:fld>
            <a:endParaRPr lang="en-US" altLang="en-US" sz="1400"/>
          </a:p>
        </p:txBody>
      </p:sp>
      <p:sp>
        <p:nvSpPr>
          <p:cNvPr id="2" name="Rectangle 1"/>
          <p:cNvSpPr/>
          <p:nvPr/>
        </p:nvSpPr>
        <p:spPr>
          <a:xfrm>
            <a:off x="76200" y="704850"/>
            <a:ext cx="9067800" cy="1754326"/>
          </a:xfrm>
          <a:prstGeom prst="rect">
            <a:avLst/>
          </a:prstGeom>
        </p:spPr>
        <p:txBody>
          <a:bodyPr wrap="square">
            <a:spAutoFit/>
          </a:bodyPr>
          <a:lstStyle/>
          <a:p>
            <a:r>
              <a:rPr lang="en-US" sz="2400" dirty="0" smtClean="0"/>
              <a:t> </a:t>
            </a:r>
          </a:p>
          <a:p>
            <a:endParaRPr lang="en-US" sz="2400" dirty="0"/>
          </a:p>
          <a:p>
            <a:r>
              <a:rPr lang="en-US" sz="2400" dirty="0" smtClean="0"/>
              <a:t> </a:t>
            </a:r>
          </a:p>
          <a:p>
            <a:endParaRPr lang="en-US" dirty="0"/>
          </a:p>
          <a:p>
            <a:endParaRPr lang="en-US" dirty="0"/>
          </a:p>
        </p:txBody>
      </p:sp>
      <p:sp>
        <p:nvSpPr>
          <p:cNvPr id="3" name="Rectangle 2"/>
          <p:cNvSpPr/>
          <p:nvPr/>
        </p:nvSpPr>
        <p:spPr>
          <a:xfrm>
            <a:off x="533400" y="1905833"/>
            <a:ext cx="7848600" cy="4678204"/>
          </a:xfrm>
          <a:prstGeom prst="rect">
            <a:avLst/>
          </a:prstGeom>
        </p:spPr>
        <p:txBody>
          <a:bodyPr wrap="square">
            <a:spAutoFit/>
          </a:bodyPr>
          <a:lstStyle/>
          <a:p>
            <a:r>
              <a:rPr lang="en-US" sz="2800" dirty="0" smtClean="0"/>
              <a:t>   Think about those markets without much competition, served by just one or two service providers. </a:t>
            </a:r>
          </a:p>
          <a:p>
            <a:endParaRPr lang="en-US" sz="2800" dirty="0"/>
          </a:p>
          <a:p>
            <a:r>
              <a:rPr lang="en-US" sz="2800" dirty="0" smtClean="0"/>
              <a:t>  What kind of market would they be? </a:t>
            </a:r>
          </a:p>
          <a:p>
            <a:endParaRPr lang="en-US" sz="2800" dirty="0"/>
          </a:p>
          <a:p>
            <a:r>
              <a:rPr lang="en-US" sz="2800" dirty="0"/>
              <a:t> </a:t>
            </a:r>
            <a:r>
              <a:rPr lang="en-US" sz="2800" dirty="0" smtClean="0"/>
              <a:t>  What can the government do to encourage entry? ---subsidies. We need to make these markets more profitable, and then there’d be entry. </a:t>
            </a:r>
          </a:p>
          <a:p>
            <a:r>
              <a:rPr lang="en-US" dirty="0" smtClean="0"/>
              <a:t> </a:t>
            </a:r>
            <a:endParaRPr lang="en-US" dirty="0"/>
          </a:p>
        </p:txBody>
      </p:sp>
    </p:spTree>
    <p:extLst>
      <p:ext uri="{BB962C8B-B14F-4D97-AF65-F5344CB8AC3E}">
        <p14:creationId xmlns:p14="http://schemas.microsoft.com/office/powerpoint/2010/main" val="2562598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0"/>
            <a:ext cx="9525000" cy="1143000"/>
          </a:xfrm>
        </p:spPr>
        <p:txBody>
          <a:bodyPr/>
          <a:lstStyle/>
          <a:p>
            <a:r>
              <a:rPr lang="en-US" altLang="en-US" dirty="0" smtClean="0"/>
              <a:t>  Natural Monopoly:  </a:t>
            </a:r>
            <a:r>
              <a:rPr lang="en-US" altLang="en-US" dirty="0" smtClean="0"/>
              <a:t>0 to 1 firm</a:t>
            </a:r>
            <a:endParaRPr lang="en-US" altLang="en-US" dirty="0" smtClean="0"/>
          </a:p>
        </p:txBody>
      </p:sp>
      <p:sp>
        <p:nvSpPr>
          <p:cNvPr id="11267" name="Subtitle 2"/>
          <p:cNvSpPr>
            <a:spLocks noGrp="1"/>
          </p:cNvSpPr>
          <p:nvPr>
            <p:ph type="subTitle" idx="1"/>
          </p:nvPr>
        </p:nvSpPr>
        <p:spPr>
          <a:xfrm>
            <a:off x="228600" y="1447800"/>
            <a:ext cx="9144000" cy="3962400"/>
          </a:xfrm>
        </p:spPr>
        <p:txBody>
          <a:bodyPr/>
          <a:lstStyle/>
          <a:p>
            <a:endParaRPr lang="en-US"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26</a:t>
            </a:fld>
            <a:endParaRPr lang="en-US" altLang="en-US" sz="1400"/>
          </a:p>
        </p:txBody>
      </p:sp>
      <p:sp>
        <p:nvSpPr>
          <p:cNvPr id="2" name="Rectangle 1"/>
          <p:cNvSpPr/>
          <p:nvPr/>
        </p:nvSpPr>
        <p:spPr>
          <a:xfrm>
            <a:off x="76200" y="704850"/>
            <a:ext cx="9067800" cy="1754326"/>
          </a:xfrm>
          <a:prstGeom prst="rect">
            <a:avLst/>
          </a:prstGeom>
        </p:spPr>
        <p:txBody>
          <a:bodyPr wrap="square">
            <a:spAutoFit/>
          </a:bodyPr>
          <a:lstStyle/>
          <a:p>
            <a:r>
              <a:rPr lang="en-US" sz="2400" dirty="0" smtClean="0"/>
              <a:t> </a:t>
            </a:r>
          </a:p>
          <a:p>
            <a:endParaRPr lang="en-US" sz="2400" dirty="0"/>
          </a:p>
          <a:p>
            <a:r>
              <a:rPr lang="en-US" sz="2400" dirty="0" smtClean="0"/>
              <a:t> </a:t>
            </a:r>
          </a:p>
          <a:p>
            <a:endParaRPr lang="en-US" dirty="0"/>
          </a:p>
          <a:p>
            <a:endParaRPr lang="en-US" dirty="0"/>
          </a:p>
        </p:txBody>
      </p:sp>
      <p:sp>
        <p:nvSpPr>
          <p:cNvPr id="3" name="Rectangle 2"/>
          <p:cNvSpPr/>
          <p:nvPr/>
        </p:nvSpPr>
        <p:spPr>
          <a:xfrm>
            <a:off x="533400" y="1905833"/>
            <a:ext cx="7848600" cy="5109091"/>
          </a:xfrm>
          <a:prstGeom prst="rect">
            <a:avLst/>
          </a:prstGeom>
        </p:spPr>
        <p:txBody>
          <a:bodyPr wrap="square">
            <a:spAutoFit/>
          </a:bodyPr>
          <a:lstStyle/>
          <a:p>
            <a:r>
              <a:rPr lang="en-US" sz="2800" dirty="0" smtClean="0"/>
              <a:t> What can the government do to encourage entry?</a:t>
            </a:r>
          </a:p>
          <a:p>
            <a:endParaRPr lang="en-US" sz="2800" dirty="0"/>
          </a:p>
          <a:p>
            <a:r>
              <a:rPr lang="en-US" sz="2800" dirty="0"/>
              <a:t> </a:t>
            </a:r>
            <a:r>
              <a:rPr lang="en-US" sz="2800" dirty="0" smtClean="0"/>
              <a:t>The government could deregulate from net neutrality, and allow service providers to extract profits from the content companies. </a:t>
            </a:r>
          </a:p>
          <a:p>
            <a:endParaRPr lang="en-US" sz="2800" dirty="0" smtClean="0"/>
          </a:p>
          <a:p>
            <a:r>
              <a:rPr lang="en-US" sz="2800" dirty="0"/>
              <a:t> </a:t>
            </a:r>
            <a:r>
              <a:rPr lang="en-US" sz="2800" dirty="0" smtClean="0"/>
              <a:t>   If a market is too small to have ANY service providers--- which is worse even than monopoly--- it might attract one if the provider could extract profits from Facebook.</a:t>
            </a:r>
          </a:p>
          <a:p>
            <a:r>
              <a:rPr lang="en-US" dirty="0" smtClean="0"/>
              <a:t> </a:t>
            </a:r>
            <a:endParaRPr lang="en-US" dirty="0"/>
          </a:p>
        </p:txBody>
      </p:sp>
    </p:spTree>
    <p:extLst>
      <p:ext uri="{BB962C8B-B14F-4D97-AF65-F5344CB8AC3E}">
        <p14:creationId xmlns:p14="http://schemas.microsoft.com/office/powerpoint/2010/main" val="3565227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0"/>
            <a:ext cx="9525000" cy="1143000"/>
          </a:xfrm>
        </p:spPr>
        <p:txBody>
          <a:bodyPr/>
          <a:lstStyle/>
          <a:p>
            <a:r>
              <a:rPr lang="en-US" altLang="en-US" dirty="0" smtClean="0"/>
              <a:t>  </a:t>
            </a:r>
            <a:r>
              <a:rPr lang="en-US" altLang="en-US" b="1" dirty="0" smtClean="0"/>
              <a:t>Natural Monopoly: 1 </a:t>
            </a:r>
            <a:r>
              <a:rPr lang="en-US" altLang="en-US" b="1" dirty="0" smtClean="0"/>
              <a:t>to </a:t>
            </a:r>
            <a:r>
              <a:rPr lang="en-US" altLang="en-US" b="1" dirty="0" smtClean="0"/>
              <a:t>2 Firms</a:t>
            </a:r>
          </a:p>
        </p:txBody>
      </p:sp>
      <p:sp>
        <p:nvSpPr>
          <p:cNvPr id="11267" name="Subtitle 2"/>
          <p:cNvSpPr>
            <a:spLocks noGrp="1"/>
          </p:cNvSpPr>
          <p:nvPr>
            <p:ph type="subTitle" idx="1"/>
          </p:nvPr>
        </p:nvSpPr>
        <p:spPr>
          <a:xfrm>
            <a:off x="228600" y="1447800"/>
            <a:ext cx="9144000" cy="3962400"/>
          </a:xfrm>
        </p:spPr>
        <p:txBody>
          <a:bodyPr/>
          <a:lstStyle/>
          <a:p>
            <a:endParaRPr lang="en-US"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27</a:t>
            </a:fld>
            <a:endParaRPr lang="en-US" altLang="en-US" sz="1400"/>
          </a:p>
        </p:txBody>
      </p:sp>
      <p:sp>
        <p:nvSpPr>
          <p:cNvPr id="2" name="Rectangle 1"/>
          <p:cNvSpPr/>
          <p:nvPr/>
        </p:nvSpPr>
        <p:spPr>
          <a:xfrm>
            <a:off x="76200" y="704850"/>
            <a:ext cx="9067800" cy="1754326"/>
          </a:xfrm>
          <a:prstGeom prst="rect">
            <a:avLst/>
          </a:prstGeom>
        </p:spPr>
        <p:txBody>
          <a:bodyPr wrap="square">
            <a:spAutoFit/>
          </a:bodyPr>
          <a:lstStyle/>
          <a:p>
            <a:r>
              <a:rPr lang="en-US" sz="2400" dirty="0" smtClean="0"/>
              <a:t> </a:t>
            </a:r>
          </a:p>
          <a:p>
            <a:endParaRPr lang="en-US" sz="2400" dirty="0"/>
          </a:p>
          <a:p>
            <a:r>
              <a:rPr lang="en-US" sz="2400" dirty="0" smtClean="0"/>
              <a:t> </a:t>
            </a:r>
          </a:p>
          <a:p>
            <a:endParaRPr lang="en-US" dirty="0"/>
          </a:p>
          <a:p>
            <a:endParaRPr lang="en-US" dirty="0"/>
          </a:p>
        </p:txBody>
      </p:sp>
      <p:sp>
        <p:nvSpPr>
          <p:cNvPr id="3" name="Rectangle 2"/>
          <p:cNvSpPr/>
          <p:nvPr/>
        </p:nvSpPr>
        <p:spPr>
          <a:xfrm>
            <a:off x="533400" y="1905833"/>
            <a:ext cx="7848600" cy="3970318"/>
          </a:xfrm>
          <a:prstGeom prst="rect">
            <a:avLst/>
          </a:prstGeom>
        </p:spPr>
        <p:txBody>
          <a:bodyPr wrap="square">
            <a:spAutoFit/>
          </a:bodyPr>
          <a:lstStyle/>
          <a:p>
            <a:r>
              <a:rPr lang="en-US" sz="2800" dirty="0" smtClean="0"/>
              <a:t>    The government could deregulate from net neutrality, and allow service providers to extract profits from the content companies.  </a:t>
            </a:r>
          </a:p>
          <a:p>
            <a:endParaRPr lang="en-US" sz="2800" dirty="0"/>
          </a:p>
          <a:p>
            <a:r>
              <a:rPr lang="en-US" sz="2800" dirty="0" smtClean="0"/>
              <a:t>   Suppose currently there is just one service provider. If it becomes possible to extract profits from Facebook, maybe a second provider would enter, even if it knew that would drive down prices. </a:t>
            </a:r>
            <a:r>
              <a:rPr lang="en-US" dirty="0" smtClean="0"/>
              <a:t> </a:t>
            </a:r>
            <a:endParaRPr lang="en-US" dirty="0"/>
          </a:p>
        </p:txBody>
      </p:sp>
    </p:spTree>
    <p:extLst>
      <p:ext uri="{BB962C8B-B14F-4D97-AF65-F5344CB8AC3E}">
        <p14:creationId xmlns:p14="http://schemas.microsoft.com/office/powerpoint/2010/main" val="3894439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5400"/>
              <a:t> </a:t>
            </a:r>
            <a:r>
              <a:rPr lang="en-US" b="1"/>
              <a:t>Three Features</a:t>
            </a:r>
          </a:p>
        </p:txBody>
      </p:sp>
      <p:sp>
        <p:nvSpPr>
          <p:cNvPr id="11267" name="Subtitle 2"/>
          <p:cNvSpPr>
            <a:spLocks noGrp="1"/>
          </p:cNvSpPr>
          <p:nvPr>
            <p:ph type="subTitle" idx="1"/>
          </p:nvPr>
        </p:nvSpPr>
        <p:spPr/>
        <p:txBody>
          <a:bodyPr/>
          <a:lstStyle/>
          <a:p>
            <a:r>
              <a:rPr lang="en-US" dirty="0" smtClean="0"/>
              <a:t>Three  ideas </a:t>
            </a:r>
            <a:r>
              <a:rPr lang="en-US" dirty="0" smtClean="0"/>
              <a:t> important for thinking about Telecom are: </a:t>
            </a:r>
          </a:p>
          <a:p>
            <a:endParaRPr lang="en-US" dirty="0"/>
          </a:p>
          <a:p>
            <a:r>
              <a:rPr lang="en-US" dirty="0" smtClean="0"/>
              <a:t>1. Economies </a:t>
            </a:r>
            <a:r>
              <a:rPr lang="en-US" dirty="0"/>
              <a:t>of </a:t>
            </a:r>
            <a:r>
              <a:rPr lang="en-US" dirty="0" smtClean="0"/>
              <a:t>scale,</a:t>
            </a:r>
          </a:p>
          <a:p>
            <a:r>
              <a:rPr lang="en-US" dirty="0" smtClean="0"/>
              <a:t>2. Network </a:t>
            </a:r>
            <a:r>
              <a:rPr lang="en-US" dirty="0"/>
              <a:t>externalities</a:t>
            </a:r>
            <a:r>
              <a:rPr lang="en-US" dirty="0" smtClean="0"/>
              <a:t>,  </a:t>
            </a:r>
          </a:p>
          <a:p>
            <a:r>
              <a:rPr lang="en-US" dirty="0" smtClean="0"/>
              <a:t>3. Radio spectrum property rights. </a:t>
            </a:r>
            <a:endParaRPr lang="en-US" dirty="0" smtClean="0"/>
          </a:p>
          <a:p>
            <a:r>
              <a:rPr lang="en-US" dirty="0" smtClean="0"/>
              <a:t> </a:t>
            </a:r>
          </a:p>
          <a:p>
            <a:endParaRPr lang="en-US" dirty="0"/>
          </a:p>
          <a:p>
            <a:r>
              <a:rPr lang="en-US" dirty="0" smtClean="0"/>
              <a:t> </a:t>
            </a:r>
            <a:endParaRPr lang="en-US" dirty="0"/>
          </a:p>
          <a:p>
            <a:r>
              <a:rPr lang="en-US" dirty="0" smtClean="0"/>
              <a:t> </a:t>
            </a:r>
            <a:endParaRPr lang="en-US" sz="3600"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28</a:t>
            </a:fld>
            <a:endParaRPr lang="en-US" altLang="en-US" sz="1400"/>
          </a:p>
        </p:txBody>
      </p:sp>
    </p:spTree>
    <p:extLst>
      <p:ext uri="{BB962C8B-B14F-4D97-AF65-F5344CB8AC3E}">
        <p14:creationId xmlns:p14="http://schemas.microsoft.com/office/powerpoint/2010/main" val="3342702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b="1" dirty="0" smtClean="0"/>
              <a:t>Topic II: Interconnection</a:t>
            </a:r>
            <a:endParaRPr lang="en-US" b="1" dirty="0"/>
          </a:p>
        </p:txBody>
      </p:sp>
      <p:sp>
        <p:nvSpPr>
          <p:cNvPr id="378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47CC086-9AC9-4AB3-B92C-ABC3FBB9DED0}" type="slidenum">
              <a:rPr lang="en-US" altLang="en-US" sz="1400"/>
              <a:pPr>
                <a:spcBef>
                  <a:spcPct val="0"/>
                </a:spcBef>
                <a:buFontTx/>
                <a:buNone/>
              </a:pPr>
              <a:t>29</a:t>
            </a:fld>
            <a:endParaRPr lang="en-US" altLang="en-US" sz="1400"/>
          </a:p>
        </p:txBody>
      </p:sp>
      <p:sp>
        <p:nvSpPr>
          <p:cNvPr id="37892" name="Subtitle 3"/>
          <p:cNvSpPr>
            <a:spLocks noGrp="1"/>
          </p:cNvSpPr>
          <p:nvPr>
            <p:ph type="subTitle" idx="1"/>
          </p:nvPr>
        </p:nvSpPr>
        <p:spPr>
          <a:xfrm>
            <a:off x="0" y="1524000"/>
            <a:ext cx="9144000" cy="4343400"/>
          </a:xfrm>
        </p:spPr>
        <p:txBody>
          <a:bodyPr/>
          <a:lstStyle/>
          <a:p>
            <a:endParaRPr lang="en-US" dirty="0" smtClean="0"/>
          </a:p>
          <a:p>
            <a:r>
              <a:rPr lang="en-US" dirty="0" smtClean="0"/>
              <a:t> </a:t>
            </a:r>
            <a:endParaRPr lang="en-US" altLang="en-US" sz="2000" dirty="0" smtClean="0"/>
          </a:p>
          <a:p>
            <a:endParaRPr lang="en-US" altLang="en-US" dirty="0" smtClean="0"/>
          </a:p>
          <a:p>
            <a:r>
              <a:rPr lang="en-US" altLang="en-US" dirty="0" smtClean="0"/>
              <a:t> </a:t>
            </a:r>
          </a:p>
          <a:p>
            <a:endParaRPr lang="en-US" altLang="en-US" dirty="0" smtClean="0"/>
          </a:p>
          <a:p>
            <a:r>
              <a:rPr lang="en-US" altLang="en-US" dirty="0" smtClean="0"/>
              <a:t> </a:t>
            </a:r>
          </a:p>
        </p:txBody>
      </p:sp>
      <p:sp>
        <p:nvSpPr>
          <p:cNvPr id="2" name="Rectangle 1"/>
          <p:cNvSpPr/>
          <p:nvPr/>
        </p:nvSpPr>
        <p:spPr>
          <a:xfrm>
            <a:off x="4060371" y="5925234"/>
            <a:ext cx="4572000" cy="646331"/>
          </a:xfrm>
          <a:prstGeom prst="rect">
            <a:avLst/>
          </a:prstGeom>
        </p:spPr>
        <p:txBody>
          <a:bodyPr>
            <a:spAutoFit/>
          </a:bodyPr>
          <a:lstStyle/>
          <a:p>
            <a:r>
              <a:rPr lang="en-US">
                <a:hlinkClick r:id="rId3"/>
              </a:rPr>
              <a:t>https://www.textrequest.com/blog/how-many-people-still-use-landline-phone/</a:t>
            </a:r>
            <a:endParaRPr lang="en-US"/>
          </a:p>
        </p:txBody>
      </p:sp>
      <p:pic>
        <p:nvPicPr>
          <p:cNvPr id="1030" name="Picture 6" descr="Image result for cell phone landline market shares busi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66166"/>
            <a:ext cx="5239204" cy="37329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5233167"/>
            <a:ext cx="9067800" cy="769441"/>
          </a:xfrm>
          <a:prstGeom prst="rect">
            <a:avLst/>
          </a:prstGeom>
        </p:spPr>
        <p:txBody>
          <a:bodyPr wrap="square">
            <a:spAutoFit/>
          </a:bodyPr>
          <a:lstStyle/>
          <a:p>
            <a:r>
              <a:rPr lang="en-US" sz="1100" dirty="0">
                <a:hlinkClick r:id="rId5"/>
              </a:rPr>
              <a:t>https://www.google.com/url?sa=i&amp;source=images&amp;cd=&amp;</a:t>
            </a:r>
            <a:r>
              <a:rPr lang="en-US" sz="1100" dirty="0" smtClean="0">
                <a:hlinkClick r:id="rId5"/>
              </a:rPr>
              <a:t>ved=2ahUKEwi55avSua7mAhUBsJ4KHZ88CboQjRx6BAgBEAQ&amp;url=https%3A%2F%2Fwww.statista.com%2Fchart%2F2072%2Flandline-phones-in-the-united-states%2F&amp;psig=AOvVaw1HuQEFss1nu9ZODS4O0GYh&amp;ust=1576183042651123</a:t>
            </a:r>
            <a:endParaRPr lang="en-US" sz="1100" dirty="0" smtClean="0"/>
          </a:p>
          <a:p>
            <a:endParaRPr lang="en-US" sz="1100" dirty="0"/>
          </a:p>
        </p:txBody>
      </p:sp>
    </p:spTree>
    <p:extLst>
      <p:ext uri="{BB962C8B-B14F-4D97-AF65-F5344CB8AC3E}">
        <p14:creationId xmlns:p14="http://schemas.microsoft.com/office/powerpoint/2010/main" val="30650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 </a:t>
            </a:r>
          </a:p>
        </p:txBody>
      </p:sp>
      <p:sp>
        <p:nvSpPr>
          <p:cNvPr id="11267" name="Subtitle 2"/>
          <p:cNvSpPr>
            <a:spLocks noGrp="1"/>
          </p:cNvSpPr>
          <p:nvPr>
            <p:ph type="subTitle" idx="1"/>
          </p:nvPr>
        </p:nvSpPr>
        <p:spPr>
          <a:xfrm>
            <a:off x="0" y="1600200"/>
            <a:ext cx="9144000" cy="3962400"/>
          </a:xfrm>
        </p:spPr>
        <p:txBody>
          <a:bodyPr/>
          <a:lstStyle/>
          <a:p>
            <a:r>
              <a:rPr lang="en-US" altLang="en-US" sz="2400" dirty="0" smtClean="0"/>
              <a:t> </a:t>
            </a:r>
            <a:endParaRPr lang="en-US" sz="2400" dirty="0"/>
          </a:p>
          <a:p>
            <a:endParaRPr lang="en-US" sz="2400" dirty="0" smtClean="0"/>
          </a:p>
          <a:p>
            <a:endParaRPr lang="en-US" sz="3600"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3</a:t>
            </a:fld>
            <a:endParaRPr lang="en-US" altLang="en-US" sz="1400"/>
          </a:p>
        </p:txBody>
      </p:sp>
      <p:pic>
        <p:nvPicPr>
          <p:cNvPr id="2" name="Picture 1"/>
          <p:cNvPicPr>
            <a:picLocks noChangeAspect="1"/>
          </p:cNvPicPr>
          <p:nvPr/>
        </p:nvPicPr>
        <p:blipFill>
          <a:blip r:embed="rId3"/>
          <a:stretch>
            <a:fillRect/>
          </a:stretch>
        </p:blipFill>
        <p:spPr>
          <a:xfrm>
            <a:off x="523195" y="160509"/>
            <a:ext cx="4081462" cy="6697491"/>
          </a:xfrm>
          <a:prstGeom prst="rect">
            <a:avLst/>
          </a:prstGeom>
        </p:spPr>
      </p:pic>
      <p:sp>
        <p:nvSpPr>
          <p:cNvPr id="3" name="Rectangle 2"/>
          <p:cNvSpPr/>
          <p:nvPr/>
        </p:nvSpPr>
        <p:spPr>
          <a:xfrm>
            <a:off x="4876800" y="228600"/>
            <a:ext cx="4572000" cy="923330"/>
          </a:xfrm>
          <a:prstGeom prst="rect">
            <a:avLst/>
          </a:prstGeom>
        </p:spPr>
        <p:txBody>
          <a:bodyPr>
            <a:spAutoFit/>
          </a:bodyPr>
          <a:lstStyle/>
          <a:p>
            <a:r>
              <a:rPr lang="en-US" dirty="0">
                <a:hlinkClick r:id="rId4"/>
              </a:rPr>
              <a:t>https://www.fcc.gov/economics-analytics/chief-and-deputy-chief-economists-fcc</a:t>
            </a:r>
            <a:endParaRPr lang="en-US" dirty="0"/>
          </a:p>
        </p:txBody>
      </p:sp>
    </p:spTree>
    <p:extLst>
      <p:ext uri="{BB962C8B-B14F-4D97-AF65-F5344CB8AC3E}">
        <p14:creationId xmlns:p14="http://schemas.microsoft.com/office/powerpoint/2010/main" val="3807356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a:t>Telephones</a:t>
            </a:r>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30</a:t>
            </a:fld>
            <a:endParaRPr lang="en-US" altLang="en-US" sz="1400"/>
          </a:p>
        </p:txBody>
      </p:sp>
      <p:sp>
        <p:nvSpPr>
          <p:cNvPr id="33796" name="Subtitle 3"/>
          <p:cNvSpPr>
            <a:spLocks noGrp="1"/>
          </p:cNvSpPr>
          <p:nvPr>
            <p:ph type="subTitle" idx="1"/>
          </p:nvPr>
        </p:nvSpPr>
        <p:spPr>
          <a:xfrm>
            <a:off x="76200" y="1524000"/>
            <a:ext cx="9144000" cy="3962400"/>
          </a:xfrm>
        </p:spPr>
        <p:txBody>
          <a:bodyPr/>
          <a:lstStyle/>
          <a:p>
            <a:r>
              <a:rPr lang="en-US" dirty="0" smtClean="0"/>
              <a:t>    After the </a:t>
            </a:r>
            <a:r>
              <a:rPr lang="en-US" dirty="0"/>
              <a:t>sale of the government-owned British Telecom and Cable and Wireless in the early-1980s United Kingdom of Margaret </a:t>
            </a:r>
            <a:r>
              <a:rPr lang="en-US" dirty="0" smtClean="0"/>
              <a:t>Thatcher,  </a:t>
            </a:r>
            <a:r>
              <a:rPr lang="en-US" dirty="0"/>
              <a:t>90 percent of countries have either partial or full competition in the mobile sector, and 93 percent in Internet service.</a:t>
            </a:r>
          </a:p>
          <a:p>
            <a:endParaRPr lang="en-US" dirty="0"/>
          </a:p>
          <a:p>
            <a:r>
              <a:rPr lang="en-US" dirty="0" smtClean="0"/>
              <a:t>     In </a:t>
            </a:r>
            <a:r>
              <a:rPr lang="en-US" dirty="0"/>
              <a:t>many countries the provision of fixed services is still a monopoly. </a:t>
            </a:r>
            <a:r>
              <a:rPr lang="en-US" dirty="0" smtClean="0"/>
              <a:t> </a:t>
            </a:r>
            <a:endParaRPr lang="en-US" altLang="en-US" dirty="0" smtClean="0"/>
          </a:p>
        </p:txBody>
      </p:sp>
    </p:spTree>
    <p:extLst>
      <p:ext uri="{BB962C8B-B14F-4D97-AF65-F5344CB8AC3E}">
        <p14:creationId xmlns:p14="http://schemas.microsoft.com/office/powerpoint/2010/main" val="2023036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a:t>Why Privatize?</a:t>
            </a:r>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31</a:t>
            </a:fld>
            <a:endParaRPr lang="en-US" altLang="en-US" sz="1400"/>
          </a:p>
        </p:txBody>
      </p:sp>
      <p:sp>
        <p:nvSpPr>
          <p:cNvPr id="33796" name="Subtitle 3"/>
          <p:cNvSpPr>
            <a:spLocks noGrp="1"/>
          </p:cNvSpPr>
          <p:nvPr>
            <p:ph type="subTitle" idx="1"/>
          </p:nvPr>
        </p:nvSpPr>
        <p:spPr>
          <a:xfrm>
            <a:off x="0" y="1676400"/>
            <a:ext cx="9144000" cy="3962400"/>
          </a:xfrm>
        </p:spPr>
        <p:txBody>
          <a:bodyPr/>
          <a:lstStyle/>
          <a:p>
            <a:r>
              <a:rPr lang="en-US" dirty="0" smtClean="0"/>
              <a:t>1</a:t>
            </a:r>
            <a:r>
              <a:rPr lang="en-US" sz="2400" dirty="0"/>
              <a:t>. The generally </a:t>
            </a:r>
            <a:r>
              <a:rPr lang="en-US" sz="2400" b="1" dirty="0"/>
              <a:t>superior performance </a:t>
            </a:r>
            <a:r>
              <a:rPr lang="en-US" sz="2400" dirty="0"/>
              <a:t>of </a:t>
            </a:r>
            <a:r>
              <a:rPr lang="en-US" sz="2400" dirty="0" smtClean="0"/>
              <a:t>private companies</a:t>
            </a:r>
            <a:r>
              <a:rPr lang="en-US" sz="2400" dirty="0"/>
              <a:t>.</a:t>
            </a:r>
          </a:p>
          <a:p>
            <a:r>
              <a:rPr lang="en-US" sz="2400" dirty="0"/>
              <a:t>2. The </a:t>
            </a:r>
            <a:r>
              <a:rPr lang="en-US" sz="2400" b="1" dirty="0"/>
              <a:t>political philosophy </a:t>
            </a:r>
            <a:r>
              <a:rPr lang="en-US" sz="2400" dirty="0"/>
              <a:t>of the government </a:t>
            </a:r>
            <a:r>
              <a:rPr lang="en-US" sz="2400" dirty="0" smtClean="0"/>
              <a:t>in power </a:t>
            </a:r>
            <a:r>
              <a:rPr lang="en-US" sz="2400" dirty="0"/>
              <a:t>at the time. This was behind some </a:t>
            </a:r>
            <a:r>
              <a:rPr lang="en-US" sz="2400" dirty="0" smtClean="0"/>
              <a:t>of the </a:t>
            </a:r>
            <a:r>
              <a:rPr lang="en-US" sz="2400" dirty="0"/>
              <a:t>early privatizations, such as in the </a:t>
            </a:r>
            <a:r>
              <a:rPr lang="en-US" sz="2400" dirty="0" smtClean="0"/>
              <a:t>United Kingdom </a:t>
            </a:r>
            <a:r>
              <a:rPr lang="en-US" sz="2400" dirty="0"/>
              <a:t>and Chile,</a:t>
            </a:r>
          </a:p>
          <a:p>
            <a:r>
              <a:rPr lang="en-US" sz="2400" dirty="0"/>
              <a:t>3. </a:t>
            </a:r>
            <a:r>
              <a:rPr lang="en-US" sz="2400" b="1" dirty="0"/>
              <a:t>Financial crises. </a:t>
            </a:r>
            <a:r>
              <a:rPr lang="en-US" sz="2400" dirty="0"/>
              <a:t>This was behind </a:t>
            </a:r>
            <a:r>
              <a:rPr lang="en-US" sz="2400" dirty="0" smtClean="0"/>
              <a:t>privatizations in </a:t>
            </a:r>
            <a:r>
              <a:rPr lang="en-US" sz="2400" dirty="0"/>
              <a:t>several developing countries in </a:t>
            </a:r>
            <a:r>
              <a:rPr lang="en-US" sz="2400" dirty="0" smtClean="0"/>
              <a:t>the late </a:t>
            </a:r>
            <a:r>
              <a:rPr lang="en-US" sz="2400" dirty="0"/>
              <a:t>1980s: Argentina, Mexico and </a:t>
            </a:r>
            <a:r>
              <a:rPr lang="en-US" sz="2400" dirty="0" smtClean="0"/>
              <a:t>Malaysia, </a:t>
            </a:r>
          </a:p>
          <a:p>
            <a:r>
              <a:rPr lang="en-US" sz="2400" dirty="0" smtClean="0"/>
              <a:t>4</a:t>
            </a:r>
            <a:r>
              <a:rPr lang="en-US" sz="2400" dirty="0"/>
              <a:t>. </a:t>
            </a:r>
            <a:r>
              <a:rPr lang="en-US" sz="2400" b="1" dirty="0"/>
              <a:t>The need to raise capital </a:t>
            </a:r>
            <a:r>
              <a:rPr lang="en-US" sz="2400" dirty="0"/>
              <a:t>to expand </a:t>
            </a:r>
            <a:r>
              <a:rPr lang="en-US" sz="2400" dirty="0" smtClean="0"/>
              <a:t>infrastructure: Singapore</a:t>
            </a:r>
            <a:r>
              <a:rPr lang="en-US" sz="2400" dirty="0"/>
              <a:t>,</a:t>
            </a:r>
          </a:p>
          <a:p>
            <a:r>
              <a:rPr lang="en-US" sz="2400" dirty="0"/>
              <a:t>5. </a:t>
            </a:r>
            <a:r>
              <a:rPr lang="en-US" sz="2400" b="1" dirty="0"/>
              <a:t>Improving technology and management </a:t>
            </a:r>
            <a:r>
              <a:rPr lang="en-US" sz="2400" b="1" dirty="0" smtClean="0"/>
              <a:t>expertise</a:t>
            </a:r>
            <a:r>
              <a:rPr lang="en-US" sz="2400" dirty="0" smtClean="0"/>
              <a:t>: various </a:t>
            </a:r>
            <a:r>
              <a:rPr lang="en-US" sz="2400" dirty="0"/>
              <a:t>African countries,</a:t>
            </a:r>
          </a:p>
          <a:p>
            <a:r>
              <a:rPr lang="en-US" sz="2400" dirty="0"/>
              <a:t>6. </a:t>
            </a:r>
            <a:r>
              <a:rPr lang="en-US" sz="2400" b="1" dirty="0"/>
              <a:t>Opening the market to competition </a:t>
            </a:r>
            <a:r>
              <a:rPr lang="en-US" sz="2400" dirty="0"/>
              <a:t>to give </a:t>
            </a:r>
            <a:r>
              <a:rPr lang="en-US" sz="2400" dirty="0" smtClean="0"/>
              <a:t>more incentive </a:t>
            </a:r>
            <a:r>
              <a:rPr lang="en-US" sz="2400" dirty="0"/>
              <a:t>to reduce costs: Brazil.</a:t>
            </a:r>
            <a:endParaRPr lang="en-US" altLang="en-US" sz="2400" dirty="0" smtClean="0"/>
          </a:p>
        </p:txBody>
      </p:sp>
    </p:spTree>
    <p:extLst>
      <p:ext uri="{BB962C8B-B14F-4D97-AF65-F5344CB8AC3E}">
        <p14:creationId xmlns:p14="http://schemas.microsoft.com/office/powerpoint/2010/main" val="3643353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dirty="0" smtClean="0"/>
              <a:t>Verizon to ATT Call</a:t>
            </a:r>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32</a:t>
            </a:fld>
            <a:endParaRPr lang="en-US" altLang="en-US" sz="1400"/>
          </a:p>
        </p:txBody>
      </p:sp>
      <p:sp>
        <p:nvSpPr>
          <p:cNvPr id="33796" name="Subtitle 3"/>
          <p:cNvSpPr>
            <a:spLocks noGrp="1"/>
          </p:cNvSpPr>
          <p:nvPr>
            <p:ph type="subTitle" idx="1"/>
          </p:nvPr>
        </p:nvSpPr>
        <p:spPr>
          <a:xfrm>
            <a:off x="304800" y="4876800"/>
            <a:ext cx="9144000" cy="3962400"/>
          </a:xfrm>
        </p:spPr>
        <p:txBody>
          <a:bodyPr/>
          <a:lstStyle/>
          <a:p>
            <a:r>
              <a:rPr lang="en-US" dirty="0"/>
              <a:t>What if you are a Verizon customer, and you</a:t>
            </a:r>
          </a:p>
          <a:p>
            <a:r>
              <a:rPr lang="en-US" dirty="0"/>
              <a:t>call an ATT customer? Should ATT have to accept</a:t>
            </a:r>
          </a:p>
          <a:p>
            <a:r>
              <a:rPr lang="en-US" dirty="0"/>
              <a:t>the call?</a:t>
            </a:r>
          </a:p>
          <a:p>
            <a:r>
              <a:rPr lang="en-US" dirty="0" smtClean="0"/>
              <a:t> </a:t>
            </a:r>
            <a:endParaRPr lang="en-US" b="1" dirty="0"/>
          </a:p>
        </p:txBody>
      </p:sp>
      <p:pic>
        <p:nvPicPr>
          <p:cNvPr id="6" name="Picture 5"/>
          <p:cNvPicPr>
            <a:picLocks noChangeAspect="1"/>
          </p:cNvPicPr>
          <p:nvPr/>
        </p:nvPicPr>
        <p:blipFill>
          <a:blip r:embed="rId3"/>
          <a:stretch>
            <a:fillRect/>
          </a:stretch>
        </p:blipFill>
        <p:spPr>
          <a:xfrm>
            <a:off x="914400" y="1569187"/>
            <a:ext cx="6700321" cy="3134431"/>
          </a:xfrm>
          <a:prstGeom prst="rect">
            <a:avLst/>
          </a:prstGeom>
        </p:spPr>
      </p:pic>
    </p:spTree>
    <p:extLst>
      <p:ext uri="{BB962C8B-B14F-4D97-AF65-F5344CB8AC3E}">
        <p14:creationId xmlns:p14="http://schemas.microsoft.com/office/powerpoint/2010/main" val="2705867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a:t>Unbundling</a:t>
            </a:r>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33</a:t>
            </a:fld>
            <a:endParaRPr lang="en-US" altLang="en-US" sz="1400"/>
          </a:p>
        </p:txBody>
      </p:sp>
      <p:sp>
        <p:nvSpPr>
          <p:cNvPr id="33796" name="Subtitle 3"/>
          <p:cNvSpPr>
            <a:spLocks noGrp="1"/>
          </p:cNvSpPr>
          <p:nvPr>
            <p:ph type="subTitle" idx="1"/>
          </p:nvPr>
        </p:nvSpPr>
        <p:spPr>
          <a:xfrm>
            <a:off x="304800" y="1600200"/>
            <a:ext cx="9144000" cy="3962400"/>
          </a:xfrm>
        </p:spPr>
        <p:txBody>
          <a:bodyPr/>
          <a:lstStyle/>
          <a:p>
            <a:r>
              <a:rPr lang="en-US" b="1" dirty="0" smtClean="0"/>
              <a:t>     Unbundling </a:t>
            </a:r>
            <a:r>
              <a:rPr lang="en-US" dirty="0"/>
              <a:t>is the mandatory offering by network</a:t>
            </a:r>
          </a:p>
          <a:p>
            <a:r>
              <a:rPr lang="en-US" dirty="0"/>
              <a:t>operators of specific elements of their network</a:t>
            </a:r>
          </a:p>
          <a:p>
            <a:r>
              <a:rPr lang="en-US" dirty="0"/>
              <a:t>to other operators, on terms approved by a</a:t>
            </a:r>
          </a:p>
          <a:p>
            <a:r>
              <a:rPr lang="en-US" dirty="0"/>
              <a:t>regulator.</a:t>
            </a:r>
          </a:p>
          <a:p>
            <a:r>
              <a:rPr lang="en-US" dirty="0" smtClean="0"/>
              <a:t>    Under </a:t>
            </a:r>
            <a:r>
              <a:rPr lang="en-US" b="1" dirty="0"/>
              <a:t>full unbundling</a:t>
            </a:r>
            <a:r>
              <a:rPr lang="en-US" dirty="0"/>
              <a:t>, the incumbent must</a:t>
            </a:r>
          </a:p>
          <a:p>
            <a:r>
              <a:rPr lang="en-US" dirty="0"/>
              <a:t>offer a separate fully unconditioned local loop</a:t>
            </a:r>
          </a:p>
          <a:p>
            <a:r>
              <a:rPr lang="en-US" dirty="0"/>
              <a:t>service.</a:t>
            </a:r>
          </a:p>
          <a:p>
            <a:r>
              <a:rPr lang="en-US" dirty="0" smtClean="0"/>
              <a:t> </a:t>
            </a:r>
            <a:endParaRPr lang="en-US" dirty="0"/>
          </a:p>
        </p:txBody>
      </p:sp>
    </p:spTree>
    <p:extLst>
      <p:ext uri="{BB962C8B-B14F-4D97-AF65-F5344CB8AC3E}">
        <p14:creationId xmlns:p14="http://schemas.microsoft.com/office/powerpoint/2010/main" val="3699658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a:t>Regulation</a:t>
            </a:r>
            <a:endParaRPr lang="en-US" altLang="en-US" smtClean="0"/>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34</a:t>
            </a:fld>
            <a:endParaRPr lang="en-US" altLang="en-US" sz="1400"/>
          </a:p>
        </p:txBody>
      </p:sp>
      <p:sp>
        <p:nvSpPr>
          <p:cNvPr id="33796" name="Subtitle 3"/>
          <p:cNvSpPr>
            <a:spLocks noGrp="1"/>
          </p:cNvSpPr>
          <p:nvPr>
            <p:ph type="subTitle" idx="1"/>
          </p:nvPr>
        </p:nvSpPr>
        <p:spPr>
          <a:xfrm>
            <a:off x="76200" y="1524000"/>
            <a:ext cx="9144000" cy="3962400"/>
          </a:xfrm>
        </p:spPr>
        <p:txBody>
          <a:bodyPr/>
          <a:lstStyle/>
          <a:p>
            <a:r>
              <a:rPr lang="en-US" dirty="0" smtClean="0"/>
              <a:t> The Telecommunications</a:t>
            </a:r>
            <a:r>
              <a:rPr lang="en-US" dirty="0"/>
              <a:t> </a:t>
            </a:r>
            <a:r>
              <a:rPr lang="en-US" dirty="0" smtClean="0"/>
              <a:t>Act </a:t>
            </a:r>
            <a:r>
              <a:rPr lang="en-US" dirty="0"/>
              <a:t>of 1996 requires all telecommunications </a:t>
            </a:r>
            <a:r>
              <a:rPr lang="en-US" dirty="0" smtClean="0"/>
              <a:t>carriers to </a:t>
            </a:r>
            <a:r>
              <a:rPr lang="en-US" dirty="0"/>
              <a:t>interconnect to exchange traffic</a:t>
            </a:r>
            <a:r>
              <a:rPr lang="en-US" dirty="0" smtClean="0"/>
              <a:t>.</a:t>
            </a:r>
          </a:p>
          <a:p>
            <a:endParaRPr lang="en-US" dirty="0"/>
          </a:p>
          <a:p>
            <a:r>
              <a:rPr lang="en-US" dirty="0" smtClean="0"/>
              <a:t>    Only </a:t>
            </a:r>
            <a:r>
              <a:rPr lang="en-US" dirty="0"/>
              <a:t>incumbents </a:t>
            </a:r>
            <a:r>
              <a:rPr lang="en-US" dirty="0" smtClean="0"/>
              <a:t>were </a:t>
            </a:r>
            <a:r>
              <a:rPr lang="en-US" dirty="0"/>
              <a:t>required to unbundle and</a:t>
            </a:r>
          </a:p>
          <a:p>
            <a:r>
              <a:rPr lang="en-US" dirty="0"/>
              <a:t>share network </a:t>
            </a:r>
            <a:r>
              <a:rPr lang="en-US" dirty="0" smtClean="0"/>
              <a:t>components</a:t>
            </a:r>
          </a:p>
          <a:p>
            <a:endParaRPr lang="en-US" dirty="0"/>
          </a:p>
          <a:p>
            <a:r>
              <a:rPr lang="en-US" dirty="0" smtClean="0"/>
              <a:t>   The </a:t>
            </a:r>
            <a:r>
              <a:rPr lang="en-US" dirty="0"/>
              <a:t>European Union requires National Regulatory</a:t>
            </a:r>
          </a:p>
          <a:p>
            <a:r>
              <a:rPr lang="en-US" dirty="0"/>
              <a:t>Authorities to </a:t>
            </a:r>
            <a:r>
              <a:rPr lang="en-US" dirty="0" smtClean="0"/>
              <a:t>regulate</a:t>
            </a:r>
            <a:r>
              <a:rPr lang="en-US" dirty="0"/>
              <a:t> </a:t>
            </a:r>
            <a:r>
              <a:rPr lang="en-US" dirty="0" smtClean="0"/>
              <a:t>operators </a:t>
            </a:r>
            <a:r>
              <a:rPr lang="en-US" dirty="0"/>
              <a:t>with significant market power</a:t>
            </a:r>
            <a:r>
              <a:rPr lang="en-US" dirty="0" smtClean="0"/>
              <a:t>.   </a:t>
            </a:r>
            <a:endParaRPr lang="en-US" dirty="0"/>
          </a:p>
        </p:txBody>
      </p:sp>
    </p:spTree>
    <p:extLst>
      <p:ext uri="{BB962C8B-B14F-4D97-AF65-F5344CB8AC3E}">
        <p14:creationId xmlns:p14="http://schemas.microsoft.com/office/powerpoint/2010/main" val="889431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smtClean="0"/>
              <a:t>  Types of Fixed Costs</a:t>
            </a:r>
            <a:endParaRPr lang="en-US" b="1" dirty="0"/>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35</a:t>
            </a:fld>
            <a:endParaRPr lang="en-US" altLang="en-US" sz="1400"/>
          </a:p>
        </p:txBody>
      </p:sp>
      <p:sp>
        <p:nvSpPr>
          <p:cNvPr id="33796" name="Subtitle 3"/>
          <p:cNvSpPr>
            <a:spLocks noGrp="1"/>
          </p:cNvSpPr>
          <p:nvPr>
            <p:ph type="subTitle" idx="1"/>
          </p:nvPr>
        </p:nvSpPr>
        <p:spPr>
          <a:xfrm>
            <a:off x="152400" y="1371600"/>
            <a:ext cx="9144000" cy="3962400"/>
          </a:xfrm>
        </p:spPr>
        <p:txBody>
          <a:bodyPr/>
          <a:lstStyle/>
          <a:p>
            <a:r>
              <a:rPr lang="en-US" sz="2400" b="1" dirty="0" smtClean="0"/>
              <a:t>Short </a:t>
            </a:r>
            <a:r>
              <a:rPr lang="en-US" sz="2400" b="1" dirty="0"/>
              <a:t>run costs</a:t>
            </a:r>
            <a:r>
              <a:rPr lang="en-US" sz="2400" dirty="0"/>
              <a:t>: Costs of providing a </a:t>
            </a:r>
            <a:r>
              <a:rPr lang="en-US" sz="2400" dirty="0" smtClean="0"/>
              <a:t>given service</a:t>
            </a:r>
            <a:r>
              <a:rPr lang="en-US" sz="2400" dirty="0"/>
              <a:t>, assuming that the current stock of </a:t>
            </a:r>
            <a:r>
              <a:rPr lang="en-US" sz="2400" dirty="0" smtClean="0"/>
              <a:t>capital is </a:t>
            </a:r>
            <a:r>
              <a:rPr lang="en-US" sz="2400" dirty="0"/>
              <a:t>fixed. </a:t>
            </a:r>
            <a:r>
              <a:rPr lang="en-US" sz="2400" b="1" dirty="0"/>
              <a:t>The long run cost </a:t>
            </a:r>
            <a:r>
              <a:rPr lang="en-US" sz="2400" dirty="0"/>
              <a:t>of a service </a:t>
            </a:r>
            <a:r>
              <a:rPr lang="en-US" sz="2400" dirty="0" smtClean="0"/>
              <a:t>includes the </a:t>
            </a:r>
            <a:r>
              <a:rPr lang="en-US" sz="2400" dirty="0"/>
              <a:t>cost of the capital plant required </a:t>
            </a:r>
            <a:r>
              <a:rPr lang="en-US" sz="2400" dirty="0" smtClean="0"/>
              <a:t>to supply </a:t>
            </a:r>
            <a:r>
              <a:rPr lang="en-US" sz="2400" dirty="0"/>
              <a:t>that service.</a:t>
            </a:r>
          </a:p>
          <a:p>
            <a:r>
              <a:rPr lang="en-US" sz="2400" b="1" dirty="0"/>
              <a:t>Sunk cost</a:t>
            </a:r>
            <a:r>
              <a:rPr lang="en-US" sz="2400" dirty="0"/>
              <a:t>: Costs that are irreversibly </a:t>
            </a:r>
            <a:r>
              <a:rPr lang="en-US" sz="2400" dirty="0" smtClean="0"/>
              <a:t>spent, independent </a:t>
            </a:r>
            <a:r>
              <a:rPr lang="en-US" sz="2400" dirty="0"/>
              <a:t>of the future quantity of service.</a:t>
            </a:r>
          </a:p>
          <a:p>
            <a:r>
              <a:rPr lang="en-US" sz="2400" b="1" dirty="0"/>
              <a:t>Fixed costs </a:t>
            </a:r>
            <a:r>
              <a:rPr lang="en-US" sz="2400" dirty="0"/>
              <a:t>do not vary as the volume of </a:t>
            </a:r>
            <a:r>
              <a:rPr lang="en-US" sz="2400" dirty="0" smtClean="0"/>
              <a:t>the service </a:t>
            </a:r>
            <a:r>
              <a:rPr lang="en-US" sz="2400" dirty="0"/>
              <a:t>changes.</a:t>
            </a:r>
          </a:p>
          <a:p>
            <a:r>
              <a:rPr lang="en-US" sz="2400" b="1" dirty="0"/>
              <a:t>Service-specific costs: </a:t>
            </a:r>
            <a:r>
              <a:rPr lang="en-US" sz="2400" dirty="0"/>
              <a:t>Costs the firm </a:t>
            </a:r>
            <a:r>
              <a:rPr lang="en-US" sz="2400" dirty="0" smtClean="0"/>
              <a:t>must incur </a:t>
            </a:r>
            <a:r>
              <a:rPr lang="en-US" sz="2400" dirty="0"/>
              <a:t>to provide a specific service.</a:t>
            </a:r>
          </a:p>
          <a:p>
            <a:r>
              <a:rPr lang="en-US" sz="2400" b="1" dirty="0"/>
              <a:t>Shared fixed costs: </a:t>
            </a:r>
            <a:r>
              <a:rPr lang="en-US" sz="2400" dirty="0"/>
              <a:t>Costs to provide a </a:t>
            </a:r>
            <a:r>
              <a:rPr lang="en-US" sz="2400" dirty="0" smtClean="0"/>
              <a:t>group of </a:t>
            </a:r>
            <a:r>
              <a:rPr lang="en-US" sz="2400" dirty="0"/>
              <a:t>services </a:t>
            </a:r>
            <a:r>
              <a:rPr lang="en-US" sz="2400" dirty="0" smtClean="0"/>
              <a:t>that</a:t>
            </a:r>
          </a:p>
          <a:p>
            <a:r>
              <a:rPr lang="en-US" sz="2400" dirty="0" smtClean="0"/>
              <a:t> </a:t>
            </a:r>
            <a:r>
              <a:rPr lang="en-US" sz="2400" dirty="0"/>
              <a:t>do not vary with the level of </a:t>
            </a:r>
            <a:r>
              <a:rPr lang="en-US" sz="2400" dirty="0" smtClean="0"/>
              <a:t>any individual </a:t>
            </a:r>
            <a:r>
              <a:rPr lang="en-US" sz="2400" dirty="0"/>
              <a:t>service in the group.</a:t>
            </a:r>
          </a:p>
          <a:p>
            <a:r>
              <a:rPr lang="en-US" sz="2400" b="1" dirty="0"/>
              <a:t>Common costs: </a:t>
            </a:r>
            <a:r>
              <a:rPr lang="en-US" sz="2400" dirty="0"/>
              <a:t>Fixed costs shared by all </a:t>
            </a:r>
            <a:r>
              <a:rPr lang="en-US" sz="2400" dirty="0" smtClean="0"/>
              <a:t>services produced </a:t>
            </a:r>
            <a:r>
              <a:rPr lang="en-US" sz="2400" dirty="0"/>
              <a:t>by the firm. The cost of the </a:t>
            </a:r>
            <a:r>
              <a:rPr lang="en-US" sz="2400" dirty="0" smtClean="0"/>
              <a:t>company president’s</a:t>
            </a:r>
            <a:r>
              <a:rPr lang="en-US" sz="2400" dirty="0"/>
              <a:t> </a:t>
            </a:r>
            <a:r>
              <a:rPr lang="en-US" sz="2400" dirty="0" smtClean="0"/>
              <a:t>desk </a:t>
            </a:r>
            <a:r>
              <a:rPr lang="en-US" sz="2400" dirty="0"/>
              <a:t>is </a:t>
            </a:r>
            <a:r>
              <a:rPr lang="en-US" sz="2400" dirty="0" smtClean="0"/>
              <a:t>an example</a:t>
            </a:r>
            <a:r>
              <a:rPr lang="en-US" sz="2400" dirty="0"/>
              <a:t>.</a:t>
            </a:r>
          </a:p>
          <a:p>
            <a:r>
              <a:rPr lang="en-US" sz="2400" dirty="0" smtClean="0"/>
              <a:t> </a:t>
            </a:r>
            <a:endParaRPr lang="en-US" altLang="en-US" sz="2400" dirty="0" smtClean="0"/>
          </a:p>
        </p:txBody>
      </p:sp>
    </p:spTree>
    <p:extLst>
      <p:ext uri="{BB962C8B-B14F-4D97-AF65-F5344CB8AC3E}">
        <p14:creationId xmlns:p14="http://schemas.microsoft.com/office/powerpoint/2010/main" val="1523436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a:t>Variable Costs</a:t>
            </a:r>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36</a:t>
            </a:fld>
            <a:endParaRPr lang="en-US" altLang="en-US" sz="1400"/>
          </a:p>
        </p:txBody>
      </p:sp>
      <p:sp>
        <p:nvSpPr>
          <p:cNvPr id="33796" name="Subtitle 3"/>
          <p:cNvSpPr>
            <a:spLocks noGrp="1"/>
          </p:cNvSpPr>
          <p:nvPr>
            <p:ph type="subTitle" idx="1"/>
          </p:nvPr>
        </p:nvSpPr>
        <p:spPr>
          <a:xfrm>
            <a:off x="228600" y="1379434"/>
            <a:ext cx="9144000" cy="3962400"/>
          </a:xfrm>
        </p:spPr>
        <p:txBody>
          <a:bodyPr/>
          <a:lstStyle/>
          <a:p>
            <a:r>
              <a:rPr lang="en-US" sz="2400" b="1" dirty="0" smtClean="0"/>
              <a:t>Incremental </a:t>
            </a:r>
            <a:r>
              <a:rPr lang="en-US" sz="2400" b="1" dirty="0"/>
              <a:t>cost </a:t>
            </a:r>
            <a:r>
              <a:rPr lang="en-US" sz="2400" dirty="0"/>
              <a:t>is the additional cost of </a:t>
            </a:r>
            <a:r>
              <a:rPr lang="en-US" sz="2400" dirty="0" smtClean="0"/>
              <a:t>producing a </a:t>
            </a:r>
            <a:r>
              <a:rPr lang="en-US" sz="2400" dirty="0"/>
              <a:t>given increment </a:t>
            </a:r>
            <a:endParaRPr lang="en-US" sz="2400" dirty="0" smtClean="0"/>
          </a:p>
          <a:p>
            <a:r>
              <a:rPr lang="en-US" sz="2400" dirty="0" smtClean="0"/>
              <a:t>of </a:t>
            </a:r>
            <a:r>
              <a:rPr lang="en-US" sz="2400" dirty="0"/>
              <a:t>output. How </a:t>
            </a:r>
            <a:r>
              <a:rPr lang="en-US" sz="2400" dirty="0" smtClean="0"/>
              <a:t>much does </a:t>
            </a:r>
            <a:r>
              <a:rPr lang="en-US" sz="2400" dirty="0"/>
              <a:t>the firm’s total costs change if the volume</a:t>
            </a:r>
          </a:p>
          <a:p>
            <a:r>
              <a:rPr lang="en-US" sz="2400" dirty="0"/>
              <a:t>of a particular service increases (or </a:t>
            </a:r>
            <a:r>
              <a:rPr lang="en-US" sz="2400" dirty="0" smtClean="0"/>
              <a:t>decreases) by </a:t>
            </a:r>
            <a:r>
              <a:rPr lang="en-US" sz="2400" dirty="0"/>
              <a:t>a given amount</a:t>
            </a:r>
            <a:r>
              <a:rPr lang="en-US" sz="2400" dirty="0" smtClean="0"/>
              <a:t>?</a:t>
            </a:r>
          </a:p>
          <a:p>
            <a:endParaRPr lang="en-US" sz="2400" dirty="0"/>
          </a:p>
          <a:p>
            <a:r>
              <a:rPr lang="en-US" sz="2400" b="1" dirty="0"/>
              <a:t>Marginal cost </a:t>
            </a:r>
            <a:r>
              <a:rPr lang="en-US" sz="2400" dirty="0"/>
              <a:t>is the incremental cost of </a:t>
            </a:r>
            <a:r>
              <a:rPr lang="en-US" sz="2400" dirty="0" smtClean="0"/>
              <a:t>producing </a:t>
            </a:r>
            <a:r>
              <a:rPr lang="en-US" sz="2400" b="1" dirty="0" smtClean="0"/>
              <a:t>one </a:t>
            </a:r>
            <a:r>
              <a:rPr lang="en-US" sz="2400" dirty="0"/>
              <a:t>additional </a:t>
            </a:r>
            <a:r>
              <a:rPr lang="en-US" sz="2400" dirty="0" smtClean="0"/>
              <a:t>unit</a:t>
            </a:r>
          </a:p>
          <a:p>
            <a:r>
              <a:rPr lang="en-US" sz="2400" dirty="0" smtClean="0"/>
              <a:t> </a:t>
            </a:r>
            <a:r>
              <a:rPr lang="en-US" sz="2400" dirty="0"/>
              <a:t>of output. </a:t>
            </a:r>
            <a:r>
              <a:rPr lang="en-US" sz="2400" dirty="0" smtClean="0"/>
              <a:t>Marginal cost </a:t>
            </a:r>
            <a:r>
              <a:rPr lang="en-US" sz="2400" dirty="0"/>
              <a:t>is a limiting case of incremental cost, where</a:t>
            </a:r>
          </a:p>
          <a:p>
            <a:r>
              <a:rPr lang="en-US" sz="2400" dirty="0"/>
              <a:t>the increment is a single extra unit of service</a:t>
            </a:r>
            <a:r>
              <a:rPr lang="en-US" sz="2400" dirty="0" smtClean="0"/>
              <a:t>.</a:t>
            </a:r>
          </a:p>
          <a:p>
            <a:endParaRPr lang="en-US" sz="2400" dirty="0"/>
          </a:p>
          <a:p>
            <a:r>
              <a:rPr lang="en-US" sz="2400" b="1" dirty="0"/>
              <a:t>Long-run incremental cost (LRIC) </a:t>
            </a:r>
            <a:r>
              <a:rPr lang="en-US" sz="2400" dirty="0"/>
              <a:t>is the </a:t>
            </a:r>
            <a:r>
              <a:rPr lang="en-US" sz="2400" dirty="0" smtClean="0"/>
              <a:t>cost of </a:t>
            </a:r>
            <a:r>
              <a:rPr lang="en-US" sz="2400" dirty="0"/>
              <a:t>producing a given increment of output </a:t>
            </a:r>
            <a:r>
              <a:rPr lang="en-US" sz="2400" dirty="0" smtClean="0"/>
              <a:t>including the </a:t>
            </a:r>
            <a:r>
              <a:rPr lang="en-US" sz="2400" dirty="0"/>
              <a:t>cost of capital.</a:t>
            </a:r>
            <a:r>
              <a:rPr lang="en-US" sz="2400" dirty="0" smtClean="0"/>
              <a:t> </a:t>
            </a:r>
            <a:endParaRPr lang="en-US" altLang="en-US" sz="2400" dirty="0" smtClean="0"/>
          </a:p>
        </p:txBody>
      </p:sp>
    </p:spTree>
    <p:extLst>
      <p:ext uri="{BB962C8B-B14F-4D97-AF65-F5344CB8AC3E}">
        <p14:creationId xmlns:p14="http://schemas.microsoft.com/office/powerpoint/2010/main" val="1037018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a:t>TELRIC</a:t>
            </a:r>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37</a:t>
            </a:fld>
            <a:endParaRPr lang="en-US" altLang="en-US" sz="1400"/>
          </a:p>
        </p:txBody>
      </p:sp>
      <p:sp>
        <p:nvSpPr>
          <p:cNvPr id="33796" name="Subtitle 3"/>
          <p:cNvSpPr>
            <a:spLocks noGrp="1"/>
          </p:cNvSpPr>
          <p:nvPr>
            <p:ph type="subTitle" idx="1"/>
          </p:nvPr>
        </p:nvSpPr>
        <p:spPr>
          <a:xfrm>
            <a:off x="152400" y="1752600"/>
            <a:ext cx="9144000" cy="3962400"/>
          </a:xfrm>
        </p:spPr>
        <p:txBody>
          <a:bodyPr/>
          <a:lstStyle/>
          <a:p>
            <a:r>
              <a:rPr lang="en-US" sz="2000" b="1" dirty="0" smtClean="0"/>
              <a:t>Total </a:t>
            </a:r>
            <a:r>
              <a:rPr lang="en-US" sz="2000" b="1" dirty="0"/>
              <a:t>element long-run incremental cost </a:t>
            </a:r>
            <a:r>
              <a:rPr lang="en-US" sz="2000" dirty="0"/>
              <a:t>(</a:t>
            </a:r>
            <a:r>
              <a:rPr lang="en-US" sz="2000" dirty="0" smtClean="0"/>
              <a:t>TELRIC).  </a:t>
            </a:r>
          </a:p>
          <a:p>
            <a:endParaRPr lang="en-US" sz="2000" dirty="0" smtClean="0"/>
          </a:p>
          <a:p>
            <a:r>
              <a:rPr lang="en-US" sz="2000" dirty="0"/>
              <a:t> </a:t>
            </a:r>
            <a:r>
              <a:rPr lang="en-US" sz="2000" dirty="0" smtClean="0"/>
              <a:t>  TELRIC </a:t>
            </a:r>
            <a:r>
              <a:rPr lang="en-US" sz="2000" dirty="0"/>
              <a:t>is a special case of </a:t>
            </a:r>
            <a:r>
              <a:rPr lang="en-US" sz="2000" b="1" dirty="0"/>
              <a:t>incremental </a:t>
            </a:r>
            <a:r>
              <a:rPr lang="en-US" sz="2000" b="1" dirty="0" smtClean="0"/>
              <a:t>cost</a:t>
            </a:r>
            <a:r>
              <a:rPr lang="en-US" sz="2000" dirty="0" smtClean="0"/>
              <a:t>, where </a:t>
            </a:r>
            <a:r>
              <a:rPr lang="en-US" sz="2000" dirty="0"/>
              <a:t>the relevant increment is the total </a:t>
            </a:r>
            <a:r>
              <a:rPr lang="en-US" sz="2000" dirty="0" smtClean="0"/>
              <a:t>volume of </a:t>
            </a:r>
            <a:r>
              <a:rPr lang="en-US" sz="2000" dirty="0"/>
              <a:t>the service in question, and the time </a:t>
            </a:r>
            <a:r>
              <a:rPr lang="en-US" sz="2000" dirty="0" smtClean="0"/>
              <a:t>perspective is </a:t>
            </a:r>
            <a:r>
              <a:rPr lang="en-US" sz="2000" dirty="0"/>
              <a:t>the long-run</a:t>
            </a:r>
            <a:r>
              <a:rPr lang="en-US" sz="2000" dirty="0" smtClean="0"/>
              <a:t>.</a:t>
            </a:r>
          </a:p>
          <a:p>
            <a:endParaRPr lang="en-US" sz="2000" dirty="0"/>
          </a:p>
          <a:p>
            <a:r>
              <a:rPr lang="en-US" sz="2000" dirty="0" smtClean="0"/>
              <a:t>   TELRIC </a:t>
            </a:r>
            <a:r>
              <a:rPr lang="en-US" sz="2000" dirty="0"/>
              <a:t>is the additional cost incurred by a </a:t>
            </a:r>
            <a:r>
              <a:rPr lang="en-US" sz="2000" dirty="0" smtClean="0"/>
              <a:t>firm </a:t>
            </a:r>
            <a:r>
              <a:rPr lang="en-US" sz="2000" b="1" dirty="0" smtClean="0"/>
              <a:t>when </a:t>
            </a:r>
            <a:r>
              <a:rPr lang="en-US" sz="2000" b="1" dirty="0"/>
              <a:t>adding a new service</a:t>
            </a:r>
            <a:r>
              <a:rPr lang="en-US" sz="2000" dirty="0"/>
              <a:t> to its existing </a:t>
            </a:r>
            <a:r>
              <a:rPr lang="en-US" sz="2000" dirty="0" smtClean="0"/>
              <a:t>lineup of </a:t>
            </a:r>
            <a:r>
              <a:rPr lang="en-US" sz="2000" dirty="0"/>
              <a:t>services. </a:t>
            </a:r>
            <a:r>
              <a:rPr lang="en-US" sz="2000" dirty="0" smtClean="0"/>
              <a:t> TELRIC measures the fall </a:t>
            </a:r>
            <a:r>
              <a:rPr lang="en-US" sz="2000" dirty="0"/>
              <a:t>in costs associated </a:t>
            </a:r>
            <a:r>
              <a:rPr lang="en-US" sz="2000" b="1" dirty="0"/>
              <a:t>with </a:t>
            </a:r>
            <a:r>
              <a:rPr lang="en-US" sz="2000" b="1" dirty="0" smtClean="0"/>
              <a:t>  just that service. </a:t>
            </a:r>
            <a:endParaRPr lang="en-US" sz="2000" b="1" dirty="0" smtClean="0"/>
          </a:p>
          <a:p>
            <a:endParaRPr lang="en-US" sz="2000" dirty="0"/>
          </a:p>
          <a:p>
            <a:r>
              <a:rPr lang="en-US" sz="2000" b="1" dirty="0"/>
              <a:t>Stand-alone cost (SAC) </a:t>
            </a:r>
            <a:r>
              <a:rPr lang="en-US" sz="2000" dirty="0"/>
              <a:t>is the cost that </a:t>
            </a:r>
            <a:r>
              <a:rPr lang="en-US" sz="2000" b="1" dirty="0"/>
              <a:t>a </a:t>
            </a:r>
            <a:r>
              <a:rPr lang="en-US" sz="2000" b="1" dirty="0" smtClean="0"/>
              <a:t>standalone firm </a:t>
            </a:r>
            <a:r>
              <a:rPr lang="en-US" sz="2000" dirty="0"/>
              <a:t>(producing no other services) </a:t>
            </a:r>
            <a:r>
              <a:rPr lang="en-US" sz="2000" dirty="0" smtClean="0"/>
              <a:t>would incur </a:t>
            </a:r>
            <a:r>
              <a:rPr lang="en-US" sz="2000" dirty="0"/>
              <a:t>to produce the service. </a:t>
            </a:r>
            <a:endParaRPr lang="en-US" sz="2000" dirty="0" smtClean="0"/>
          </a:p>
          <a:p>
            <a:endParaRPr lang="en-US" sz="2000" dirty="0" smtClean="0"/>
          </a:p>
          <a:p>
            <a:r>
              <a:rPr lang="en-US" sz="2000" dirty="0"/>
              <a:t> </a:t>
            </a:r>
            <a:r>
              <a:rPr lang="en-US" sz="2000" dirty="0" smtClean="0"/>
              <a:t>    SAC </a:t>
            </a:r>
            <a:r>
              <a:rPr lang="en-US" sz="2000" dirty="0"/>
              <a:t>is greater </a:t>
            </a:r>
            <a:r>
              <a:rPr lang="en-US" sz="2000" dirty="0" smtClean="0"/>
              <a:t>than TELRIC </a:t>
            </a:r>
            <a:r>
              <a:rPr lang="en-US" sz="2000" dirty="0"/>
              <a:t>because SAC includes shared fixed </a:t>
            </a:r>
            <a:r>
              <a:rPr lang="en-US" sz="2000" dirty="0" smtClean="0"/>
              <a:t>costs and </a:t>
            </a:r>
            <a:r>
              <a:rPr lang="en-US" sz="2000" dirty="0"/>
              <a:t>common fixed costs.</a:t>
            </a:r>
            <a:endParaRPr lang="en-US" altLang="en-US" sz="2000" dirty="0" smtClean="0"/>
          </a:p>
        </p:txBody>
      </p:sp>
    </p:spTree>
    <p:extLst>
      <p:ext uri="{BB962C8B-B14F-4D97-AF65-F5344CB8AC3E}">
        <p14:creationId xmlns:p14="http://schemas.microsoft.com/office/powerpoint/2010/main" val="3915120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smtClean="0"/>
              <a:t>The </a:t>
            </a:r>
            <a:r>
              <a:rPr lang="en-US" b="1" dirty="0"/>
              <a:t>Verizon </a:t>
            </a:r>
            <a:r>
              <a:rPr lang="en-US" b="1" dirty="0" smtClean="0"/>
              <a:t>Case of 2002 - I</a:t>
            </a:r>
            <a:endParaRPr lang="en-US" altLang="en-US" dirty="0" smtClean="0"/>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38</a:t>
            </a:fld>
            <a:endParaRPr lang="en-US" altLang="en-US" sz="1400"/>
          </a:p>
        </p:txBody>
      </p:sp>
      <p:sp>
        <p:nvSpPr>
          <p:cNvPr id="33796" name="Subtitle 3"/>
          <p:cNvSpPr>
            <a:spLocks noGrp="1"/>
          </p:cNvSpPr>
          <p:nvPr>
            <p:ph type="subTitle" idx="1"/>
          </p:nvPr>
        </p:nvSpPr>
        <p:spPr>
          <a:xfrm>
            <a:off x="266700" y="1676400"/>
            <a:ext cx="8610600" cy="3886200"/>
          </a:xfrm>
        </p:spPr>
        <p:txBody>
          <a:bodyPr/>
          <a:lstStyle/>
          <a:p>
            <a:r>
              <a:rPr lang="en-US" dirty="0" smtClean="0"/>
              <a:t>    The </a:t>
            </a:r>
            <a:r>
              <a:rPr lang="en-US" dirty="0"/>
              <a:t>Telecommunications Act of 1996 </a:t>
            </a:r>
            <a:r>
              <a:rPr lang="en-US" dirty="0" smtClean="0"/>
              <a:t>required incumbent </a:t>
            </a:r>
            <a:r>
              <a:rPr lang="en-US" dirty="0"/>
              <a:t>local phone companies to sell </a:t>
            </a:r>
            <a:r>
              <a:rPr lang="en-US" dirty="0" smtClean="0"/>
              <a:t>interconnection to </a:t>
            </a:r>
            <a:r>
              <a:rPr lang="en-US" dirty="0"/>
              <a:t>other companies at a price </a:t>
            </a:r>
            <a:r>
              <a:rPr lang="en-US" dirty="0" smtClean="0"/>
              <a:t>based on </a:t>
            </a:r>
            <a:r>
              <a:rPr lang="en-US" dirty="0"/>
              <a:t>cost but unrelated to the price state </a:t>
            </a:r>
            <a:r>
              <a:rPr lang="en-US" dirty="0" smtClean="0"/>
              <a:t>regulators calculated </a:t>
            </a:r>
            <a:r>
              <a:rPr lang="en-US" dirty="0"/>
              <a:t>using rate-of-return regulation.</a:t>
            </a:r>
          </a:p>
          <a:p>
            <a:r>
              <a:rPr lang="en-US" dirty="0" smtClean="0"/>
              <a:t>    The </a:t>
            </a:r>
            <a:r>
              <a:rPr lang="en-US" dirty="0"/>
              <a:t>FCC </a:t>
            </a:r>
            <a:r>
              <a:rPr lang="en-US" dirty="0" smtClean="0"/>
              <a:t>uses </a:t>
            </a:r>
            <a:r>
              <a:rPr lang="en-US" dirty="0"/>
              <a:t>TELRIC.</a:t>
            </a:r>
          </a:p>
          <a:p>
            <a:r>
              <a:rPr lang="en-US" dirty="0" smtClean="0"/>
              <a:t>   The </a:t>
            </a:r>
            <a:r>
              <a:rPr lang="en-US" dirty="0"/>
              <a:t>incumbents thought TELRIC generated too</a:t>
            </a:r>
          </a:p>
          <a:p>
            <a:r>
              <a:rPr lang="en-US" dirty="0"/>
              <a:t>low an interconnection price </a:t>
            </a:r>
            <a:r>
              <a:rPr lang="en-US" dirty="0" smtClean="0"/>
              <a:t>because it is </a:t>
            </a:r>
            <a:r>
              <a:rPr lang="en-US" dirty="0"/>
              <a:t>based on the </a:t>
            </a:r>
            <a:r>
              <a:rPr lang="en-US" b="1" dirty="0"/>
              <a:t>replacement cost </a:t>
            </a:r>
            <a:r>
              <a:rPr lang="en-US" dirty="0"/>
              <a:t>of</a:t>
            </a:r>
            <a:r>
              <a:rPr lang="en-US" b="1" dirty="0"/>
              <a:t> </a:t>
            </a:r>
            <a:r>
              <a:rPr lang="en-US" dirty="0" smtClean="0"/>
              <a:t>the wiring </a:t>
            </a:r>
            <a:r>
              <a:rPr lang="en-US" dirty="0"/>
              <a:t>in the local loops, not the amount the </a:t>
            </a:r>
            <a:r>
              <a:rPr lang="en-US" dirty="0" smtClean="0"/>
              <a:t>wiring actually </a:t>
            </a:r>
            <a:r>
              <a:rPr lang="en-US" dirty="0"/>
              <a:t>cost.</a:t>
            </a:r>
          </a:p>
          <a:p>
            <a:r>
              <a:rPr lang="en-US" dirty="0" smtClean="0"/>
              <a:t> </a:t>
            </a:r>
            <a:endParaRPr lang="en-US" altLang="en-US" sz="2000" dirty="0" smtClean="0"/>
          </a:p>
        </p:txBody>
      </p:sp>
    </p:spTree>
    <p:extLst>
      <p:ext uri="{BB962C8B-B14F-4D97-AF65-F5344CB8AC3E}">
        <p14:creationId xmlns:p14="http://schemas.microsoft.com/office/powerpoint/2010/main" val="480155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smtClean="0"/>
              <a:t>The </a:t>
            </a:r>
            <a:r>
              <a:rPr lang="en-US" b="1" dirty="0"/>
              <a:t>Verizon </a:t>
            </a:r>
            <a:r>
              <a:rPr lang="en-US" b="1" dirty="0" smtClean="0"/>
              <a:t>Case - II</a:t>
            </a:r>
            <a:endParaRPr lang="en-US" altLang="en-US" dirty="0" smtClean="0"/>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39</a:t>
            </a:fld>
            <a:endParaRPr lang="en-US" altLang="en-US" sz="1400"/>
          </a:p>
        </p:txBody>
      </p:sp>
      <p:sp>
        <p:nvSpPr>
          <p:cNvPr id="33796" name="Subtitle 3"/>
          <p:cNvSpPr>
            <a:spLocks noGrp="1"/>
          </p:cNvSpPr>
          <p:nvPr>
            <p:ph type="subTitle" idx="1"/>
          </p:nvPr>
        </p:nvSpPr>
        <p:spPr>
          <a:xfrm>
            <a:off x="381000" y="990600"/>
            <a:ext cx="9144000" cy="3962400"/>
          </a:xfrm>
        </p:spPr>
        <p:txBody>
          <a:bodyPr/>
          <a:lstStyle/>
          <a:p>
            <a:r>
              <a:rPr lang="en-US" dirty="0" smtClean="0"/>
              <a:t> </a:t>
            </a:r>
            <a:endParaRPr lang="en-US" dirty="0"/>
          </a:p>
          <a:p>
            <a:r>
              <a:rPr lang="en-US" dirty="0" smtClean="0"/>
              <a:t>   Replacement </a:t>
            </a:r>
            <a:r>
              <a:rPr lang="en-US" dirty="0"/>
              <a:t>cost was below wiring cost </a:t>
            </a:r>
            <a:r>
              <a:rPr lang="en-US" dirty="0" smtClean="0"/>
              <a:t>because new</a:t>
            </a:r>
          </a:p>
          <a:p>
            <a:r>
              <a:rPr lang="en-US" dirty="0" smtClean="0"/>
              <a:t>technology </a:t>
            </a:r>
            <a:r>
              <a:rPr lang="en-US" dirty="0"/>
              <a:t>meant that the cost of putting in</a:t>
            </a:r>
          </a:p>
          <a:p>
            <a:r>
              <a:rPr lang="en-US" dirty="0"/>
              <a:t>new wiring was falling over time</a:t>
            </a:r>
            <a:r>
              <a:rPr lang="en-US" dirty="0" smtClean="0"/>
              <a:t>.</a:t>
            </a:r>
          </a:p>
          <a:p>
            <a:endParaRPr lang="en-US" dirty="0"/>
          </a:p>
          <a:p>
            <a:r>
              <a:rPr lang="en-US" dirty="0" smtClean="0"/>
              <a:t>   The </a:t>
            </a:r>
            <a:r>
              <a:rPr lang="en-US" dirty="0"/>
              <a:t>incumbents said that for the FCC to use</a:t>
            </a:r>
          </a:p>
          <a:p>
            <a:r>
              <a:rPr lang="en-US" dirty="0"/>
              <a:t>TELRIC meant the government was illegally forcing</a:t>
            </a:r>
          </a:p>
          <a:p>
            <a:r>
              <a:rPr lang="en-US" dirty="0"/>
              <a:t>them to sell their product at below cost</a:t>
            </a:r>
            <a:r>
              <a:rPr lang="en-US" dirty="0" smtClean="0"/>
              <a:t>.</a:t>
            </a:r>
          </a:p>
          <a:p>
            <a:endParaRPr lang="en-US" dirty="0"/>
          </a:p>
          <a:p>
            <a:r>
              <a:rPr lang="en-US" dirty="0" smtClean="0"/>
              <a:t>   The </a:t>
            </a:r>
            <a:r>
              <a:rPr lang="en-US" dirty="0"/>
              <a:t>Supreme Court said TELRIC was okay: </a:t>
            </a:r>
            <a:r>
              <a:rPr lang="en-US" i="1" dirty="0"/>
              <a:t>Verizon</a:t>
            </a:r>
          </a:p>
          <a:p>
            <a:r>
              <a:rPr lang="en-US" i="1" dirty="0"/>
              <a:t>Communications v. FCC</a:t>
            </a:r>
            <a:r>
              <a:rPr lang="en-US" dirty="0"/>
              <a:t>, 535 U.S. 467 (2002).</a:t>
            </a:r>
            <a:endParaRPr lang="en-US" altLang="en-US" sz="2000" dirty="0" smtClean="0"/>
          </a:p>
        </p:txBody>
      </p:sp>
    </p:spTree>
    <p:extLst>
      <p:ext uri="{BB962C8B-B14F-4D97-AF65-F5344CB8AC3E}">
        <p14:creationId xmlns:p14="http://schemas.microsoft.com/office/powerpoint/2010/main" val="2283913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smtClean="0"/>
              <a:t>Topic I: Net Neutrality</a:t>
            </a:r>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4</a:t>
            </a:fld>
            <a:endParaRPr lang="en-US" altLang="en-US" sz="1400"/>
          </a:p>
        </p:txBody>
      </p:sp>
      <p:sp>
        <p:nvSpPr>
          <p:cNvPr id="3" name="Rectangle 2"/>
          <p:cNvSpPr/>
          <p:nvPr/>
        </p:nvSpPr>
        <p:spPr>
          <a:xfrm>
            <a:off x="533400" y="1981200"/>
            <a:ext cx="8610600" cy="3785652"/>
          </a:xfrm>
          <a:prstGeom prst="rect">
            <a:avLst/>
          </a:prstGeom>
        </p:spPr>
        <p:txBody>
          <a:bodyPr wrap="square">
            <a:spAutoFit/>
          </a:bodyPr>
          <a:lstStyle/>
          <a:p>
            <a:r>
              <a:rPr lang="en-US" sz="4800"/>
              <a:t> </a:t>
            </a:r>
            <a:r>
              <a:rPr lang="en-US" sz="4800" smtClean="0"/>
              <a:t>    We don’t have to worry about all the bad things a company could do. We only have to worry about bad things that would be profitable.  </a:t>
            </a:r>
            <a:endParaRPr lang="en-US" sz="4800" dirty="0"/>
          </a:p>
        </p:txBody>
      </p:sp>
    </p:spTree>
    <p:extLst>
      <p:ext uri="{BB962C8B-B14F-4D97-AF65-F5344CB8AC3E}">
        <p14:creationId xmlns:p14="http://schemas.microsoft.com/office/powerpoint/2010/main" val="23002960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a:t>What the Supreme Court Said</a:t>
            </a:r>
            <a:endParaRPr lang="en-US" altLang="en-US" dirty="0" smtClean="0"/>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40</a:t>
            </a:fld>
            <a:endParaRPr lang="en-US" altLang="en-US" sz="1400"/>
          </a:p>
        </p:txBody>
      </p:sp>
      <p:sp>
        <p:nvSpPr>
          <p:cNvPr id="33796" name="Subtitle 3"/>
          <p:cNvSpPr>
            <a:spLocks noGrp="1"/>
          </p:cNvSpPr>
          <p:nvPr>
            <p:ph type="subTitle" idx="1"/>
          </p:nvPr>
        </p:nvSpPr>
        <p:spPr>
          <a:xfrm>
            <a:off x="152400" y="1801318"/>
            <a:ext cx="9144000" cy="5105400"/>
          </a:xfrm>
        </p:spPr>
        <p:txBody>
          <a:bodyPr/>
          <a:lstStyle/>
          <a:p>
            <a:r>
              <a:rPr lang="en-US" sz="2400" b="1" dirty="0" smtClean="0"/>
              <a:t>    </a:t>
            </a:r>
            <a:r>
              <a:rPr lang="en-US" sz="2400" dirty="0" smtClean="0"/>
              <a:t>“</a:t>
            </a:r>
            <a:r>
              <a:rPr lang="en-US" sz="2400" dirty="0"/>
              <a:t>The Act requires the FCC to decide how to </a:t>
            </a:r>
            <a:r>
              <a:rPr lang="en-US" sz="2400" dirty="0" smtClean="0"/>
              <a:t>value  ‘the </a:t>
            </a:r>
            <a:r>
              <a:rPr lang="en-US" sz="2400" dirty="0"/>
              <a:t>cost . . . of providing the “network </a:t>
            </a:r>
            <a:r>
              <a:rPr lang="en-US" sz="2400" dirty="0" smtClean="0"/>
              <a:t>element [which</a:t>
            </a:r>
            <a:r>
              <a:rPr lang="en-US" sz="2400" dirty="0"/>
              <a:t>] may include a </a:t>
            </a:r>
            <a:r>
              <a:rPr lang="en-US" sz="2400" dirty="0" smtClean="0"/>
              <a:t>reasonable</a:t>
            </a:r>
          </a:p>
          <a:p>
            <a:r>
              <a:rPr lang="en-US" sz="2400" dirty="0" smtClean="0"/>
              <a:t> </a:t>
            </a:r>
            <a:r>
              <a:rPr lang="en-US" sz="2400" dirty="0"/>
              <a:t>profit</a:t>
            </a:r>
            <a:r>
              <a:rPr lang="en-US" sz="2400" dirty="0" smtClean="0"/>
              <a:t>,’’ although the </a:t>
            </a:r>
            <a:r>
              <a:rPr lang="en-US" sz="2400" dirty="0"/>
              <a:t>FCC is (as already seen) forbidden to </a:t>
            </a:r>
            <a:r>
              <a:rPr lang="en-US" sz="2400" dirty="0" smtClean="0"/>
              <a:t>allow any </a:t>
            </a:r>
            <a:r>
              <a:rPr lang="en-US" sz="2400" dirty="0"/>
              <a:t>“reference to a rate-of-return or other </a:t>
            </a:r>
            <a:r>
              <a:rPr lang="en-US" sz="2400" dirty="0" smtClean="0"/>
              <a:t>rate-based</a:t>
            </a:r>
            <a:r>
              <a:rPr lang="en-US" sz="2400" dirty="0"/>
              <a:t> </a:t>
            </a:r>
            <a:r>
              <a:rPr lang="en-US" sz="2400" dirty="0" smtClean="0"/>
              <a:t>proceeding</a:t>
            </a:r>
            <a:r>
              <a:rPr lang="en-US" sz="2400" dirty="0"/>
              <a:t>.”</a:t>
            </a:r>
          </a:p>
          <a:p>
            <a:r>
              <a:rPr lang="en-US" sz="2400" dirty="0" smtClean="0"/>
              <a:t>      Within </a:t>
            </a:r>
            <a:r>
              <a:rPr lang="en-US" sz="2400" dirty="0"/>
              <a:t>the discretion left to it after </a:t>
            </a:r>
            <a:r>
              <a:rPr lang="en-US" sz="2400" dirty="0" smtClean="0"/>
              <a:t>eliminating any </a:t>
            </a:r>
            <a:r>
              <a:rPr lang="en-US" sz="2400" dirty="0"/>
              <a:t>dependence on </a:t>
            </a:r>
            <a:r>
              <a:rPr lang="en-US" sz="2400" dirty="0" smtClean="0"/>
              <a:t>a</a:t>
            </a:r>
          </a:p>
          <a:p>
            <a:r>
              <a:rPr lang="en-US" sz="2400" dirty="0" smtClean="0"/>
              <a:t> </a:t>
            </a:r>
            <a:r>
              <a:rPr lang="en-US" sz="2400" dirty="0"/>
              <a:t>“rate-of-return or </a:t>
            </a:r>
            <a:r>
              <a:rPr lang="en-US" sz="2400" dirty="0" smtClean="0"/>
              <a:t>other rate-based </a:t>
            </a:r>
            <a:r>
              <a:rPr lang="en-US" sz="2400" dirty="0"/>
              <a:t>proceeding,” the Commission </a:t>
            </a:r>
            <a:r>
              <a:rPr lang="en-US" sz="2400" dirty="0" smtClean="0"/>
              <a:t>chose</a:t>
            </a:r>
          </a:p>
          <a:p>
            <a:r>
              <a:rPr lang="en-US" sz="2400" dirty="0" smtClean="0"/>
              <a:t> a </a:t>
            </a:r>
            <a:r>
              <a:rPr lang="en-US" sz="2400" dirty="0"/>
              <a:t>way </a:t>
            </a:r>
            <a:r>
              <a:rPr lang="en-US" sz="2400" dirty="0" smtClean="0"/>
              <a:t>of treating </a:t>
            </a:r>
            <a:r>
              <a:rPr lang="en-US" sz="2400" dirty="0"/>
              <a:t>“cost” as “forward-looking </a:t>
            </a:r>
            <a:r>
              <a:rPr lang="en-US" sz="2400" dirty="0" smtClean="0"/>
              <a:t>economic cost,”</a:t>
            </a:r>
          </a:p>
          <a:p>
            <a:r>
              <a:rPr lang="en-US" sz="2400" dirty="0" smtClean="0"/>
              <a:t> </a:t>
            </a:r>
            <a:r>
              <a:rPr lang="en-US" sz="2400" dirty="0"/>
              <a:t>something distinct from  </a:t>
            </a:r>
            <a:r>
              <a:rPr lang="en-US" sz="2400" dirty="0" smtClean="0"/>
              <a:t>the kind of </a:t>
            </a:r>
            <a:r>
              <a:rPr lang="en-US" sz="2400" dirty="0"/>
              <a:t>historically based cost generally relied </a:t>
            </a:r>
            <a:r>
              <a:rPr lang="en-US" sz="2400" dirty="0" smtClean="0"/>
              <a:t>upon in </a:t>
            </a:r>
            <a:r>
              <a:rPr lang="en-US" sz="2400" dirty="0"/>
              <a:t>valuing a rate base </a:t>
            </a:r>
            <a:r>
              <a:rPr lang="en-US" sz="2400" dirty="0" smtClean="0"/>
              <a:t>after  </a:t>
            </a:r>
            <a:r>
              <a:rPr lang="en-US" sz="2400" i="1" dirty="0" smtClean="0"/>
              <a:t>Hope </a:t>
            </a:r>
            <a:r>
              <a:rPr lang="en-US" sz="2400" i="1" dirty="0"/>
              <a:t>Natural Gas</a:t>
            </a:r>
            <a:r>
              <a:rPr lang="en-US" sz="2400" dirty="0" smtClean="0"/>
              <a:t>.”       </a:t>
            </a:r>
          </a:p>
          <a:p>
            <a:r>
              <a:rPr lang="en-US" sz="2400" dirty="0" smtClean="0"/>
              <a:t>                                                             (</a:t>
            </a:r>
            <a:r>
              <a:rPr lang="en-US" sz="2400" i="1" dirty="0" smtClean="0"/>
              <a:t>Verizon </a:t>
            </a:r>
            <a:r>
              <a:rPr lang="en-US" sz="2400" dirty="0" smtClean="0"/>
              <a:t>Supreme Court opinion)</a:t>
            </a:r>
            <a:endParaRPr lang="en-US" altLang="en-US" sz="2400" dirty="0" smtClean="0"/>
          </a:p>
        </p:txBody>
      </p:sp>
    </p:spTree>
    <p:extLst>
      <p:ext uri="{BB962C8B-B14F-4D97-AF65-F5344CB8AC3E}">
        <p14:creationId xmlns:p14="http://schemas.microsoft.com/office/powerpoint/2010/main" val="4164338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a:t>The Supreme Court on </a:t>
            </a:r>
            <a:r>
              <a:rPr lang="en-US" b="1" dirty="0" err="1"/>
              <a:t>TELRIC</a:t>
            </a:r>
            <a:endParaRPr lang="en-US" altLang="en-US" dirty="0" smtClean="0"/>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41</a:t>
            </a:fld>
            <a:endParaRPr lang="en-US" altLang="en-US" sz="1400"/>
          </a:p>
        </p:txBody>
      </p:sp>
      <p:sp>
        <p:nvSpPr>
          <p:cNvPr id="33796" name="Subtitle 3"/>
          <p:cNvSpPr>
            <a:spLocks noGrp="1"/>
          </p:cNvSpPr>
          <p:nvPr>
            <p:ph type="subTitle" idx="1"/>
          </p:nvPr>
        </p:nvSpPr>
        <p:spPr>
          <a:xfrm>
            <a:off x="723900" y="1524000"/>
            <a:ext cx="7696200" cy="3962400"/>
          </a:xfrm>
        </p:spPr>
        <p:txBody>
          <a:bodyPr/>
          <a:lstStyle/>
          <a:p>
            <a:r>
              <a:rPr lang="en-US" altLang="en-US" sz="2400" dirty="0" smtClean="0"/>
              <a:t>   “</a:t>
            </a:r>
            <a:r>
              <a:rPr lang="en-US" altLang="en-US" sz="2400" dirty="0"/>
              <a:t>In Rule 505, the FCC defined the “</a:t>
            </a:r>
            <a:r>
              <a:rPr lang="en-US" altLang="en-US" sz="2400" b="1" dirty="0"/>
              <a:t>forward-looking economic cost</a:t>
            </a:r>
            <a:r>
              <a:rPr lang="en-US" altLang="en-US" sz="2400" dirty="0"/>
              <a:t> of an element [as] the sum of (1) the total element long-run incremental cost of the element [</a:t>
            </a:r>
            <a:r>
              <a:rPr lang="en-US" altLang="en-US" sz="2400" b="1" dirty="0"/>
              <a:t>TELRIC</a:t>
            </a:r>
            <a:r>
              <a:rPr lang="en-US" altLang="en-US" sz="2400" dirty="0"/>
              <a:t>]; [and] (2) </a:t>
            </a:r>
            <a:r>
              <a:rPr lang="en-US" altLang="en-US" sz="2400" b="1" dirty="0"/>
              <a:t>a reasonable allocation of forward-looking common costs</a:t>
            </a:r>
            <a:r>
              <a:rPr lang="en-US" altLang="en-US" sz="2400" dirty="0"/>
              <a:t>,” common costs being “costs incurred in providing a group of elements that “cannot be attributed directly to individual elements.”</a:t>
            </a:r>
          </a:p>
          <a:p>
            <a:endParaRPr lang="en-US" altLang="en-US" sz="2400" dirty="0"/>
          </a:p>
          <a:p>
            <a:r>
              <a:rPr lang="en-US" altLang="en-US" sz="2400" dirty="0" smtClean="0"/>
              <a:t>   Most </a:t>
            </a:r>
            <a:r>
              <a:rPr lang="en-US" altLang="en-US" sz="2400" dirty="0"/>
              <a:t>important of all, the FCC decided that the TELRIC “should be measured </a:t>
            </a:r>
            <a:r>
              <a:rPr lang="en-US" altLang="en-US" sz="2400" b="1" dirty="0"/>
              <a:t>based on the use of the most efficient telecommunications technology currently available </a:t>
            </a:r>
            <a:r>
              <a:rPr lang="en-US" altLang="en-US" sz="2400" dirty="0"/>
              <a:t>and the lowest cost network configuration, given the existing location of the incumbent’s wire centers.” </a:t>
            </a:r>
            <a:r>
              <a:rPr lang="en-US" altLang="en-US" sz="2400" dirty="0" smtClean="0"/>
              <a:t>”               (</a:t>
            </a:r>
            <a:r>
              <a:rPr lang="en-US" altLang="en-US" sz="2400" i="1" dirty="0"/>
              <a:t>Verizon</a:t>
            </a:r>
            <a:r>
              <a:rPr lang="en-US" altLang="en-US" sz="2400" dirty="0"/>
              <a:t>)</a:t>
            </a:r>
            <a:endParaRPr lang="en-US" altLang="en-US" sz="2400" dirty="0" smtClean="0"/>
          </a:p>
        </p:txBody>
      </p:sp>
    </p:spTree>
    <p:extLst>
      <p:ext uri="{BB962C8B-B14F-4D97-AF65-F5344CB8AC3E}">
        <p14:creationId xmlns:p14="http://schemas.microsoft.com/office/powerpoint/2010/main" val="3222810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a:t>TELRIC’s Three Components</a:t>
            </a:r>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42</a:t>
            </a:fld>
            <a:endParaRPr lang="en-US" altLang="en-US" sz="1400"/>
          </a:p>
        </p:txBody>
      </p:sp>
      <p:sp>
        <p:nvSpPr>
          <p:cNvPr id="33796" name="Subtitle 3"/>
          <p:cNvSpPr>
            <a:spLocks noGrp="1"/>
          </p:cNvSpPr>
          <p:nvPr>
            <p:ph type="subTitle" idx="1"/>
          </p:nvPr>
        </p:nvSpPr>
        <p:spPr>
          <a:xfrm>
            <a:off x="326571" y="1524000"/>
            <a:ext cx="8305800" cy="3962400"/>
          </a:xfrm>
        </p:spPr>
        <p:txBody>
          <a:bodyPr/>
          <a:lstStyle/>
          <a:p>
            <a:r>
              <a:rPr lang="en-US" sz="2400" dirty="0" smtClean="0"/>
              <a:t>    “ </a:t>
            </a:r>
            <a:r>
              <a:rPr lang="en-US" sz="2400" dirty="0"/>
              <a:t>“The TELRIC of an element has three components, the </a:t>
            </a:r>
            <a:r>
              <a:rPr lang="en-US" sz="2400" b="1" dirty="0"/>
              <a:t>operating</a:t>
            </a:r>
            <a:r>
              <a:rPr lang="en-US" sz="2400" dirty="0"/>
              <a:t> expenses, the </a:t>
            </a:r>
            <a:r>
              <a:rPr lang="en-US" sz="2400" b="1" dirty="0"/>
              <a:t>depreciation</a:t>
            </a:r>
            <a:r>
              <a:rPr lang="en-US" sz="2400" dirty="0"/>
              <a:t> cost, and the appropriate risk-adjusted </a:t>
            </a:r>
            <a:r>
              <a:rPr lang="en-US" sz="2400" b="1" dirty="0"/>
              <a:t>cost of capital</a:t>
            </a:r>
            <a:r>
              <a:rPr lang="en-US" sz="2400" dirty="0"/>
              <a:t>.” ...</a:t>
            </a:r>
          </a:p>
          <a:p>
            <a:r>
              <a:rPr lang="en-US" sz="2400" dirty="0"/>
              <a:t> </a:t>
            </a:r>
            <a:r>
              <a:rPr lang="en-US" sz="2400" dirty="0" smtClean="0"/>
              <a:t>  </a:t>
            </a:r>
            <a:r>
              <a:rPr lang="en-US" sz="2400" dirty="0" smtClean="0"/>
              <a:t> </a:t>
            </a:r>
            <a:r>
              <a:rPr lang="en-US" sz="2400" dirty="0" smtClean="0"/>
              <a:t>Assume </a:t>
            </a:r>
            <a:r>
              <a:rPr lang="en-US" sz="2400" dirty="0"/>
              <a:t>that it would cost</a:t>
            </a:r>
            <a:r>
              <a:rPr lang="en-US" sz="2400" b="1" dirty="0"/>
              <a:t> $1 </a:t>
            </a:r>
            <a:r>
              <a:rPr lang="en-US" sz="2400" dirty="0"/>
              <a:t>a year to operate a most-efficient loop element</a:t>
            </a:r>
            <a:r>
              <a:rPr lang="en-US" sz="2400" dirty="0" smtClean="0"/>
              <a:t>;</a:t>
            </a:r>
          </a:p>
          <a:p>
            <a:r>
              <a:rPr lang="en-US" sz="2400" dirty="0" smtClean="0"/>
              <a:t> </a:t>
            </a:r>
            <a:r>
              <a:rPr lang="en-US" sz="2400" dirty="0"/>
              <a:t>that it would take </a:t>
            </a:r>
            <a:r>
              <a:rPr lang="en-US" sz="2400" b="1" dirty="0"/>
              <a:t>$10 </a:t>
            </a:r>
            <a:r>
              <a:rPr lang="en-US" sz="2400" dirty="0"/>
              <a:t>for interest payments on the capital a carrier would have to invest to build the lowest cost loop centered upon an incumbent carrier’s existing wire centers (say $100, at 10 percent per annum); </a:t>
            </a:r>
            <a:endParaRPr lang="en-US" sz="2400" dirty="0" smtClean="0"/>
          </a:p>
          <a:p>
            <a:r>
              <a:rPr lang="en-US" sz="2400" dirty="0" smtClean="0"/>
              <a:t>and </a:t>
            </a:r>
            <a:r>
              <a:rPr lang="en-US" sz="2400" dirty="0"/>
              <a:t>that </a:t>
            </a:r>
            <a:r>
              <a:rPr lang="en-US" sz="2400" b="1" dirty="0"/>
              <a:t>$9 </a:t>
            </a:r>
            <a:r>
              <a:rPr lang="en-US" sz="2400" dirty="0"/>
              <a:t>would be reasonable for depreciation on that loop (an 11-year useful life</a:t>
            </a:r>
            <a:r>
              <a:rPr lang="en-US" sz="2400" dirty="0" smtClean="0"/>
              <a:t>);</a:t>
            </a:r>
          </a:p>
          <a:p>
            <a:r>
              <a:rPr lang="en-US" sz="2400" dirty="0" smtClean="0"/>
              <a:t> </a:t>
            </a:r>
            <a:r>
              <a:rPr lang="en-US" sz="2400" dirty="0"/>
              <a:t>then the annual TELRIC for the loop element would </a:t>
            </a:r>
            <a:r>
              <a:rPr lang="en-US" sz="2400" b="1" dirty="0"/>
              <a:t>be $20.” </a:t>
            </a:r>
            <a:r>
              <a:rPr lang="en-US" sz="2400" dirty="0"/>
              <a:t>(</a:t>
            </a:r>
            <a:r>
              <a:rPr lang="en-US" sz="2400" i="1" dirty="0"/>
              <a:t>Verizon</a:t>
            </a:r>
            <a:r>
              <a:rPr lang="en-US" sz="2400" dirty="0"/>
              <a:t>)</a:t>
            </a:r>
          </a:p>
        </p:txBody>
      </p:sp>
    </p:spTree>
    <p:extLst>
      <p:ext uri="{BB962C8B-B14F-4D97-AF65-F5344CB8AC3E}">
        <p14:creationId xmlns:p14="http://schemas.microsoft.com/office/powerpoint/2010/main" val="20342828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a:t>The Plain Meaning of “Cost”</a:t>
            </a:r>
            <a:endParaRPr lang="en-US" altLang="en-US" smtClean="0"/>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43</a:t>
            </a:fld>
            <a:endParaRPr lang="en-US" altLang="en-US" sz="1400"/>
          </a:p>
        </p:txBody>
      </p:sp>
      <p:sp>
        <p:nvSpPr>
          <p:cNvPr id="33796" name="Subtitle 3"/>
          <p:cNvSpPr>
            <a:spLocks noGrp="1"/>
          </p:cNvSpPr>
          <p:nvPr>
            <p:ph type="subTitle" idx="1"/>
          </p:nvPr>
        </p:nvSpPr>
        <p:spPr>
          <a:xfrm>
            <a:off x="533400" y="1295400"/>
            <a:ext cx="7772400" cy="3962400"/>
          </a:xfrm>
        </p:spPr>
        <p:txBody>
          <a:bodyPr/>
          <a:lstStyle/>
          <a:p>
            <a:endParaRPr lang="en-US" altLang="en-US" sz="2000" dirty="0"/>
          </a:p>
          <a:p>
            <a:r>
              <a:rPr lang="en-US" altLang="en-US" sz="2400" dirty="0"/>
              <a:t> </a:t>
            </a:r>
            <a:r>
              <a:rPr lang="en-US" altLang="en-US" sz="2400" dirty="0" smtClean="0"/>
              <a:t>    “</a:t>
            </a:r>
            <a:r>
              <a:rPr lang="en-US" altLang="en-US" sz="2400" dirty="0"/>
              <a:t>The incumbent carriers’ first attack charges the FCC with ignoring the </a:t>
            </a:r>
            <a:r>
              <a:rPr lang="en-US" altLang="en-US" sz="2400" b="1" dirty="0"/>
              <a:t>plain meaning of the word “cost” </a:t>
            </a:r>
            <a:r>
              <a:rPr lang="en-US" altLang="en-US" sz="2400" dirty="0"/>
              <a:t>as it occurs in the provision of §252(d)(1)... They contend that “cost” in the statute refers to </a:t>
            </a:r>
            <a:r>
              <a:rPr lang="en-US" altLang="en-US" sz="2400" b="1" dirty="0"/>
              <a:t>“historical” cost</a:t>
            </a:r>
            <a:r>
              <a:rPr lang="en-US" altLang="en-US" sz="2400" dirty="0"/>
              <a:t>, which they define as “what was in fact paid” for a capital asset, </a:t>
            </a:r>
            <a:r>
              <a:rPr lang="en-US" altLang="en-US" sz="2400" b="1" dirty="0"/>
              <a:t>as distinct from “value,” </a:t>
            </a:r>
            <a:r>
              <a:rPr lang="en-US" altLang="en-US" sz="2400" dirty="0"/>
              <a:t>or “the price that would be paid on the open market.”</a:t>
            </a:r>
          </a:p>
          <a:p>
            <a:endParaRPr lang="en-US" altLang="en-US" sz="2400" dirty="0"/>
          </a:p>
          <a:p>
            <a:r>
              <a:rPr lang="en-US" altLang="en-US" sz="2400" dirty="0" smtClean="0"/>
              <a:t>    The </a:t>
            </a:r>
            <a:r>
              <a:rPr lang="en-US" altLang="en-US" sz="2400" dirty="0"/>
              <a:t>argument boils down to the proposition that “the cost of providing the network element” can </a:t>
            </a:r>
            <a:r>
              <a:rPr lang="en-US" altLang="en-US" sz="2400" b="1" dirty="0"/>
              <a:t>only</a:t>
            </a:r>
            <a:r>
              <a:rPr lang="en-US" altLang="en-US" sz="2400" dirty="0"/>
              <a:t> mean, </a:t>
            </a:r>
            <a:r>
              <a:rPr lang="en-US" altLang="en-US" sz="2400" b="1" dirty="0"/>
              <a:t>in plain language and in this particular technical context</a:t>
            </a:r>
            <a:r>
              <a:rPr lang="en-US" altLang="en-US" sz="2400" dirty="0"/>
              <a:t>, the past cost to an incumbent of furnishing the specific network element actually, physically, to be provided</a:t>
            </a:r>
            <a:r>
              <a:rPr lang="en-US" altLang="en-US" sz="2400" dirty="0" smtClean="0"/>
              <a:t>.”  (</a:t>
            </a:r>
            <a:r>
              <a:rPr lang="en-US" altLang="en-US" sz="2400" i="1" dirty="0"/>
              <a:t>Verizon</a:t>
            </a:r>
            <a:r>
              <a:rPr lang="en-US" altLang="en-US" sz="2400" dirty="0"/>
              <a:t>)</a:t>
            </a:r>
            <a:endParaRPr lang="en-US" altLang="en-US" sz="2400" dirty="0" smtClean="0"/>
          </a:p>
        </p:txBody>
      </p:sp>
    </p:spTree>
    <p:extLst>
      <p:ext uri="{BB962C8B-B14F-4D97-AF65-F5344CB8AC3E}">
        <p14:creationId xmlns:p14="http://schemas.microsoft.com/office/powerpoint/2010/main" val="1253764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9910" y="14243"/>
            <a:ext cx="9144000" cy="1143000"/>
          </a:xfrm>
        </p:spPr>
        <p:txBody>
          <a:bodyPr/>
          <a:lstStyle/>
          <a:p>
            <a:r>
              <a:rPr lang="en-US" b="1" dirty="0"/>
              <a:t>The Plain Meaning of “Cost</a:t>
            </a:r>
            <a:r>
              <a:rPr lang="en-US" b="1" dirty="0" smtClean="0"/>
              <a:t>”: Unclear</a:t>
            </a:r>
            <a:r>
              <a:rPr lang="en-US" b="1" dirty="0"/>
              <a:t>, </a:t>
            </a:r>
            <a:r>
              <a:rPr lang="en-US" b="1" dirty="0" smtClean="0"/>
              <a:t>the Court </a:t>
            </a:r>
            <a:r>
              <a:rPr lang="en-US" b="1" dirty="0"/>
              <a:t>Says</a:t>
            </a:r>
            <a:endParaRPr lang="en-US" altLang="en-US" dirty="0" smtClean="0"/>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44</a:t>
            </a:fld>
            <a:endParaRPr lang="en-US" altLang="en-US" sz="1400"/>
          </a:p>
        </p:txBody>
      </p:sp>
      <p:sp>
        <p:nvSpPr>
          <p:cNvPr id="33796" name="Subtitle 3"/>
          <p:cNvSpPr>
            <a:spLocks noGrp="1"/>
          </p:cNvSpPr>
          <p:nvPr>
            <p:ph type="subTitle" idx="1"/>
          </p:nvPr>
        </p:nvSpPr>
        <p:spPr>
          <a:xfrm>
            <a:off x="-24984" y="1159740"/>
            <a:ext cx="9144000" cy="5622059"/>
          </a:xfrm>
        </p:spPr>
        <p:txBody>
          <a:bodyPr/>
          <a:lstStyle/>
          <a:p>
            <a:r>
              <a:rPr lang="en-US" b="1" dirty="0" smtClean="0"/>
              <a:t> </a:t>
            </a:r>
            <a:endParaRPr lang="en-US" b="1" dirty="0"/>
          </a:p>
          <a:p>
            <a:r>
              <a:rPr lang="en-US" dirty="0" smtClean="0"/>
              <a:t> </a:t>
            </a:r>
            <a:r>
              <a:rPr lang="en-US" dirty="0"/>
              <a:t>“The incumbents have picked an uphill </a:t>
            </a:r>
            <a:r>
              <a:rPr lang="en-US" dirty="0" smtClean="0"/>
              <a:t>battle. </a:t>
            </a:r>
            <a:r>
              <a:rPr lang="en-US" b="1" dirty="0" smtClean="0"/>
              <a:t>At </a:t>
            </a:r>
            <a:r>
              <a:rPr lang="en-US" b="1" dirty="0"/>
              <a:t>the most </a:t>
            </a:r>
            <a:endParaRPr lang="en-US" b="1" dirty="0" smtClean="0"/>
          </a:p>
          <a:p>
            <a:r>
              <a:rPr lang="en-US" b="1" dirty="0" smtClean="0"/>
              <a:t>basic </a:t>
            </a:r>
            <a:r>
              <a:rPr lang="en-US" b="1" dirty="0"/>
              <a:t>level of common usage</a:t>
            </a:r>
            <a:r>
              <a:rPr lang="en-US" dirty="0"/>
              <a:t>, “</a:t>
            </a:r>
            <a:r>
              <a:rPr lang="en-US" dirty="0" smtClean="0"/>
              <a:t>cost” has </a:t>
            </a:r>
            <a:r>
              <a:rPr lang="en-US" dirty="0"/>
              <a:t>no such clear </a:t>
            </a:r>
            <a:r>
              <a:rPr lang="en-US" dirty="0" smtClean="0"/>
              <a:t>implication</a:t>
            </a:r>
            <a:r>
              <a:rPr lang="en-US" dirty="0" smtClean="0"/>
              <a:t>.</a:t>
            </a:r>
          </a:p>
          <a:p>
            <a:r>
              <a:rPr lang="en-US" dirty="0"/>
              <a:t> </a:t>
            </a:r>
            <a:r>
              <a:rPr lang="en-US" dirty="0" smtClean="0"/>
              <a:t>   </a:t>
            </a:r>
            <a:r>
              <a:rPr lang="en-US" dirty="0" smtClean="0"/>
              <a:t> </a:t>
            </a:r>
            <a:r>
              <a:rPr lang="en-US" dirty="0" smtClean="0"/>
              <a:t>A </a:t>
            </a:r>
            <a:r>
              <a:rPr lang="en-US" dirty="0"/>
              <a:t>merchant who is asked about “the cost of </a:t>
            </a:r>
            <a:r>
              <a:rPr lang="en-US" dirty="0" smtClean="0"/>
              <a:t>providing the </a:t>
            </a:r>
            <a:r>
              <a:rPr lang="en-US" dirty="0"/>
              <a:t>goods” he </a:t>
            </a:r>
            <a:r>
              <a:rPr lang="en-US" dirty="0" smtClean="0"/>
              <a:t>sells</a:t>
            </a:r>
          </a:p>
          <a:p>
            <a:r>
              <a:rPr lang="en-US" dirty="0"/>
              <a:t> </a:t>
            </a:r>
            <a:r>
              <a:rPr lang="en-US" dirty="0" smtClean="0"/>
              <a:t>     </a:t>
            </a:r>
            <a:r>
              <a:rPr lang="en-US" dirty="0" smtClean="0"/>
              <a:t> </a:t>
            </a:r>
            <a:r>
              <a:rPr lang="en-US" dirty="0"/>
              <a:t>may reasonably </a:t>
            </a:r>
            <a:r>
              <a:rPr lang="en-US" dirty="0" smtClean="0"/>
              <a:t>quote </a:t>
            </a:r>
            <a:r>
              <a:rPr lang="en-US" dirty="0" smtClean="0"/>
              <a:t>their current </a:t>
            </a:r>
            <a:r>
              <a:rPr lang="en-US" dirty="0"/>
              <a:t>wholesale market price, </a:t>
            </a:r>
            <a:endParaRPr lang="en-US" dirty="0" smtClean="0"/>
          </a:p>
          <a:p>
            <a:r>
              <a:rPr lang="en-US" dirty="0" smtClean="0"/>
              <a:t>not </a:t>
            </a:r>
            <a:r>
              <a:rPr lang="en-US" dirty="0"/>
              <a:t>the </a:t>
            </a:r>
            <a:r>
              <a:rPr lang="en-US" dirty="0" smtClean="0"/>
              <a:t>cost of </a:t>
            </a:r>
            <a:r>
              <a:rPr lang="en-US" dirty="0"/>
              <a:t>the particular items he happens to have on </a:t>
            </a:r>
            <a:r>
              <a:rPr lang="en-US" dirty="0" smtClean="0"/>
              <a:t>his shelves</a:t>
            </a:r>
            <a:r>
              <a:rPr lang="en-US" dirty="0"/>
              <a:t>, which may have been bought at </a:t>
            </a:r>
            <a:r>
              <a:rPr lang="en-US" dirty="0" smtClean="0"/>
              <a:t>higher or </a:t>
            </a:r>
            <a:r>
              <a:rPr lang="en-US" dirty="0"/>
              <a:t>lower prices</a:t>
            </a:r>
            <a:r>
              <a:rPr lang="en-US" dirty="0" smtClean="0"/>
              <a:t>.”  </a:t>
            </a:r>
          </a:p>
          <a:p>
            <a:r>
              <a:rPr lang="en-US" dirty="0"/>
              <a:t> </a:t>
            </a:r>
            <a:r>
              <a:rPr lang="en-US" dirty="0" smtClean="0"/>
              <a:t>   (</a:t>
            </a:r>
            <a:r>
              <a:rPr lang="en-US" i="1" dirty="0"/>
              <a:t>Verizon</a:t>
            </a:r>
            <a:r>
              <a:rPr lang="en-US" dirty="0"/>
              <a:t>)</a:t>
            </a:r>
            <a:endParaRPr lang="en-US" altLang="en-US" sz="2000" dirty="0" smtClean="0"/>
          </a:p>
        </p:txBody>
      </p:sp>
    </p:spTree>
    <p:extLst>
      <p:ext uri="{BB962C8B-B14F-4D97-AF65-F5344CB8AC3E}">
        <p14:creationId xmlns:p14="http://schemas.microsoft.com/office/powerpoint/2010/main" val="18749415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a:t>The Technical Meaning of “Cost”</a:t>
            </a:r>
            <a:endParaRPr lang="en-US" altLang="en-US" smtClean="0"/>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45</a:t>
            </a:fld>
            <a:endParaRPr lang="en-US" altLang="en-US" sz="1400"/>
          </a:p>
        </p:txBody>
      </p:sp>
      <p:sp>
        <p:nvSpPr>
          <p:cNvPr id="33796" name="Subtitle 3"/>
          <p:cNvSpPr>
            <a:spLocks noGrp="1"/>
          </p:cNvSpPr>
          <p:nvPr>
            <p:ph type="subTitle" idx="1"/>
          </p:nvPr>
        </p:nvSpPr>
        <p:spPr>
          <a:xfrm>
            <a:off x="457200" y="1371600"/>
            <a:ext cx="8077200" cy="3962400"/>
          </a:xfrm>
        </p:spPr>
        <p:txBody>
          <a:bodyPr/>
          <a:lstStyle/>
          <a:p>
            <a:r>
              <a:rPr lang="en-US" altLang="en-US" sz="2400" dirty="0" smtClean="0"/>
              <a:t>   “When the reference shifts from common speech into the </a:t>
            </a:r>
            <a:r>
              <a:rPr lang="en-US" altLang="en-US" sz="2400" b="1" dirty="0" smtClean="0"/>
              <a:t>technical realm</a:t>
            </a:r>
            <a:r>
              <a:rPr lang="en-US" altLang="en-US" sz="2400" dirty="0" smtClean="0"/>
              <a:t>, the incumbents still have to attack uphill.</a:t>
            </a:r>
            <a:endParaRPr lang="en-US" altLang="en-US" sz="2400" dirty="0"/>
          </a:p>
          <a:p>
            <a:r>
              <a:rPr lang="en-US" altLang="en-US" sz="2400" dirty="0" smtClean="0"/>
              <a:t>   “</a:t>
            </a:r>
            <a:r>
              <a:rPr lang="en-US" altLang="en-US" sz="2400" dirty="0"/>
              <a:t>Cost” as used in calculating the rate base under the traditional cost-of-service method did not stand for all past capital expenditures, but </a:t>
            </a:r>
            <a:r>
              <a:rPr lang="en-US" altLang="en-US" sz="2400" b="1" dirty="0"/>
              <a:t>at most for those that were prudent</a:t>
            </a:r>
            <a:r>
              <a:rPr lang="en-US" altLang="en-US" sz="2400" dirty="0"/>
              <a:t>, while prudent investment itself could be denied recovery when unexpected events rendered investment useless.</a:t>
            </a:r>
          </a:p>
          <a:p>
            <a:endParaRPr lang="en-US" altLang="en-US" sz="2400" dirty="0"/>
          </a:p>
          <a:p>
            <a:r>
              <a:rPr lang="en-US" altLang="en-US" sz="2400" dirty="0" smtClean="0"/>
              <a:t>   And </a:t>
            </a:r>
            <a:r>
              <a:rPr lang="en-US" altLang="en-US" sz="2400" dirty="0"/>
              <a:t>even when investment was wholly includable in the rate base, </a:t>
            </a:r>
            <a:r>
              <a:rPr lang="en-US" altLang="en-US" sz="2400" dirty="0" err="1"/>
              <a:t>ratemakers</a:t>
            </a:r>
            <a:r>
              <a:rPr lang="en-US" altLang="en-US" sz="2400" dirty="0"/>
              <a:t> often rejected the utilities’ “embedded costs,” their own </a:t>
            </a:r>
            <a:r>
              <a:rPr lang="en-US" altLang="en-US" sz="2400" dirty="0" err="1"/>
              <a:t>bookvalue</a:t>
            </a:r>
            <a:r>
              <a:rPr lang="en-US" altLang="en-US" sz="2400" dirty="0"/>
              <a:t> estimates, which typically were geared to maximize the rate base with high statements of past expenditures and working capital, combined with unduly low rates of depreciation.” (Verizon)</a:t>
            </a:r>
            <a:endParaRPr lang="en-US" altLang="en-US" sz="2400" dirty="0" smtClean="0"/>
          </a:p>
        </p:txBody>
      </p:sp>
    </p:spTree>
    <p:extLst>
      <p:ext uri="{BB962C8B-B14F-4D97-AF65-F5344CB8AC3E}">
        <p14:creationId xmlns:p14="http://schemas.microsoft.com/office/powerpoint/2010/main" val="11033171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a:t>TELRIC as Bad Policy</a:t>
            </a:r>
            <a:endParaRPr lang="en-US" altLang="en-US" smtClean="0"/>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46</a:t>
            </a:fld>
            <a:endParaRPr lang="en-US" altLang="en-US" sz="1400"/>
          </a:p>
        </p:txBody>
      </p:sp>
      <p:sp>
        <p:nvSpPr>
          <p:cNvPr id="33796" name="Subtitle 3"/>
          <p:cNvSpPr>
            <a:spLocks noGrp="1"/>
          </p:cNvSpPr>
          <p:nvPr>
            <p:ph type="subTitle" idx="1"/>
          </p:nvPr>
        </p:nvSpPr>
        <p:spPr>
          <a:xfrm>
            <a:off x="457200" y="1752600"/>
            <a:ext cx="7848600" cy="3962400"/>
          </a:xfrm>
        </p:spPr>
        <p:txBody>
          <a:bodyPr/>
          <a:lstStyle/>
          <a:p>
            <a:endParaRPr lang="en-US" altLang="en-US" sz="2000" dirty="0"/>
          </a:p>
          <a:p>
            <a:r>
              <a:rPr lang="en-US" altLang="en-US" sz="2400" dirty="0" smtClean="0"/>
              <a:t>   “</a:t>
            </a:r>
            <a:r>
              <a:rPr lang="en-US" altLang="en-US" sz="2400" dirty="0"/>
              <a:t>The incumbents’ (and Justice Breyer’s) basic critique of TELRIC is that by setting rates for leased network elements on the assumption of perfect competition, TELRIC perversely creates incentives against competition in fact.</a:t>
            </a:r>
          </a:p>
          <a:p>
            <a:endParaRPr lang="en-US" altLang="en-US" sz="2400" dirty="0"/>
          </a:p>
          <a:p>
            <a:r>
              <a:rPr lang="en-US" altLang="en-US" sz="2400" dirty="0" smtClean="0"/>
              <a:t>   The </a:t>
            </a:r>
            <a:r>
              <a:rPr lang="en-US" altLang="en-US" sz="2400" dirty="0"/>
              <a:t>incumbents say that in purporting to set incumbents’ wholesale prices at the level that would exist in a perfectly competitive market (in order to make retail prices similarly competitive), TELRIC sets rates so low that </a:t>
            </a:r>
            <a:r>
              <a:rPr lang="en-US" altLang="en-US" sz="2400" b="1" dirty="0"/>
              <a:t>entrants will always lease and never build network elements</a:t>
            </a:r>
            <a:r>
              <a:rPr lang="en-US" altLang="en-US" sz="2400" dirty="0"/>
              <a:t>.” (Verizon)</a:t>
            </a:r>
            <a:endParaRPr lang="en-US" altLang="en-US" sz="2400" dirty="0" smtClean="0"/>
          </a:p>
        </p:txBody>
      </p:sp>
    </p:spTree>
    <p:extLst>
      <p:ext uri="{BB962C8B-B14F-4D97-AF65-F5344CB8AC3E}">
        <p14:creationId xmlns:p14="http://schemas.microsoft.com/office/powerpoint/2010/main" val="3208777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smtClean="0"/>
              <a:t>Verizon, a cite to an econ text</a:t>
            </a:r>
            <a:endParaRPr lang="en-US" altLang="en-US" dirty="0" smtClean="0"/>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47</a:t>
            </a:fld>
            <a:endParaRPr lang="en-US" altLang="en-US" sz="1400"/>
          </a:p>
        </p:txBody>
      </p:sp>
      <p:sp>
        <p:nvSpPr>
          <p:cNvPr id="33796" name="Subtitle 3"/>
          <p:cNvSpPr>
            <a:spLocks noGrp="1"/>
          </p:cNvSpPr>
          <p:nvPr>
            <p:ph type="subTitle" idx="1"/>
          </p:nvPr>
        </p:nvSpPr>
        <p:spPr>
          <a:xfrm>
            <a:off x="457200" y="1752600"/>
            <a:ext cx="7924800" cy="3962400"/>
          </a:xfrm>
        </p:spPr>
        <p:txBody>
          <a:bodyPr/>
          <a:lstStyle/>
          <a:p>
            <a:r>
              <a:rPr lang="en-US" altLang="en-US" sz="2400" dirty="0"/>
              <a:t> </a:t>
            </a:r>
            <a:r>
              <a:rPr lang="en-US" altLang="en-US" sz="2400" dirty="0" smtClean="0"/>
              <a:t>   “TELRIC </a:t>
            </a:r>
            <a:r>
              <a:rPr lang="en-US" altLang="en-US" sz="2400" dirty="0"/>
              <a:t>rates in practice will differ from the products of a perfectly competitive market owing to built-in lags in price adjustments. In a perfectly competitive market, retail prices drop instantly to the marginal cost of the most efficient </a:t>
            </a:r>
            <a:r>
              <a:rPr lang="en-US" altLang="en-US" sz="2400" dirty="0" smtClean="0"/>
              <a:t>company. See </a:t>
            </a:r>
            <a:r>
              <a:rPr lang="en-US" altLang="en-US" sz="2400" b="1" dirty="0" err="1" smtClean="0"/>
              <a:t>Mankiw</a:t>
            </a:r>
            <a:r>
              <a:rPr lang="en-US" altLang="en-US" sz="2400" b="1" dirty="0" smtClean="0"/>
              <a:t> </a:t>
            </a:r>
            <a:r>
              <a:rPr lang="en-US" altLang="en-US" sz="2400" dirty="0" smtClean="0"/>
              <a:t>283–288, 312– </a:t>
            </a:r>
            <a:r>
              <a:rPr lang="en-US" altLang="en-US" sz="2400" dirty="0" smtClean="0"/>
              <a:t>313.” </a:t>
            </a:r>
            <a:r>
              <a:rPr lang="en-US" altLang="en-US" sz="2400" dirty="0"/>
              <a:t>(Verizon)</a:t>
            </a:r>
            <a:endParaRPr lang="en-US" altLang="en-US" sz="2400" dirty="0" smtClean="0"/>
          </a:p>
        </p:txBody>
      </p:sp>
    </p:spTree>
    <p:extLst>
      <p:ext uri="{BB962C8B-B14F-4D97-AF65-F5344CB8AC3E}">
        <p14:creationId xmlns:p14="http://schemas.microsoft.com/office/powerpoint/2010/main" val="2727518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b="1" dirty="0" smtClean="0"/>
              <a:t>Topic III: Spectrum Allocation</a:t>
            </a:r>
          </a:p>
        </p:txBody>
      </p:sp>
      <p:sp>
        <p:nvSpPr>
          <p:cNvPr id="11267" name="Subtitle 2"/>
          <p:cNvSpPr>
            <a:spLocks noGrp="1"/>
          </p:cNvSpPr>
          <p:nvPr>
            <p:ph type="subTitle" idx="1"/>
          </p:nvPr>
        </p:nvSpPr>
        <p:spPr/>
        <p:txBody>
          <a:bodyPr/>
          <a:lstStyle/>
          <a:p>
            <a:r>
              <a:rPr lang="en-US" altLang="en-US" sz="3600" dirty="0" smtClean="0"/>
              <a:t>The big idea: </a:t>
            </a:r>
          </a:p>
          <a:p>
            <a:r>
              <a:rPr lang="en-US" altLang="en-US" sz="3600" dirty="0"/>
              <a:t> </a:t>
            </a:r>
            <a:r>
              <a:rPr lang="en-US" altLang="en-US" sz="3600" dirty="0" smtClean="0"/>
              <a:t>    To maximize surplus and give the government revenue, auction off scarce resources rather than giving them away, and structure the auction so the privately held information of one bidder can be deduced  from his bids by the other bidders. This reduces the winner’s curse problem. </a:t>
            </a:r>
            <a:endParaRPr lang="en-US" sz="3600"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48</a:t>
            </a:fld>
            <a:endParaRPr lang="en-US" altLang="en-US" sz="1400"/>
          </a:p>
        </p:txBody>
      </p:sp>
    </p:spTree>
    <p:extLst>
      <p:ext uri="{BB962C8B-B14F-4D97-AF65-F5344CB8AC3E}">
        <p14:creationId xmlns:p14="http://schemas.microsoft.com/office/powerpoint/2010/main" val="4612155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5400"/>
              <a:t> </a:t>
            </a:r>
            <a:r>
              <a:rPr lang="en-US" b="1"/>
              <a:t>The Spectrum</a:t>
            </a:r>
          </a:p>
        </p:txBody>
      </p:sp>
      <p:sp>
        <p:nvSpPr>
          <p:cNvPr id="11267" name="Subtitle 2"/>
          <p:cNvSpPr>
            <a:spLocks noGrp="1"/>
          </p:cNvSpPr>
          <p:nvPr>
            <p:ph type="subTitle" idx="1"/>
          </p:nvPr>
        </p:nvSpPr>
        <p:spPr>
          <a:xfrm>
            <a:off x="0" y="1524000"/>
            <a:ext cx="9982200" cy="3962400"/>
          </a:xfrm>
        </p:spPr>
        <p:txBody>
          <a:bodyPr/>
          <a:lstStyle/>
          <a:p>
            <a:r>
              <a:rPr lang="en-US" sz="2400" dirty="0" smtClean="0"/>
              <a:t>Super </a:t>
            </a:r>
            <a:r>
              <a:rPr lang="en-US" sz="2400" dirty="0"/>
              <a:t>low SLF </a:t>
            </a:r>
            <a:r>
              <a:rPr lang="en-US" sz="2400" dirty="0" smtClean="0"/>
              <a:t>1,000-10,000km  Wall electricity, submarine communication</a:t>
            </a:r>
            <a:endParaRPr lang="en-US" sz="2400" dirty="0"/>
          </a:p>
          <a:p>
            <a:r>
              <a:rPr lang="en-US" sz="2400" dirty="0"/>
              <a:t>Ultra low ULF </a:t>
            </a:r>
            <a:r>
              <a:rPr lang="en-US" sz="2400" dirty="0" smtClean="0"/>
              <a:t>100–1,000km      Mines</a:t>
            </a:r>
            <a:endParaRPr lang="en-US" sz="2400" dirty="0"/>
          </a:p>
          <a:p>
            <a:r>
              <a:rPr lang="en-US" sz="2400" dirty="0"/>
              <a:t>Very low VLF 10 –</a:t>
            </a:r>
            <a:r>
              <a:rPr lang="en-US" sz="2400" dirty="0" smtClean="0"/>
              <a:t>100km          Avalanche </a:t>
            </a:r>
            <a:r>
              <a:rPr lang="en-US" sz="2400" dirty="0"/>
              <a:t>beacons,</a:t>
            </a:r>
          </a:p>
          <a:p>
            <a:r>
              <a:rPr lang="en-US" sz="2400" dirty="0"/>
              <a:t>Low LF </a:t>
            </a:r>
            <a:r>
              <a:rPr lang="en-US" sz="2400" dirty="0" smtClean="0"/>
              <a:t>1–10km                        AM </a:t>
            </a:r>
            <a:r>
              <a:rPr lang="en-US" sz="2400" dirty="0"/>
              <a:t>longwave</a:t>
            </a:r>
          </a:p>
          <a:p>
            <a:r>
              <a:rPr lang="de-DE" sz="2400" dirty="0"/>
              <a:t>Medium MF </a:t>
            </a:r>
            <a:r>
              <a:rPr lang="de-DE" sz="2400" dirty="0" smtClean="0"/>
              <a:t>100–1,000m           AM </a:t>
            </a:r>
            <a:r>
              <a:rPr lang="de-DE" sz="2400" dirty="0"/>
              <a:t>medium-wave</a:t>
            </a:r>
          </a:p>
          <a:p>
            <a:r>
              <a:rPr lang="en-US" sz="2400" dirty="0"/>
              <a:t>High HF </a:t>
            </a:r>
            <a:r>
              <a:rPr lang="en-US" sz="2400" dirty="0" smtClean="0"/>
              <a:t>10–100m                     Shortwave</a:t>
            </a:r>
            <a:r>
              <a:rPr lang="en-US" sz="2400" dirty="0"/>
              <a:t>, </a:t>
            </a:r>
            <a:r>
              <a:rPr lang="en-US" sz="2400" dirty="0" smtClean="0"/>
              <a:t>citizens’ band</a:t>
            </a:r>
            <a:r>
              <a:rPr lang="en-US" sz="2400" dirty="0"/>
              <a:t>, ham radio</a:t>
            </a:r>
          </a:p>
          <a:p>
            <a:r>
              <a:rPr lang="en-US" sz="2400" dirty="0"/>
              <a:t>Very high VHF </a:t>
            </a:r>
            <a:r>
              <a:rPr lang="en-US" sz="2400" dirty="0" smtClean="0"/>
              <a:t>1–10m               FM</a:t>
            </a:r>
            <a:r>
              <a:rPr lang="en-US" sz="2400" dirty="0"/>
              <a:t>, </a:t>
            </a:r>
            <a:r>
              <a:rPr lang="en-US" sz="2400" dirty="0" smtClean="0"/>
              <a:t>TV, ham </a:t>
            </a:r>
            <a:r>
              <a:rPr lang="en-US" sz="2400" dirty="0"/>
              <a:t>radio</a:t>
            </a:r>
          </a:p>
          <a:p>
            <a:r>
              <a:rPr lang="en-US" sz="2400" dirty="0"/>
              <a:t>Ultra high UHF </a:t>
            </a:r>
            <a:r>
              <a:rPr lang="en-US" sz="2400" dirty="0" smtClean="0"/>
              <a:t>100–1,000mm   TV</a:t>
            </a:r>
            <a:r>
              <a:rPr lang="en-US" sz="2400" dirty="0"/>
              <a:t>, microwave </a:t>
            </a:r>
            <a:r>
              <a:rPr lang="en-US" sz="2400" dirty="0" smtClean="0"/>
              <a:t>ovens, mobile </a:t>
            </a:r>
            <a:r>
              <a:rPr lang="en-US" sz="2400" dirty="0"/>
              <a:t>phones, </a:t>
            </a:r>
            <a:endParaRPr lang="en-US" sz="2400" dirty="0" smtClean="0"/>
          </a:p>
          <a:p>
            <a:r>
              <a:rPr lang="en-US" sz="2400" dirty="0"/>
              <a:t> </a:t>
            </a:r>
            <a:r>
              <a:rPr lang="en-US" sz="2400" dirty="0" smtClean="0"/>
              <a:t>                                                  wireless LAN</a:t>
            </a:r>
            <a:r>
              <a:rPr lang="en-US" sz="2400" dirty="0"/>
              <a:t>, Bluetooth, </a:t>
            </a:r>
            <a:r>
              <a:rPr lang="en-US" sz="2400" dirty="0" smtClean="0"/>
              <a:t>GPS </a:t>
            </a:r>
            <a:endParaRPr lang="en-US" sz="2400" dirty="0"/>
          </a:p>
          <a:p>
            <a:r>
              <a:rPr lang="en-US" sz="2400" dirty="0"/>
              <a:t>Super high SHF </a:t>
            </a:r>
            <a:r>
              <a:rPr lang="en-US" sz="2400" dirty="0" smtClean="0"/>
              <a:t>10–100mm        Wireless LAN, radar</a:t>
            </a:r>
            <a:endParaRPr lang="en-US" sz="2400" dirty="0"/>
          </a:p>
          <a:p>
            <a:r>
              <a:rPr lang="en-US" sz="2400" dirty="0"/>
              <a:t>Extremely EHF </a:t>
            </a:r>
            <a:r>
              <a:rPr lang="en-US" sz="2400" dirty="0" smtClean="0"/>
              <a:t>1–10mm            Radio astronomy, high </a:t>
            </a:r>
            <a:r>
              <a:rPr lang="en-US" sz="2400" dirty="0"/>
              <a:t>microwave </a:t>
            </a:r>
            <a:r>
              <a:rPr lang="en-US" sz="2400" dirty="0" smtClean="0"/>
              <a:t>radio</a:t>
            </a:r>
            <a:endParaRPr lang="en-US" sz="2400"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49</a:t>
            </a:fld>
            <a:endParaRPr lang="en-US" altLang="en-US" sz="1400"/>
          </a:p>
        </p:txBody>
      </p:sp>
    </p:spTree>
    <p:extLst>
      <p:ext uri="{BB962C8B-B14F-4D97-AF65-F5344CB8AC3E}">
        <p14:creationId xmlns:p14="http://schemas.microsoft.com/office/powerpoint/2010/main" val="455443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What Is Telecom? </a:t>
            </a:r>
          </a:p>
        </p:txBody>
      </p:sp>
      <p:sp>
        <p:nvSpPr>
          <p:cNvPr id="11267" name="Subtitle 2"/>
          <p:cNvSpPr>
            <a:spLocks noGrp="1"/>
          </p:cNvSpPr>
          <p:nvPr>
            <p:ph type="subTitle" idx="1"/>
          </p:nvPr>
        </p:nvSpPr>
        <p:spPr/>
        <p:txBody>
          <a:bodyPr/>
          <a:lstStyle/>
          <a:p>
            <a:r>
              <a:rPr lang="en-US" altLang="en-US" sz="3600" dirty="0" smtClean="0"/>
              <a:t>     </a:t>
            </a:r>
            <a:r>
              <a:rPr lang="en-US" dirty="0" smtClean="0"/>
              <a:t>Telecommunications </a:t>
            </a:r>
            <a:r>
              <a:rPr lang="en-US" dirty="0"/>
              <a:t>comprises a set of products</a:t>
            </a:r>
          </a:p>
          <a:p>
            <a:r>
              <a:rPr lang="en-US" dirty="0"/>
              <a:t>which </a:t>
            </a:r>
            <a:r>
              <a:rPr lang="en-US" dirty="0" smtClean="0"/>
              <a:t>involve </a:t>
            </a:r>
            <a:r>
              <a:rPr lang="en-US" dirty="0"/>
              <a:t>using electric signals </a:t>
            </a:r>
            <a:r>
              <a:rPr lang="en-US" dirty="0" smtClean="0"/>
              <a:t>to transmit </a:t>
            </a:r>
            <a:r>
              <a:rPr lang="en-US" dirty="0"/>
              <a:t>information</a:t>
            </a:r>
            <a:r>
              <a:rPr lang="en-US" dirty="0" smtClean="0"/>
              <a:t>.</a:t>
            </a:r>
          </a:p>
          <a:p>
            <a:endParaRPr lang="en-US" dirty="0"/>
          </a:p>
          <a:p>
            <a:r>
              <a:rPr lang="en-US" dirty="0" smtClean="0"/>
              <a:t>      Sometimes </a:t>
            </a:r>
            <a:r>
              <a:rPr lang="en-US" dirty="0"/>
              <a:t>the signals are sent through </a:t>
            </a:r>
            <a:r>
              <a:rPr lang="en-US" dirty="0" smtClean="0"/>
              <a:t>wires (Cable </a:t>
            </a:r>
            <a:r>
              <a:rPr lang="en-US" dirty="0"/>
              <a:t>TV) and sometimes </a:t>
            </a:r>
            <a:r>
              <a:rPr lang="en-US" dirty="0" smtClean="0"/>
              <a:t>through the </a:t>
            </a:r>
            <a:r>
              <a:rPr lang="en-US" dirty="0"/>
              <a:t>air </a:t>
            </a:r>
            <a:r>
              <a:rPr lang="en-US" dirty="0" smtClean="0"/>
              <a:t>(radio).</a:t>
            </a:r>
          </a:p>
          <a:p>
            <a:r>
              <a:rPr lang="en-US" sz="3600" dirty="0"/>
              <a:t> </a:t>
            </a:r>
            <a:r>
              <a:rPr lang="en-US" sz="3600" dirty="0" smtClean="0"/>
              <a:t>    In the case of the Internet, there are Internet Service Providers (AT&amp;T) and there are Content Companies (Facebook). </a:t>
            </a:r>
            <a:endParaRPr lang="en-US" sz="3600"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5</a:t>
            </a:fld>
            <a:endParaRPr lang="en-US" altLang="en-US" sz="1400"/>
          </a:p>
        </p:txBody>
      </p:sp>
    </p:spTree>
    <p:extLst>
      <p:ext uri="{BB962C8B-B14F-4D97-AF65-F5344CB8AC3E}">
        <p14:creationId xmlns:p14="http://schemas.microsoft.com/office/powerpoint/2010/main" val="36611635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5400">
                <a:latin typeface="Finale Lyrics" panose="02000506070000020003" pitchFamily="2" charset="0"/>
              </a:rPr>
              <a:t> </a:t>
            </a:r>
            <a:r>
              <a:rPr lang="en-US" b="1">
                <a:latin typeface="Finale Lyrics" panose="02000506070000020003" pitchFamily="2" charset="0"/>
              </a:rPr>
              <a:t>Allocating the Spectrum</a:t>
            </a:r>
          </a:p>
        </p:txBody>
      </p:sp>
      <p:sp>
        <p:nvSpPr>
          <p:cNvPr id="11267" name="Subtitle 2"/>
          <p:cNvSpPr>
            <a:spLocks noGrp="1"/>
          </p:cNvSpPr>
          <p:nvPr>
            <p:ph type="subTitle" idx="1"/>
          </p:nvPr>
        </p:nvSpPr>
        <p:spPr>
          <a:xfrm>
            <a:off x="0" y="1524000"/>
            <a:ext cx="9144000" cy="3962400"/>
          </a:xfrm>
        </p:spPr>
        <p:txBody>
          <a:bodyPr/>
          <a:lstStyle/>
          <a:p>
            <a:r>
              <a:rPr lang="en-US" dirty="0" smtClean="0">
                <a:latin typeface="Baskerville Old Face" panose="02020602080505020303" pitchFamily="18" charset="0"/>
              </a:rPr>
              <a:t>	Telecom </a:t>
            </a:r>
            <a:r>
              <a:rPr lang="en-US" dirty="0">
                <a:latin typeface="Baskerville Old Face" panose="02020602080505020303" pitchFamily="18" charset="0"/>
              </a:rPr>
              <a:t>works by translating sounds and sights into radio waves or electrical impulses that can then be retranslated into the same sights and sounds. </a:t>
            </a:r>
            <a:endParaRPr lang="en-US" dirty="0" smtClean="0">
              <a:latin typeface="Baskerville Old Face" panose="02020602080505020303" pitchFamily="18" charset="0"/>
            </a:endParaRPr>
          </a:p>
          <a:p>
            <a:r>
              <a:rPr lang="en-US" dirty="0">
                <a:latin typeface="Baskerville Old Face" panose="02020602080505020303" pitchFamily="18" charset="0"/>
              </a:rPr>
              <a:t> </a:t>
            </a:r>
            <a:r>
              <a:rPr lang="en-US" dirty="0" smtClean="0">
                <a:latin typeface="Baskerville Old Face" panose="02020602080505020303" pitchFamily="18" charset="0"/>
              </a:rPr>
              <a:t>        </a:t>
            </a:r>
            <a:r>
              <a:rPr lang="en-US" dirty="0" smtClean="0">
                <a:solidFill>
                  <a:srgbClr val="FF0000"/>
                </a:solidFill>
                <a:latin typeface="Baskerville Old Face" panose="02020602080505020303" pitchFamily="18" charset="0"/>
              </a:rPr>
              <a:t> </a:t>
            </a:r>
            <a:r>
              <a:rPr lang="en-US" b="1" dirty="0" smtClean="0">
                <a:solidFill>
                  <a:srgbClr val="FF0000"/>
                </a:solidFill>
                <a:latin typeface="Baskerville Old Face" panose="02020602080505020303" pitchFamily="18" charset="0"/>
              </a:rPr>
              <a:t>Broadcasting</a:t>
            </a:r>
            <a:r>
              <a:rPr lang="en-US" dirty="0" smtClean="0">
                <a:solidFill>
                  <a:srgbClr val="FF0000"/>
                </a:solidFill>
                <a:latin typeface="Baskerville Old Face" panose="02020602080505020303" pitchFamily="18" charset="0"/>
              </a:rPr>
              <a:t> </a:t>
            </a:r>
            <a:r>
              <a:rPr lang="en-US" dirty="0">
                <a:latin typeface="Baskerville Old Face" panose="02020602080505020303" pitchFamily="18" charset="0"/>
              </a:rPr>
              <a:t>uses radio waves. The receiving equipment— the TV, radio, or wireless telephone— can extract just the right wavelength out of a tangle of simultaneous signals, but if two transmissions are made at exactly the same wavelength, they will interrupt and confuse each other. </a:t>
            </a:r>
            <a:endParaRPr lang="en-US" dirty="0" smtClean="0">
              <a:latin typeface="Baskerville Old Face" panose="02020602080505020303" pitchFamily="18" charset="0"/>
            </a:endParaRPr>
          </a:p>
          <a:p>
            <a:r>
              <a:rPr lang="en-US" dirty="0">
                <a:latin typeface="Baskerville Old Face" panose="02020602080505020303" pitchFamily="18" charset="0"/>
              </a:rPr>
              <a:t> </a:t>
            </a:r>
            <a:r>
              <a:rPr lang="en-US" dirty="0" smtClean="0">
                <a:latin typeface="Baskerville Old Face" panose="02020602080505020303" pitchFamily="18" charset="0"/>
              </a:rPr>
              <a:t>       For </a:t>
            </a:r>
            <a:r>
              <a:rPr lang="en-US" dirty="0">
                <a:latin typeface="Baskerville Old Face" panose="02020602080505020303" pitchFamily="18" charset="0"/>
              </a:rPr>
              <a:t>this reason, it is important to assign property rights to each wavelength so that conflicting use does not reduce the value for everybody.</a:t>
            </a:r>
            <a:endParaRPr lang="en-US" sz="3600" dirty="0">
              <a:latin typeface="Baskerville Old Face" panose="02020602080505020303" pitchFamily="18" charset="0"/>
            </a:endParaRP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50</a:t>
            </a:fld>
            <a:endParaRPr lang="en-US" altLang="en-US" sz="1400"/>
          </a:p>
        </p:txBody>
      </p:sp>
    </p:spTree>
    <p:extLst>
      <p:ext uri="{BB962C8B-B14F-4D97-AF65-F5344CB8AC3E}">
        <p14:creationId xmlns:p14="http://schemas.microsoft.com/office/powerpoint/2010/main" val="23112442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391" y="304800"/>
            <a:ext cx="9144000" cy="1143000"/>
          </a:xfrm>
        </p:spPr>
        <p:txBody>
          <a:bodyPr/>
          <a:lstStyle/>
          <a:p>
            <a:r>
              <a:rPr lang="en-US" b="1" dirty="0" smtClean="0">
                <a:solidFill>
                  <a:srgbClr val="FF0000"/>
                </a:solidFill>
                <a:latin typeface="Gadugi" panose="020B0502040204020203" pitchFamily="34" charset="0"/>
              </a:rPr>
              <a:t>Unlicensed</a:t>
            </a:r>
            <a:r>
              <a:rPr lang="en-US" b="1" dirty="0" smtClean="0">
                <a:latin typeface="Gadugi" panose="020B0502040204020203" pitchFamily="34" charset="0"/>
              </a:rPr>
              <a:t> </a:t>
            </a:r>
            <a:r>
              <a:rPr lang="en-US" b="1" dirty="0">
                <a:latin typeface="Gadugi" panose="020B0502040204020203" pitchFamily="34" charset="0"/>
              </a:rPr>
              <a:t>Spectrum Bands in the United  Kingdom</a:t>
            </a:r>
            <a:br>
              <a:rPr lang="en-US" b="1" dirty="0">
                <a:latin typeface="Gadugi" panose="020B0502040204020203" pitchFamily="34" charset="0"/>
              </a:rPr>
            </a:br>
            <a:endParaRPr lang="en-US" altLang="en-US" dirty="0" smtClean="0"/>
          </a:p>
        </p:txBody>
      </p:sp>
      <p:sp>
        <p:nvSpPr>
          <p:cNvPr id="11267" name="Subtitle 2"/>
          <p:cNvSpPr>
            <a:spLocks noGrp="1"/>
          </p:cNvSpPr>
          <p:nvPr>
            <p:ph type="subTitle" idx="1"/>
          </p:nvPr>
        </p:nvSpPr>
        <p:spPr>
          <a:xfrm>
            <a:off x="152400" y="1524000"/>
            <a:ext cx="9601200" cy="3962400"/>
          </a:xfrm>
        </p:spPr>
        <p:txBody>
          <a:bodyPr/>
          <a:lstStyle/>
          <a:p>
            <a:r>
              <a:rPr lang="en-US" sz="2400" dirty="0" smtClean="0">
                <a:latin typeface="Gadugi" panose="020B0502040204020203" pitchFamily="34" charset="0"/>
              </a:rPr>
              <a:t>40 </a:t>
            </a:r>
            <a:r>
              <a:rPr lang="en-US" sz="2400" dirty="0">
                <a:latin typeface="Gadugi" panose="020B0502040204020203" pitchFamily="34" charset="0"/>
              </a:rPr>
              <a:t>MHz </a:t>
            </a:r>
            <a:r>
              <a:rPr lang="en-US" sz="2400" dirty="0" smtClean="0">
                <a:latin typeface="Gadugi" panose="020B0502040204020203" pitchFamily="34" charset="0"/>
              </a:rPr>
              <a:t>    Telemetry</a:t>
            </a:r>
            <a:r>
              <a:rPr lang="en-US" sz="2400" dirty="0">
                <a:latin typeface="Gadugi" panose="020B0502040204020203" pitchFamily="34" charset="0"/>
              </a:rPr>
              <a:t>, </a:t>
            </a:r>
            <a:r>
              <a:rPr lang="en-US" sz="2400" dirty="0" smtClean="0">
                <a:latin typeface="Gadugi" panose="020B0502040204020203" pitchFamily="34" charset="0"/>
              </a:rPr>
              <a:t>Telecom and </a:t>
            </a:r>
            <a:r>
              <a:rPr lang="en-US" sz="2400" dirty="0">
                <a:latin typeface="Gadugi" panose="020B0502040204020203" pitchFamily="34" charset="0"/>
              </a:rPr>
              <a:t>and Model Control</a:t>
            </a:r>
          </a:p>
          <a:p>
            <a:r>
              <a:rPr lang="en-US" sz="2400" dirty="0">
                <a:latin typeface="Gadugi" panose="020B0502040204020203" pitchFamily="34" charset="0"/>
              </a:rPr>
              <a:t>49 MHz </a:t>
            </a:r>
            <a:r>
              <a:rPr lang="en-US" sz="2400" dirty="0" smtClean="0">
                <a:latin typeface="Gadugi" panose="020B0502040204020203" pitchFamily="34" charset="0"/>
              </a:rPr>
              <a:t>    General </a:t>
            </a:r>
            <a:r>
              <a:rPr lang="en-US" sz="2400" dirty="0">
                <a:latin typeface="Gadugi" panose="020B0502040204020203" pitchFamily="34" charset="0"/>
              </a:rPr>
              <a:t>Purpose </a:t>
            </a:r>
            <a:r>
              <a:rPr lang="en-US" sz="2400" dirty="0" smtClean="0">
                <a:latin typeface="Gadugi" panose="020B0502040204020203" pitchFamily="34" charset="0"/>
              </a:rPr>
              <a:t>Low </a:t>
            </a:r>
            <a:r>
              <a:rPr lang="en-US" sz="2400" dirty="0">
                <a:latin typeface="Gadugi" panose="020B0502040204020203" pitchFamily="34" charset="0"/>
              </a:rPr>
              <a:t>Power Devices</a:t>
            </a:r>
          </a:p>
          <a:p>
            <a:r>
              <a:rPr lang="en-US" sz="2400" dirty="0">
                <a:latin typeface="Gadugi" panose="020B0502040204020203" pitchFamily="34" charset="0"/>
              </a:rPr>
              <a:t>173 </a:t>
            </a:r>
            <a:r>
              <a:rPr lang="en-US" sz="2400" dirty="0" smtClean="0">
                <a:latin typeface="Gadugi" panose="020B0502040204020203" pitchFamily="34" charset="0"/>
              </a:rPr>
              <a:t>MHz   Alarms</a:t>
            </a:r>
            <a:r>
              <a:rPr lang="en-US" sz="2400" dirty="0">
                <a:latin typeface="Gadugi" panose="020B0502040204020203" pitchFamily="34" charset="0"/>
              </a:rPr>
              <a:t>, Telemetry, </a:t>
            </a:r>
            <a:r>
              <a:rPr lang="en-US" sz="2400" dirty="0" smtClean="0">
                <a:latin typeface="Gadugi" panose="020B0502040204020203" pitchFamily="34" charset="0"/>
              </a:rPr>
              <a:t>Telecom and </a:t>
            </a:r>
            <a:r>
              <a:rPr lang="en-US" sz="2400" dirty="0">
                <a:latin typeface="Gadugi" panose="020B0502040204020203" pitchFamily="34" charset="0"/>
              </a:rPr>
              <a:t>and Medical</a:t>
            </a:r>
          </a:p>
          <a:p>
            <a:r>
              <a:rPr lang="en-US" sz="2400" dirty="0">
                <a:latin typeface="Gadugi" panose="020B0502040204020203" pitchFamily="34" charset="0"/>
              </a:rPr>
              <a:t>405 MHz </a:t>
            </a:r>
            <a:r>
              <a:rPr lang="en-US" sz="2400" dirty="0" smtClean="0">
                <a:latin typeface="Gadugi" panose="020B0502040204020203" pitchFamily="34" charset="0"/>
              </a:rPr>
              <a:t>  Ultra </a:t>
            </a:r>
            <a:r>
              <a:rPr lang="en-US" sz="2400" dirty="0">
                <a:latin typeface="Gadugi" panose="020B0502040204020203" pitchFamily="34" charset="0"/>
              </a:rPr>
              <a:t>Low Power Medical Implants Devices</a:t>
            </a:r>
          </a:p>
          <a:p>
            <a:r>
              <a:rPr lang="en-US" sz="2400" dirty="0" smtClean="0">
                <a:latin typeface="Gadugi" panose="020B0502040204020203" pitchFamily="34" charset="0"/>
              </a:rPr>
              <a:t>458 </a:t>
            </a:r>
            <a:r>
              <a:rPr lang="en-US" sz="2400" dirty="0">
                <a:latin typeface="Gadugi" panose="020B0502040204020203" pitchFamily="34" charset="0"/>
              </a:rPr>
              <a:t>MHz </a:t>
            </a:r>
            <a:r>
              <a:rPr lang="en-US" sz="2400" dirty="0" smtClean="0">
                <a:latin typeface="Gadugi" panose="020B0502040204020203" pitchFamily="34" charset="0"/>
              </a:rPr>
              <a:t>  Alarms</a:t>
            </a:r>
            <a:r>
              <a:rPr lang="en-US" sz="2400" dirty="0">
                <a:latin typeface="Gadugi" panose="020B0502040204020203" pitchFamily="34" charset="0"/>
              </a:rPr>
              <a:t>, Telemetry, </a:t>
            </a:r>
            <a:r>
              <a:rPr lang="en-US" sz="2400" dirty="0" smtClean="0">
                <a:latin typeface="Gadugi" panose="020B0502040204020203" pitchFamily="34" charset="0"/>
              </a:rPr>
              <a:t>Telecomm and </a:t>
            </a:r>
            <a:r>
              <a:rPr lang="en-US" sz="2400" dirty="0">
                <a:latin typeface="Gadugi" panose="020B0502040204020203" pitchFamily="34" charset="0"/>
              </a:rPr>
              <a:t>and Medical</a:t>
            </a:r>
          </a:p>
          <a:p>
            <a:r>
              <a:rPr lang="en-US" sz="2400" dirty="0">
                <a:latin typeface="Gadugi" panose="020B0502040204020203" pitchFamily="34" charset="0"/>
              </a:rPr>
              <a:t>864 MHz </a:t>
            </a:r>
            <a:r>
              <a:rPr lang="en-US" sz="2400" dirty="0" smtClean="0">
                <a:latin typeface="Gadugi" panose="020B0502040204020203" pitchFamily="34" charset="0"/>
              </a:rPr>
              <a:t>  Cordless </a:t>
            </a:r>
            <a:r>
              <a:rPr lang="en-US" sz="2400" dirty="0">
                <a:latin typeface="Gadugi" panose="020B0502040204020203" pitchFamily="34" charset="0"/>
              </a:rPr>
              <a:t>Audio Applications</a:t>
            </a:r>
          </a:p>
          <a:p>
            <a:r>
              <a:rPr lang="en-US" sz="2400" dirty="0" smtClean="0">
                <a:latin typeface="Gadugi" panose="020B0502040204020203" pitchFamily="34" charset="0"/>
              </a:rPr>
              <a:t>2.4 GHz     General </a:t>
            </a:r>
            <a:r>
              <a:rPr lang="en-US" sz="2400" dirty="0">
                <a:latin typeface="Gadugi" panose="020B0502040204020203" pitchFamily="34" charset="0"/>
              </a:rPr>
              <a:t>Purpose Short Range, </a:t>
            </a:r>
            <a:r>
              <a:rPr lang="en-US" sz="2400" dirty="0" smtClean="0">
                <a:latin typeface="Gadugi" panose="020B0502040204020203" pitchFamily="34" charset="0"/>
              </a:rPr>
              <a:t> including </a:t>
            </a:r>
            <a:r>
              <a:rPr lang="en-US" sz="2400" dirty="0">
                <a:latin typeface="Gadugi" panose="020B0502040204020203" pitchFamily="34" charset="0"/>
              </a:rPr>
              <a:t>Bluetooth</a:t>
            </a:r>
          </a:p>
          <a:p>
            <a:r>
              <a:rPr lang="en-US" sz="2400" dirty="0">
                <a:latin typeface="Gadugi" panose="020B0502040204020203" pitchFamily="34" charset="0"/>
              </a:rPr>
              <a:t>5.8 GHz </a:t>
            </a:r>
            <a:r>
              <a:rPr lang="en-US" sz="2400" dirty="0" smtClean="0">
                <a:latin typeface="Gadugi" panose="020B0502040204020203" pitchFamily="34" charset="0"/>
              </a:rPr>
              <a:t>    Road </a:t>
            </a:r>
            <a:r>
              <a:rPr lang="en-US" sz="2400" dirty="0">
                <a:latin typeface="Gadugi" panose="020B0502040204020203" pitchFamily="34" charset="0"/>
              </a:rPr>
              <a:t>Traffic and Transport Telematics</a:t>
            </a:r>
          </a:p>
          <a:p>
            <a:r>
              <a:rPr lang="en-US" sz="2400" dirty="0">
                <a:latin typeface="Gadugi" panose="020B0502040204020203" pitchFamily="34" charset="0"/>
              </a:rPr>
              <a:t>10.5 GHz </a:t>
            </a:r>
            <a:r>
              <a:rPr lang="en-US" sz="2400" dirty="0" smtClean="0">
                <a:latin typeface="Gadugi" panose="020B0502040204020203" pitchFamily="34" charset="0"/>
              </a:rPr>
              <a:t>  Movement </a:t>
            </a:r>
            <a:r>
              <a:rPr lang="en-US" sz="2400" dirty="0">
                <a:latin typeface="Gadugi" panose="020B0502040204020203" pitchFamily="34" charset="0"/>
              </a:rPr>
              <a:t>Detection</a:t>
            </a:r>
          </a:p>
          <a:p>
            <a:r>
              <a:rPr lang="en-US" sz="2400" dirty="0">
                <a:latin typeface="Gadugi" panose="020B0502040204020203" pitchFamily="34" charset="0"/>
              </a:rPr>
              <a:t>24 GHz </a:t>
            </a:r>
            <a:r>
              <a:rPr lang="en-US" sz="2400" dirty="0" smtClean="0">
                <a:latin typeface="Gadugi" panose="020B0502040204020203" pitchFamily="34" charset="0"/>
              </a:rPr>
              <a:t>     Movement </a:t>
            </a:r>
            <a:r>
              <a:rPr lang="en-US" sz="2400" dirty="0">
                <a:latin typeface="Gadugi" panose="020B0502040204020203" pitchFamily="34" charset="0"/>
              </a:rPr>
              <a:t>Detection</a:t>
            </a:r>
          </a:p>
          <a:p>
            <a:r>
              <a:rPr lang="en-US" sz="2400" dirty="0">
                <a:latin typeface="Gadugi" panose="020B0502040204020203" pitchFamily="34" charset="0"/>
              </a:rPr>
              <a:t>63 GHz </a:t>
            </a:r>
            <a:r>
              <a:rPr lang="en-US" sz="2400" dirty="0" smtClean="0">
                <a:latin typeface="Gadugi" panose="020B0502040204020203" pitchFamily="34" charset="0"/>
              </a:rPr>
              <a:t>     Road </a:t>
            </a:r>
            <a:r>
              <a:rPr lang="en-US" sz="2400" dirty="0">
                <a:latin typeface="Gadugi" panose="020B0502040204020203" pitchFamily="34" charset="0"/>
              </a:rPr>
              <a:t>Traffic and Transport Telematics</a:t>
            </a:r>
          </a:p>
          <a:p>
            <a:r>
              <a:rPr lang="en-US" sz="2400" dirty="0">
                <a:latin typeface="Gadugi" panose="020B0502040204020203" pitchFamily="34" charset="0"/>
              </a:rPr>
              <a:t>76 GHz </a:t>
            </a:r>
            <a:r>
              <a:rPr lang="en-US" sz="2400" dirty="0" smtClean="0">
                <a:latin typeface="Gadugi" panose="020B0502040204020203" pitchFamily="34" charset="0"/>
              </a:rPr>
              <a:t>     Vehicle </a:t>
            </a:r>
            <a:r>
              <a:rPr lang="en-US" sz="2400" dirty="0">
                <a:latin typeface="Gadugi" panose="020B0502040204020203" pitchFamily="34" charset="0"/>
              </a:rPr>
              <a:t>Radar Systems</a:t>
            </a:r>
          </a:p>
          <a:p>
            <a:r>
              <a:rPr lang="en-US" sz="2400" dirty="0" smtClean="0">
                <a:latin typeface="Gadugi" panose="020B0502040204020203" pitchFamily="34" charset="0"/>
              </a:rPr>
              <a:t> </a:t>
            </a:r>
            <a:endParaRPr lang="en-US" sz="2400" dirty="0">
              <a:latin typeface="Gadugi" panose="020B0502040204020203" pitchFamily="34" charset="0"/>
            </a:endParaRP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51</a:t>
            </a:fld>
            <a:endParaRPr lang="en-US" altLang="en-US" sz="1400"/>
          </a:p>
        </p:txBody>
      </p:sp>
    </p:spTree>
    <p:extLst>
      <p:ext uri="{BB962C8B-B14F-4D97-AF65-F5344CB8AC3E}">
        <p14:creationId xmlns:p14="http://schemas.microsoft.com/office/powerpoint/2010/main" val="18171608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a:t>The FCC</a:t>
            </a:r>
          </a:p>
        </p:txBody>
      </p:sp>
      <p:sp>
        <p:nvSpPr>
          <p:cNvPr id="11267" name="Subtitle 2"/>
          <p:cNvSpPr>
            <a:spLocks noGrp="1"/>
          </p:cNvSpPr>
          <p:nvPr>
            <p:ph type="subTitle" idx="1"/>
          </p:nvPr>
        </p:nvSpPr>
        <p:spPr>
          <a:xfrm>
            <a:off x="228600" y="1600200"/>
            <a:ext cx="9144000" cy="3962400"/>
          </a:xfrm>
        </p:spPr>
        <p:txBody>
          <a:bodyPr/>
          <a:lstStyle/>
          <a:p>
            <a:r>
              <a:rPr lang="en-US" sz="3200" dirty="0" smtClean="0"/>
              <a:t>    Starting </a:t>
            </a:r>
            <a:r>
              <a:rPr lang="en-US" sz="3200" dirty="0"/>
              <a:t>in 1912 the Commerce </a:t>
            </a:r>
            <a:r>
              <a:rPr lang="en-US" sz="3200" dirty="0" smtClean="0"/>
              <a:t>Department</a:t>
            </a:r>
          </a:p>
          <a:p>
            <a:r>
              <a:rPr lang="en-US" sz="3200" dirty="0" smtClean="0"/>
              <a:t> </a:t>
            </a:r>
            <a:r>
              <a:rPr lang="en-US" sz="3200" dirty="0"/>
              <a:t>regulated radio, but in 1927 this was replaced by </a:t>
            </a:r>
            <a:r>
              <a:rPr lang="en-US" sz="3200" dirty="0" smtClean="0"/>
              <a:t> the </a:t>
            </a:r>
            <a:r>
              <a:rPr lang="en-US" sz="3200" dirty="0"/>
              <a:t>Federal </a:t>
            </a:r>
            <a:r>
              <a:rPr lang="en-US" sz="3200" dirty="0" smtClean="0"/>
              <a:t>Communications </a:t>
            </a:r>
            <a:r>
              <a:rPr lang="en-US" sz="3200" dirty="0"/>
              <a:t>Commission (the FCC</a:t>
            </a:r>
            <a:r>
              <a:rPr lang="en-US" sz="3200" dirty="0" smtClean="0"/>
              <a:t>),  which later </a:t>
            </a:r>
            <a:r>
              <a:rPr lang="en-US" sz="3200" dirty="0"/>
              <a:t>came to regulate </a:t>
            </a:r>
            <a:r>
              <a:rPr lang="en-US" sz="3200" dirty="0" smtClean="0"/>
              <a:t>television too. </a:t>
            </a:r>
          </a:p>
          <a:p>
            <a:r>
              <a:rPr lang="en-US" sz="3200" dirty="0"/>
              <a:t> </a:t>
            </a:r>
            <a:r>
              <a:rPr lang="en-US" sz="3200" dirty="0" smtClean="0"/>
              <a:t>    The </a:t>
            </a:r>
            <a:r>
              <a:rPr lang="en-US" sz="3200" dirty="0"/>
              <a:t>FCC is an independent commission, run by five commissioners appointed by the President for five-year terms with only three commissioners allowed to be of any one political party.</a:t>
            </a: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52</a:t>
            </a:fld>
            <a:endParaRPr lang="en-US" altLang="en-US" sz="1400"/>
          </a:p>
        </p:txBody>
      </p:sp>
    </p:spTree>
    <p:extLst>
      <p:ext uri="{BB962C8B-B14F-4D97-AF65-F5344CB8AC3E}">
        <p14:creationId xmlns:p14="http://schemas.microsoft.com/office/powerpoint/2010/main" val="10407518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smtClean="0"/>
              <a:t>Old Spectrum Allocation</a:t>
            </a:r>
            <a:endParaRPr lang="en-US" b="1"/>
          </a:p>
        </p:txBody>
      </p:sp>
      <p:sp>
        <p:nvSpPr>
          <p:cNvPr id="11267" name="Subtitle 2"/>
          <p:cNvSpPr>
            <a:spLocks noGrp="1"/>
          </p:cNvSpPr>
          <p:nvPr>
            <p:ph type="subTitle" idx="1"/>
          </p:nvPr>
        </p:nvSpPr>
        <p:spPr>
          <a:xfrm>
            <a:off x="0" y="1371600"/>
            <a:ext cx="9144000" cy="3962400"/>
          </a:xfrm>
        </p:spPr>
        <p:txBody>
          <a:bodyPr/>
          <a:lstStyle/>
          <a:p>
            <a:r>
              <a:rPr lang="en-US" sz="3200" dirty="0" smtClean="0"/>
              <a:t>	 Radio and TV spectrum licenses were given out for free, but only if the FCC approved your application. These licenses were then tradeable. They were very valuable.  A New York or Los Angeles license would be </a:t>
            </a:r>
            <a:r>
              <a:rPr lang="en-US" sz="3200" dirty="0" smtClean="0">
                <a:hlinkClick r:id="rId3"/>
              </a:rPr>
              <a:t>worth over $500 million</a:t>
            </a:r>
            <a:r>
              <a:rPr lang="en-US" sz="3200" dirty="0" smtClean="0"/>
              <a:t>. </a:t>
            </a:r>
          </a:p>
          <a:p>
            <a:r>
              <a:rPr lang="en-US" sz="3200" dirty="0"/>
              <a:t> </a:t>
            </a:r>
            <a:r>
              <a:rPr lang="en-US" sz="3200" dirty="0" smtClean="0"/>
              <a:t>   “Public radio stations” could not sell their licenses. Also, they could not have ads,  but </a:t>
            </a:r>
            <a:r>
              <a:rPr lang="en-US" sz="3200" dirty="0" smtClean="0">
                <a:hlinkClick r:id="rId4"/>
              </a:rPr>
              <a:t>since 1984  </a:t>
            </a:r>
            <a:r>
              <a:rPr lang="en-US" sz="3200" dirty="0" smtClean="0"/>
              <a:t>they can  have “underwriters”.  </a:t>
            </a:r>
            <a:r>
              <a:rPr lang="en-US" sz="3200" dirty="0" smtClean="0">
                <a:hlinkClick r:id="rId5"/>
              </a:rPr>
              <a:t>6% govt., 10% </a:t>
            </a:r>
            <a:r>
              <a:rPr lang="en-US" sz="3200" dirty="0" err="1" smtClean="0">
                <a:hlinkClick r:id="rId5"/>
              </a:rPr>
              <a:t>Corp.Pub.Broadcasting</a:t>
            </a:r>
            <a:r>
              <a:rPr lang="en-US" sz="3200" dirty="0" smtClean="0">
                <a:hlinkClick r:id="rId5"/>
              </a:rPr>
              <a:t> (federal </a:t>
            </a:r>
            <a:r>
              <a:rPr lang="en-US" sz="3200" dirty="0" err="1" smtClean="0">
                <a:hlinkClick r:id="rId5"/>
              </a:rPr>
              <a:t>govt</a:t>
            </a:r>
            <a:r>
              <a:rPr lang="en-US" sz="3200" dirty="0" smtClean="0">
                <a:hlinkClick r:id="rId5"/>
              </a:rPr>
              <a:t>), competitive govt. grants 2%, 14% from universities. </a:t>
            </a:r>
            <a:endParaRPr lang="en-US" sz="3200" dirty="0" smtClean="0"/>
          </a:p>
          <a:p>
            <a:r>
              <a:rPr lang="en-US" sz="3200" dirty="0" smtClean="0"/>
              <a:t> </a:t>
            </a:r>
            <a:endParaRPr lang="en-US" sz="3200"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53</a:t>
            </a:fld>
            <a:endParaRPr lang="en-US" altLang="en-US" sz="1400"/>
          </a:p>
        </p:txBody>
      </p:sp>
    </p:spTree>
    <p:extLst>
      <p:ext uri="{BB962C8B-B14F-4D97-AF65-F5344CB8AC3E}">
        <p14:creationId xmlns:p14="http://schemas.microsoft.com/office/powerpoint/2010/main" val="13787327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dirty="0"/>
              <a:t>Our Richest </a:t>
            </a:r>
            <a:r>
              <a:rPr lang="en-US" b="1" dirty="0" smtClean="0"/>
              <a:t>President till Trump?</a:t>
            </a:r>
            <a:endParaRPr lang="en-US" altLang="en-US" dirty="0" smtClean="0"/>
          </a:p>
        </p:txBody>
      </p:sp>
      <p:sp>
        <p:nvSpPr>
          <p:cNvPr id="11267" name="Subtitle 2"/>
          <p:cNvSpPr>
            <a:spLocks noGrp="1"/>
          </p:cNvSpPr>
          <p:nvPr>
            <p:ph type="subTitle" idx="1"/>
          </p:nvPr>
        </p:nvSpPr>
        <p:spPr>
          <a:xfrm>
            <a:off x="0" y="1676400"/>
            <a:ext cx="9144000" cy="3962400"/>
          </a:xfrm>
        </p:spPr>
        <p:txBody>
          <a:bodyPr/>
          <a:lstStyle/>
          <a:p>
            <a:r>
              <a:rPr lang="en-US" sz="2400" dirty="0" smtClean="0"/>
              <a:t>	“</a:t>
            </a:r>
            <a:r>
              <a:rPr lang="en-US" sz="2400" dirty="0"/>
              <a:t>KTBC, an </a:t>
            </a:r>
            <a:r>
              <a:rPr lang="en-US" sz="2400" dirty="0">
                <a:solidFill>
                  <a:srgbClr val="FF0000"/>
                </a:solidFill>
              </a:rPr>
              <a:t>Austin</a:t>
            </a:r>
            <a:r>
              <a:rPr lang="en-US" sz="2400" dirty="0"/>
              <a:t> radio-TV operation was bought in 1943 with a $17,500 certified check from </a:t>
            </a:r>
            <a:r>
              <a:rPr lang="en-US" sz="2400" dirty="0">
                <a:solidFill>
                  <a:srgbClr val="FF0000"/>
                </a:solidFill>
              </a:rPr>
              <a:t>Lady Bird Johnson</a:t>
            </a:r>
            <a:r>
              <a:rPr lang="en-US" sz="2400" dirty="0"/>
              <a:t>. A syndicate of Texas businessmen had been trying to buy KTBC long before the Johnsons entered the scene, but </a:t>
            </a:r>
            <a:r>
              <a:rPr lang="en-US" sz="2400" dirty="0">
                <a:solidFill>
                  <a:srgbClr val="FF0000"/>
                </a:solidFill>
              </a:rPr>
              <a:t>the FCC refused to approve the sale</a:t>
            </a:r>
            <a:r>
              <a:rPr lang="en-US" sz="2400" dirty="0"/>
              <a:t>. </a:t>
            </a:r>
            <a:r>
              <a:rPr lang="en-US" sz="2400" dirty="0" smtClean="0"/>
              <a:t>  </a:t>
            </a:r>
            <a:r>
              <a:rPr lang="en-US" sz="2400" dirty="0"/>
              <a:t>Austin Businessman E. G. </a:t>
            </a:r>
            <a:r>
              <a:rPr lang="en-US" sz="2400" dirty="0" err="1" smtClean="0"/>
              <a:t>Kingsbery</a:t>
            </a:r>
            <a:r>
              <a:rPr lang="en-US" sz="2400" dirty="0" smtClean="0"/>
              <a:t>  </a:t>
            </a:r>
            <a:r>
              <a:rPr lang="en-US" sz="2400" dirty="0"/>
              <a:t>met with Lyndon Johnson, then a 34-year-old Congressman</a:t>
            </a:r>
            <a:r>
              <a:rPr lang="en-US" sz="2400" dirty="0" smtClean="0"/>
              <a:t>.</a:t>
            </a:r>
          </a:p>
          <a:p>
            <a:r>
              <a:rPr lang="en-US" sz="2400" dirty="0">
                <a:solidFill>
                  <a:srgbClr val="7030A0"/>
                </a:solidFill>
              </a:rPr>
              <a:t> </a:t>
            </a:r>
            <a:r>
              <a:rPr lang="en-US" sz="2400" dirty="0" smtClean="0">
                <a:solidFill>
                  <a:srgbClr val="7030A0"/>
                </a:solidFill>
              </a:rPr>
              <a:t>   </a:t>
            </a:r>
            <a:r>
              <a:rPr lang="en-US" sz="2400" dirty="0">
                <a:solidFill>
                  <a:srgbClr val="7030A0"/>
                </a:solidFill>
              </a:rPr>
              <a:t>“Now, E.G., I’m not a lawyer or a newspaperman. I have no means of making a living. At one time I had a second-class teaching license, but it has long since expired. I understand you’ve bought the radio station. I’d like to go in with you or have the station </a:t>
            </a:r>
            <a:r>
              <a:rPr lang="en-US" sz="2400" dirty="0" smtClean="0">
                <a:solidFill>
                  <a:srgbClr val="7030A0"/>
                </a:solidFill>
              </a:rPr>
              <a:t>myself.”</a:t>
            </a:r>
          </a:p>
          <a:p>
            <a:r>
              <a:rPr lang="en-US" sz="2400" dirty="0"/>
              <a:t> </a:t>
            </a:r>
            <a:r>
              <a:rPr lang="en-US" sz="2400" dirty="0" smtClean="0"/>
              <a:t>  </a:t>
            </a:r>
            <a:r>
              <a:rPr lang="en-US" sz="2400" dirty="0"/>
              <a:t>By 1952, when Lyndon Johnson was a U.S. Senator, television arrived, and the FCC gave KTBC </a:t>
            </a:r>
            <a:r>
              <a:rPr lang="en-US" sz="2400" dirty="0">
                <a:solidFill>
                  <a:srgbClr val="FF0000"/>
                </a:solidFill>
              </a:rPr>
              <a:t>the only very high frequency (VHF) channel in Austin</a:t>
            </a:r>
            <a:r>
              <a:rPr lang="en-US" sz="2400" dirty="0" smtClean="0">
                <a:solidFill>
                  <a:srgbClr val="FF0000"/>
                </a:solidFill>
              </a:rPr>
              <a:t>.”</a:t>
            </a:r>
            <a:endParaRPr lang="en-US" sz="2400" dirty="0">
              <a:solidFill>
                <a:srgbClr val="FF0000"/>
              </a:solidFill>
            </a:endParaRPr>
          </a:p>
          <a:p>
            <a:endParaRPr lang="en-US" sz="2400"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54</a:t>
            </a:fld>
            <a:endParaRPr lang="en-US" altLang="en-US" sz="1400"/>
          </a:p>
        </p:txBody>
      </p:sp>
    </p:spTree>
    <p:extLst>
      <p:ext uri="{BB962C8B-B14F-4D97-AF65-F5344CB8AC3E}">
        <p14:creationId xmlns:p14="http://schemas.microsoft.com/office/powerpoint/2010/main" val="11870063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a:t>The Waco TV Station</a:t>
            </a:r>
          </a:p>
        </p:txBody>
      </p:sp>
      <p:sp>
        <p:nvSpPr>
          <p:cNvPr id="11267" name="Subtitle 2"/>
          <p:cNvSpPr>
            <a:spLocks noGrp="1"/>
          </p:cNvSpPr>
          <p:nvPr>
            <p:ph type="subTitle" idx="1"/>
          </p:nvPr>
        </p:nvSpPr>
        <p:spPr>
          <a:xfrm>
            <a:off x="152400" y="1524000"/>
            <a:ext cx="9144000" cy="3962400"/>
          </a:xfrm>
        </p:spPr>
        <p:txBody>
          <a:bodyPr/>
          <a:lstStyle/>
          <a:p>
            <a:r>
              <a:rPr lang="en-US" dirty="0" smtClean="0"/>
              <a:t>	In </a:t>
            </a:r>
            <a:r>
              <a:rPr lang="en-US" dirty="0"/>
              <a:t>1954, when Lyndon was Senate minority leader, the Johnsons bought KANG, a foundering UHF </a:t>
            </a:r>
            <a:r>
              <a:rPr lang="en-US" dirty="0" smtClean="0"/>
              <a:t> TV station </a:t>
            </a:r>
            <a:r>
              <a:rPr lang="en-US" dirty="0"/>
              <a:t>in Waco. The FCC had just given a VHF license to a proposed Waco TV outlet, KWTX. CBS, which had been negotiating with KWTX, quickly decided to award its contract to KANG instead. Shortly thereafter, so did ABC. </a:t>
            </a:r>
            <a:endParaRPr lang="en-US" dirty="0" smtClean="0"/>
          </a:p>
          <a:p>
            <a:r>
              <a:rPr lang="en-US" dirty="0" smtClean="0">
                <a:solidFill>
                  <a:srgbClr val="7030A0"/>
                </a:solidFill>
              </a:rPr>
              <a:t>With FCC </a:t>
            </a:r>
            <a:r>
              <a:rPr lang="en-US" dirty="0">
                <a:solidFill>
                  <a:srgbClr val="7030A0"/>
                </a:solidFill>
              </a:rPr>
              <a:t>approval, the Johnsons increased the transmitting power of their Austin station and made a costly swath across KWTX’s viewing and advertising market. KWTX pushed an unsuccessful federal antitrust action against the Johnsons, </a:t>
            </a:r>
            <a:r>
              <a:rPr lang="en-US" dirty="0" smtClean="0">
                <a:solidFill>
                  <a:srgbClr val="7030A0"/>
                </a:solidFill>
              </a:rPr>
              <a:t>  </a:t>
            </a:r>
            <a:r>
              <a:rPr lang="en-US" dirty="0">
                <a:solidFill>
                  <a:srgbClr val="7030A0"/>
                </a:solidFill>
              </a:rPr>
              <a:t>gave </a:t>
            </a:r>
            <a:r>
              <a:rPr lang="en-US" dirty="0" smtClean="0">
                <a:solidFill>
                  <a:srgbClr val="7030A0"/>
                </a:solidFill>
              </a:rPr>
              <a:t>up, </a:t>
            </a:r>
            <a:r>
              <a:rPr lang="en-US" dirty="0">
                <a:solidFill>
                  <a:srgbClr val="7030A0"/>
                </a:solidFill>
              </a:rPr>
              <a:t>and agreed to sell them </a:t>
            </a:r>
            <a:r>
              <a:rPr lang="en-US" dirty="0" smtClean="0">
                <a:solidFill>
                  <a:srgbClr val="7030A0"/>
                </a:solidFill>
              </a:rPr>
              <a:t>29% </a:t>
            </a:r>
            <a:r>
              <a:rPr lang="en-US" dirty="0">
                <a:solidFill>
                  <a:srgbClr val="7030A0"/>
                </a:solidFill>
              </a:rPr>
              <a:t>of its stock </a:t>
            </a:r>
            <a:r>
              <a:rPr lang="en-US" dirty="0" smtClean="0">
                <a:solidFill>
                  <a:srgbClr val="7030A0"/>
                </a:solidFill>
              </a:rPr>
              <a:t>in </a:t>
            </a:r>
            <a:r>
              <a:rPr lang="en-US" dirty="0">
                <a:solidFill>
                  <a:srgbClr val="7030A0"/>
                </a:solidFill>
              </a:rPr>
              <a:t>a trade for KANG.</a:t>
            </a:r>
          </a:p>
          <a:p>
            <a:endParaRPr lang="en-US" sz="3600"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55</a:t>
            </a:fld>
            <a:endParaRPr lang="en-US" altLang="en-US" sz="1400"/>
          </a:p>
        </p:txBody>
      </p:sp>
    </p:spTree>
    <p:extLst>
      <p:ext uri="{BB962C8B-B14F-4D97-AF65-F5344CB8AC3E}">
        <p14:creationId xmlns:p14="http://schemas.microsoft.com/office/powerpoint/2010/main" val="16338553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smtClean="0">
                <a:hlinkClick r:id="rId3"/>
              </a:rPr>
              <a:t>Radio Campesina</a:t>
            </a:r>
            <a:r>
              <a:rPr lang="en-US" b="1" smtClean="0"/>
              <a:t>, KUFW</a:t>
            </a:r>
            <a:endParaRPr lang="en-US" b="1"/>
          </a:p>
        </p:txBody>
      </p:sp>
      <p:sp>
        <p:nvSpPr>
          <p:cNvPr id="11267" name="Subtitle 2"/>
          <p:cNvSpPr>
            <a:spLocks noGrp="1"/>
          </p:cNvSpPr>
          <p:nvPr>
            <p:ph type="subTitle" idx="1"/>
          </p:nvPr>
        </p:nvSpPr>
        <p:spPr>
          <a:xfrm>
            <a:off x="152400" y="1600200"/>
            <a:ext cx="9144000" cy="3962400"/>
          </a:xfrm>
        </p:spPr>
        <p:txBody>
          <a:bodyPr/>
          <a:lstStyle/>
          <a:p>
            <a:r>
              <a:rPr lang="en-US" dirty="0"/>
              <a:t> </a:t>
            </a:r>
            <a:r>
              <a:rPr lang="en-US" dirty="0" smtClean="0"/>
              <a:t>  Cited 5 times in 20 years for running ads. </a:t>
            </a:r>
          </a:p>
          <a:p>
            <a:r>
              <a:rPr lang="en-US" dirty="0" smtClean="0"/>
              <a:t>     The Inspector General for Corp. Pub. Broadcasting found it in violation of grant terms in 2012 and they agreed to repay $400,000--- but got it back as a new grant. </a:t>
            </a:r>
          </a:p>
          <a:p>
            <a:r>
              <a:rPr lang="en-US" dirty="0"/>
              <a:t> </a:t>
            </a:r>
            <a:r>
              <a:rPr lang="en-US" dirty="0" smtClean="0"/>
              <a:t>  In 2016 the FCC fined KUFW $12,500 and FCC staff approved the application to swap to become for-profit.  </a:t>
            </a:r>
          </a:p>
          <a:p>
            <a:r>
              <a:rPr lang="en-US" dirty="0"/>
              <a:t> </a:t>
            </a:r>
            <a:r>
              <a:rPr lang="en-US" dirty="0" smtClean="0"/>
              <a:t>   KUFW continues to broadcast ads and get CPB  funding. </a:t>
            </a:r>
          </a:p>
          <a:p>
            <a:r>
              <a:rPr lang="en-US" dirty="0" smtClean="0"/>
              <a:t>    It’s owned by the Chavez Foundation, which owns nine other stations, all for-profit. </a:t>
            </a:r>
          </a:p>
          <a:p>
            <a:r>
              <a:rPr lang="en-US" sz="1100" dirty="0">
                <a:hlinkClick r:id="rId4"/>
              </a:rPr>
              <a:t>http://</a:t>
            </a:r>
            <a:r>
              <a:rPr lang="en-US" sz="1100" dirty="0" smtClean="0">
                <a:hlinkClick r:id="rId4"/>
              </a:rPr>
              <a:t>www.insideradio.com/free/ad-running-noncomm-still-defiant-despite-fine/article_145ce7be-411e-11e7-9e02-eb2ef3101a9f.html</a:t>
            </a:r>
            <a:endParaRPr lang="en-US" sz="1100" dirty="0" smtClean="0"/>
          </a:p>
          <a:p>
            <a:endParaRPr lang="en-US" dirty="0"/>
          </a:p>
          <a:p>
            <a:endParaRPr lang="en-US" sz="3600"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56</a:t>
            </a:fld>
            <a:endParaRPr lang="en-US" altLang="en-US" sz="1400"/>
          </a:p>
        </p:txBody>
      </p:sp>
    </p:spTree>
    <p:extLst>
      <p:ext uri="{BB962C8B-B14F-4D97-AF65-F5344CB8AC3E}">
        <p14:creationId xmlns:p14="http://schemas.microsoft.com/office/powerpoint/2010/main" val="19758802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5400"/>
              <a:t> </a:t>
            </a:r>
            <a:r>
              <a:rPr lang="en-US" b="1"/>
              <a:t>Spectrum Auctions I</a:t>
            </a:r>
          </a:p>
        </p:txBody>
      </p:sp>
      <p:sp>
        <p:nvSpPr>
          <p:cNvPr id="11267" name="Subtitle 2"/>
          <p:cNvSpPr>
            <a:spLocks noGrp="1"/>
          </p:cNvSpPr>
          <p:nvPr>
            <p:ph type="subTitle" idx="1"/>
          </p:nvPr>
        </p:nvSpPr>
        <p:spPr>
          <a:xfrm>
            <a:off x="304800" y="1371600"/>
            <a:ext cx="9144000" cy="3962400"/>
          </a:xfrm>
        </p:spPr>
        <p:txBody>
          <a:bodyPr/>
          <a:lstStyle/>
          <a:p>
            <a:r>
              <a:rPr lang="en-US" smtClean="0"/>
              <a:t>	In </a:t>
            </a:r>
            <a:r>
              <a:rPr lang="en-US"/>
              <a:t>2000-2001 a sequence of auctions took place,</a:t>
            </a:r>
          </a:p>
          <a:p>
            <a:r>
              <a:rPr lang="en-US"/>
              <a:t>beginning with the UK, where operators bid very</a:t>
            </a:r>
          </a:p>
          <a:p>
            <a:r>
              <a:rPr lang="en-US"/>
              <a:t>large amounts— $35 billion for five 3G licences.</a:t>
            </a:r>
          </a:p>
          <a:p>
            <a:r>
              <a:rPr lang="en-US"/>
              <a:t>Sequentially or simultaneously.</a:t>
            </a:r>
          </a:p>
          <a:p>
            <a:r>
              <a:rPr lang="en-US" smtClean="0"/>
              <a:t>	The </a:t>
            </a:r>
            <a:r>
              <a:rPr lang="en-US"/>
              <a:t>licences can be assigned by </a:t>
            </a:r>
            <a:r>
              <a:rPr lang="en-US" b="1"/>
              <a:t>open bidding</a:t>
            </a:r>
            <a:r>
              <a:rPr lang="en-US"/>
              <a:t>,</a:t>
            </a:r>
          </a:p>
          <a:p>
            <a:r>
              <a:rPr lang="en-US"/>
              <a:t>with bids visible to other parties, or </a:t>
            </a:r>
            <a:r>
              <a:rPr lang="en-US" b="1"/>
              <a:t>sealed bidding</a:t>
            </a:r>
            <a:r>
              <a:rPr lang="en-US"/>
              <a:t>,</a:t>
            </a:r>
          </a:p>
          <a:p>
            <a:r>
              <a:rPr lang="en-US"/>
              <a:t>under which each party marks a single private</a:t>
            </a:r>
          </a:p>
          <a:p>
            <a:r>
              <a:rPr lang="en-US"/>
              <a:t>offer.</a:t>
            </a:r>
          </a:p>
          <a:p>
            <a:r>
              <a:rPr lang="en-US" smtClean="0"/>
              <a:t>	The </a:t>
            </a:r>
            <a:r>
              <a:rPr lang="en-US"/>
              <a:t>auction can have a minimum acceptable</a:t>
            </a:r>
          </a:p>
          <a:p>
            <a:r>
              <a:rPr lang="en-US"/>
              <a:t>bid or </a:t>
            </a:r>
            <a:r>
              <a:rPr lang="en-US" b="1"/>
              <a:t>reserve price</a:t>
            </a:r>
            <a:r>
              <a:rPr lang="en-US" smtClean="0"/>
              <a:t>.</a:t>
            </a:r>
            <a:endParaRPr lang="en-US"/>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278596-28CF-4C37-B297-BA7B4EBB0E34}" type="slidenum">
              <a:rPr lang="en-US" altLang="en-US" sz="1400"/>
              <a:pPr>
                <a:spcBef>
                  <a:spcPct val="0"/>
                </a:spcBef>
                <a:buFontTx/>
                <a:buNone/>
              </a:pPr>
              <a:t>57</a:t>
            </a:fld>
            <a:endParaRPr lang="en-US" altLang="en-US" sz="1400"/>
          </a:p>
        </p:txBody>
      </p:sp>
    </p:spTree>
    <p:extLst>
      <p:ext uri="{BB962C8B-B14F-4D97-AF65-F5344CB8AC3E}">
        <p14:creationId xmlns:p14="http://schemas.microsoft.com/office/powerpoint/2010/main" val="20696094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1143000"/>
          </a:xfrm>
        </p:spPr>
        <p:txBody>
          <a:bodyPr/>
          <a:lstStyle/>
          <a:p>
            <a:r>
              <a:rPr lang="en-US" b="1"/>
              <a:t>Spectrum Auctions Example I</a:t>
            </a:r>
          </a:p>
        </p:txBody>
      </p:sp>
      <p:sp>
        <p:nvSpPr>
          <p:cNvPr id="2150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B0DC962-2F21-49F6-A38E-767161B7C83E}" type="slidenum">
              <a:rPr lang="en-US" altLang="en-US" sz="1400"/>
              <a:pPr>
                <a:spcBef>
                  <a:spcPct val="0"/>
                </a:spcBef>
                <a:buFontTx/>
                <a:buNone/>
              </a:pPr>
              <a:t>58</a:t>
            </a:fld>
            <a:endParaRPr lang="en-US" altLang="en-US" sz="1400"/>
          </a:p>
        </p:txBody>
      </p:sp>
      <p:sp>
        <p:nvSpPr>
          <p:cNvPr id="21508" name="Subtitle 3"/>
          <p:cNvSpPr>
            <a:spLocks noGrp="1"/>
          </p:cNvSpPr>
          <p:nvPr>
            <p:ph type="subTitle" idx="1"/>
          </p:nvPr>
        </p:nvSpPr>
        <p:spPr>
          <a:xfrm>
            <a:off x="0" y="1524000"/>
            <a:ext cx="9144000" cy="3581400"/>
          </a:xfrm>
        </p:spPr>
        <p:txBody>
          <a:bodyPr/>
          <a:lstStyle/>
          <a:p>
            <a:r>
              <a:rPr lang="en-US" dirty="0" smtClean="0"/>
              <a:t>	A </a:t>
            </a:r>
            <a:r>
              <a:rPr lang="en-US" dirty="0"/>
              <a:t>spectrum regulator proposes to assign a single</a:t>
            </a:r>
          </a:p>
          <a:p>
            <a:r>
              <a:rPr lang="en-US" dirty="0" smtClean="0"/>
              <a:t>license </a:t>
            </a:r>
            <a:r>
              <a:rPr lang="en-US" dirty="0"/>
              <a:t>for the provision of a national second</a:t>
            </a:r>
          </a:p>
          <a:p>
            <a:r>
              <a:rPr lang="en-US" dirty="0"/>
              <a:t>generation mobile telephone service.</a:t>
            </a:r>
          </a:p>
          <a:p>
            <a:r>
              <a:rPr lang="en-US" dirty="0" smtClean="0"/>
              <a:t>	The </a:t>
            </a:r>
            <a:r>
              <a:rPr lang="en-US" dirty="0"/>
              <a:t>successful applicant must commit itself to</a:t>
            </a:r>
          </a:p>
          <a:p>
            <a:r>
              <a:rPr lang="en-US" dirty="0"/>
              <a:t>providing coverage to 50% of the land area and</a:t>
            </a:r>
          </a:p>
          <a:p>
            <a:r>
              <a:rPr lang="en-US" dirty="0"/>
              <a:t>80% the population.</a:t>
            </a:r>
          </a:p>
          <a:p>
            <a:r>
              <a:rPr lang="en-US" dirty="0" smtClean="0"/>
              <a:t>	Sealed </a:t>
            </a:r>
            <a:r>
              <a:rPr lang="en-US" dirty="0"/>
              <a:t>bids must be submitted by a specified</a:t>
            </a:r>
          </a:p>
          <a:p>
            <a:r>
              <a:rPr lang="en-US" dirty="0"/>
              <a:t>date, by firms which have pre-qualified (i.e. have</a:t>
            </a:r>
          </a:p>
          <a:p>
            <a:r>
              <a:rPr lang="en-US" dirty="0"/>
              <a:t>shown their competence to become a licensee).</a:t>
            </a:r>
          </a:p>
          <a:p>
            <a:r>
              <a:rPr lang="en-US" dirty="0" smtClean="0"/>
              <a:t>	The </a:t>
            </a:r>
            <a:r>
              <a:rPr lang="en-US" dirty="0"/>
              <a:t>winner is the firm which bids the most.</a:t>
            </a:r>
            <a:endParaRPr lang="en-US" alt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a:t>Spectrum Auctions Example II</a:t>
            </a:r>
          </a:p>
        </p:txBody>
      </p:sp>
      <p:sp>
        <p:nvSpPr>
          <p:cNvPr id="235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1AAD1CE-4177-4E67-9A89-5E5EE8F75931}" type="slidenum">
              <a:rPr lang="en-US" altLang="en-US" sz="1400"/>
              <a:pPr>
                <a:spcBef>
                  <a:spcPct val="0"/>
                </a:spcBef>
                <a:buFontTx/>
                <a:buNone/>
              </a:pPr>
              <a:t>59</a:t>
            </a:fld>
            <a:endParaRPr lang="en-US" altLang="en-US" sz="1400"/>
          </a:p>
        </p:txBody>
      </p:sp>
      <p:sp>
        <p:nvSpPr>
          <p:cNvPr id="23556" name="Subtitle 3"/>
          <p:cNvSpPr>
            <a:spLocks noGrp="1"/>
          </p:cNvSpPr>
          <p:nvPr>
            <p:ph type="subTitle" idx="1"/>
          </p:nvPr>
        </p:nvSpPr>
        <p:spPr>
          <a:xfrm>
            <a:off x="152400" y="1600200"/>
            <a:ext cx="9144000" cy="3962400"/>
          </a:xfrm>
        </p:spPr>
        <p:txBody>
          <a:bodyPr/>
          <a:lstStyle/>
          <a:p>
            <a:r>
              <a:rPr lang="en-US" sz="2400" dirty="0" smtClean="0"/>
              <a:t>	Two </a:t>
            </a:r>
            <a:r>
              <a:rPr lang="en-US" sz="2400" dirty="0"/>
              <a:t>or more </a:t>
            </a:r>
            <a:r>
              <a:rPr lang="en-US" sz="2400" dirty="0" smtClean="0"/>
              <a:t>licenses </a:t>
            </a:r>
            <a:r>
              <a:rPr lang="en-US" sz="2400" dirty="0"/>
              <a:t>to provide national 3G mobile services are auctioned. </a:t>
            </a:r>
            <a:endParaRPr lang="en-US" sz="2400" dirty="0" smtClean="0"/>
          </a:p>
          <a:p>
            <a:r>
              <a:rPr lang="en-US" sz="2400" dirty="0" smtClean="0"/>
              <a:t>	Pre-qualified </a:t>
            </a:r>
            <a:r>
              <a:rPr lang="en-US" sz="2400" dirty="0"/>
              <a:t>applicants bid </a:t>
            </a:r>
            <a:r>
              <a:rPr lang="en-US" sz="2400" dirty="0" smtClean="0"/>
              <a:t> in </a:t>
            </a:r>
            <a:r>
              <a:rPr lang="en-US" sz="2400" dirty="0"/>
              <a:t>an open bidding auction. </a:t>
            </a:r>
            <a:r>
              <a:rPr lang="en-US" sz="2400" dirty="0" smtClean="0"/>
              <a:t>They </a:t>
            </a:r>
            <a:r>
              <a:rPr lang="en-US" sz="2400" dirty="0"/>
              <a:t>have the opportunity to submit new bids for the </a:t>
            </a:r>
            <a:r>
              <a:rPr lang="en-US" sz="2400" dirty="0" smtClean="0"/>
              <a:t>licenses </a:t>
            </a:r>
            <a:r>
              <a:rPr lang="en-US" sz="2400" dirty="0"/>
              <a:t>at pre-specified intervals</a:t>
            </a:r>
            <a:r>
              <a:rPr lang="en-US" sz="2400" dirty="0" smtClean="0"/>
              <a:t>.</a:t>
            </a:r>
          </a:p>
          <a:p>
            <a:r>
              <a:rPr lang="en-US" sz="2400" dirty="0"/>
              <a:t>	</a:t>
            </a:r>
            <a:r>
              <a:rPr lang="en-US" sz="2400" dirty="0" smtClean="0"/>
              <a:t> </a:t>
            </a:r>
            <a:r>
              <a:rPr lang="en-US" sz="2400" dirty="0"/>
              <a:t>The auction ends when the winning bids </a:t>
            </a:r>
            <a:r>
              <a:rPr lang="en-US" sz="2400" dirty="0" smtClean="0"/>
              <a:t> are </a:t>
            </a:r>
            <a:r>
              <a:rPr lang="en-US" sz="2400" dirty="0"/>
              <a:t>the same as in the previous round. To ensure </a:t>
            </a:r>
            <a:r>
              <a:rPr lang="en-US" sz="2400" dirty="0" smtClean="0"/>
              <a:t>completion, </a:t>
            </a:r>
            <a:r>
              <a:rPr lang="en-US" sz="2400" dirty="0"/>
              <a:t>firms must bid at a specified </a:t>
            </a:r>
            <a:r>
              <a:rPr lang="en-US" sz="2400" dirty="0" smtClean="0"/>
              <a:t>frequencies. </a:t>
            </a:r>
            <a:endParaRPr lang="en-US" sz="2400" dirty="0" smtClean="0"/>
          </a:p>
          <a:p>
            <a:endParaRPr lang="en-US" sz="2400" dirty="0" smtClean="0"/>
          </a:p>
          <a:p>
            <a:r>
              <a:rPr lang="en-US" sz="2400" dirty="0" smtClean="0"/>
              <a:t>     In </a:t>
            </a:r>
            <a:r>
              <a:rPr lang="en-US" sz="2400" dirty="0"/>
              <a:t>one </a:t>
            </a:r>
            <a:r>
              <a:rPr lang="en-US" sz="2400" dirty="0" smtClean="0"/>
              <a:t>auction, participants </a:t>
            </a:r>
            <a:r>
              <a:rPr lang="en-US" sz="2400" dirty="0"/>
              <a:t>were using the amounts they bid to signal to competitors— </a:t>
            </a:r>
            <a:r>
              <a:rPr lang="en-US" sz="2400" dirty="0" smtClean="0"/>
              <a:t>  to “Warn </a:t>
            </a:r>
            <a:r>
              <a:rPr lang="en-US" sz="2400" dirty="0"/>
              <a:t>them </a:t>
            </a:r>
            <a:r>
              <a:rPr lang="en-US" sz="2400" dirty="0" smtClean="0"/>
              <a:t>off” bidding </a:t>
            </a:r>
            <a:r>
              <a:rPr lang="en-US" sz="2400" dirty="0"/>
              <a:t>for certain lots. </a:t>
            </a:r>
            <a:r>
              <a:rPr lang="en-US" sz="2400" dirty="0" smtClean="0"/>
              <a:t>So a rule </a:t>
            </a:r>
            <a:r>
              <a:rPr lang="en-US" sz="2400" dirty="0"/>
              <a:t>was </a:t>
            </a:r>
            <a:r>
              <a:rPr lang="en-US" sz="2400" dirty="0" smtClean="0"/>
              <a:t>made requiring bi</a:t>
            </a:r>
            <a:r>
              <a:rPr lang="en-US" sz="2400" b="1" dirty="0" smtClean="0"/>
              <a:t>ds </a:t>
            </a:r>
            <a:r>
              <a:rPr lang="en-US" sz="2400" b="1" dirty="0"/>
              <a:t>to be in round numbers</a:t>
            </a:r>
            <a:r>
              <a:rPr lang="en-US" sz="2400" dirty="0"/>
              <a:t>, which could not send </a:t>
            </a:r>
            <a:r>
              <a:rPr lang="en-US" sz="2400" dirty="0" smtClean="0"/>
              <a:t>signals so easily. </a:t>
            </a:r>
            <a:endParaRPr lang="en-US" sz="2400" dirty="0"/>
          </a:p>
          <a:p>
            <a:r>
              <a:rPr lang="en-US" sz="2400" dirty="0" smtClean="0"/>
              <a:t> </a:t>
            </a:r>
            <a:endParaRPr lang="en-US" alt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a:t>Net </a:t>
            </a:r>
            <a:r>
              <a:rPr lang="en-US" b="1" smtClean="0"/>
              <a:t>Neutrality definition 1</a:t>
            </a:r>
            <a:endParaRPr lang="en-US" altLang="en-US" smtClean="0"/>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6</a:t>
            </a:fld>
            <a:endParaRPr lang="en-US" altLang="en-US" sz="1400"/>
          </a:p>
        </p:txBody>
      </p:sp>
      <p:sp>
        <p:nvSpPr>
          <p:cNvPr id="33796" name="Subtitle 3"/>
          <p:cNvSpPr>
            <a:spLocks noGrp="1"/>
          </p:cNvSpPr>
          <p:nvPr>
            <p:ph type="subTitle" idx="1"/>
          </p:nvPr>
        </p:nvSpPr>
        <p:spPr>
          <a:xfrm>
            <a:off x="3464" y="1336964"/>
            <a:ext cx="9144000" cy="3962400"/>
          </a:xfrm>
        </p:spPr>
        <p:txBody>
          <a:bodyPr/>
          <a:lstStyle/>
          <a:p>
            <a:r>
              <a:rPr lang="en-US" dirty="0" smtClean="0"/>
              <a:t>    Under net neutrality, an internet </a:t>
            </a:r>
            <a:r>
              <a:rPr lang="en-US" dirty="0"/>
              <a:t>service provider (ISP) </a:t>
            </a:r>
            <a:r>
              <a:rPr lang="en-US" dirty="0" smtClean="0"/>
              <a:t>can’t charge </a:t>
            </a:r>
            <a:r>
              <a:rPr lang="en-US" dirty="0"/>
              <a:t>different prices </a:t>
            </a:r>
            <a:r>
              <a:rPr lang="en-US" dirty="0" smtClean="0"/>
              <a:t>for different  kinds </a:t>
            </a:r>
            <a:r>
              <a:rPr lang="en-US" dirty="0"/>
              <a:t>of internet </a:t>
            </a:r>
            <a:r>
              <a:rPr lang="en-US" dirty="0" smtClean="0"/>
              <a:t>traffic, or assign different speeds. </a:t>
            </a:r>
          </a:p>
          <a:p>
            <a:r>
              <a:rPr lang="en-US" dirty="0" smtClean="0"/>
              <a:t>     Your home internet company would </a:t>
            </a:r>
            <a:r>
              <a:rPr lang="en-US" dirty="0"/>
              <a:t>not be allowed to charge you more per amount downloaded of movies than per amount downloaded of text. Nor would it be allowed to give text transmissions priority over movie transmissions— it would have to treat all kinds of content equally. </a:t>
            </a:r>
            <a:r>
              <a:rPr lang="en-US" dirty="0" smtClean="0"/>
              <a:t> </a:t>
            </a:r>
          </a:p>
          <a:p>
            <a:r>
              <a:rPr lang="en-US" dirty="0"/>
              <a:t> </a:t>
            </a:r>
            <a:r>
              <a:rPr lang="en-US" dirty="0" smtClean="0"/>
              <a:t>     Nor could it give medical connections (long-range surgery) priority over videogames. </a:t>
            </a:r>
          </a:p>
          <a:p>
            <a:r>
              <a:rPr lang="en-US" dirty="0" smtClean="0"/>
              <a:t>      Who would favor this kind of net neutrality? Think about toll road commuter lanes, but here, the fast lanes cost more. </a:t>
            </a:r>
            <a:endParaRPr lang="en-US" dirty="0"/>
          </a:p>
        </p:txBody>
      </p:sp>
    </p:spTree>
    <p:extLst>
      <p:ext uri="{BB962C8B-B14F-4D97-AF65-F5344CB8AC3E}">
        <p14:creationId xmlns:p14="http://schemas.microsoft.com/office/powerpoint/2010/main" val="1604210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04775"/>
            <a:ext cx="9144000" cy="1143000"/>
          </a:xfrm>
        </p:spPr>
        <p:txBody>
          <a:bodyPr/>
          <a:lstStyle/>
          <a:p>
            <a:r>
              <a:rPr lang="en-US" b="1"/>
              <a:t>Spectrum Auctions Example III</a:t>
            </a:r>
          </a:p>
        </p:txBody>
      </p:sp>
      <p:sp>
        <p:nvSpPr>
          <p:cNvPr id="2560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1765E8F-3891-4D31-AF96-6D1C90996841}" type="slidenum">
              <a:rPr lang="en-US" altLang="en-US" sz="1400"/>
              <a:pPr>
                <a:spcBef>
                  <a:spcPct val="0"/>
                </a:spcBef>
                <a:buFontTx/>
                <a:buNone/>
              </a:pPr>
              <a:t>60</a:t>
            </a:fld>
            <a:endParaRPr lang="en-US" altLang="en-US" sz="1400"/>
          </a:p>
        </p:txBody>
      </p:sp>
      <p:sp>
        <p:nvSpPr>
          <p:cNvPr id="25604" name="Subtitle 3"/>
          <p:cNvSpPr>
            <a:spLocks noGrp="1"/>
          </p:cNvSpPr>
          <p:nvPr>
            <p:ph type="subTitle" idx="1"/>
          </p:nvPr>
        </p:nvSpPr>
        <p:spPr>
          <a:xfrm>
            <a:off x="0" y="1676400"/>
            <a:ext cx="9144000" cy="3962400"/>
          </a:xfrm>
        </p:spPr>
        <p:txBody>
          <a:bodyPr/>
          <a:lstStyle/>
          <a:p>
            <a:r>
              <a:rPr lang="en-US" altLang="en-US" dirty="0" smtClean="0"/>
              <a:t> </a:t>
            </a:r>
          </a:p>
          <a:p>
            <a:r>
              <a:rPr lang="en-US" altLang="en-US" dirty="0"/>
              <a:t> </a:t>
            </a:r>
            <a:r>
              <a:rPr lang="en-US" altLang="en-US" dirty="0" smtClean="0"/>
              <a:t>   </a:t>
            </a:r>
            <a:r>
              <a:rPr lang="en-US" altLang="en-US" dirty="0"/>
              <a:t>A country’s territory is divided into, for instance, twenty areas, and three (identical or similar) </a:t>
            </a:r>
            <a:r>
              <a:rPr lang="en-US" altLang="en-US" dirty="0" smtClean="0"/>
              <a:t>licenses </a:t>
            </a:r>
            <a:r>
              <a:rPr lang="en-US" altLang="en-US" dirty="0"/>
              <a:t>are auctioned in each area (sixty in all). </a:t>
            </a:r>
            <a:r>
              <a:rPr lang="en-US" altLang="en-US" dirty="0" smtClean="0"/>
              <a:t> </a:t>
            </a:r>
          </a:p>
          <a:p>
            <a:r>
              <a:rPr lang="en-US" altLang="en-US" dirty="0"/>
              <a:t> </a:t>
            </a:r>
            <a:r>
              <a:rPr lang="en-US" altLang="en-US" dirty="0" smtClean="0"/>
              <a:t>   At </a:t>
            </a:r>
            <a:r>
              <a:rPr lang="en-US" altLang="en-US" dirty="0"/>
              <a:t>each round, a firm can bid for one </a:t>
            </a:r>
            <a:r>
              <a:rPr lang="en-US" altLang="en-US" dirty="0" smtClean="0"/>
              <a:t>license </a:t>
            </a:r>
            <a:r>
              <a:rPr lang="en-US" altLang="en-US" dirty="0"/>
              <a:t>in each region. This procedure makes it possible for firms to put together a national service by bidding in all areas simultaneously. </a:t>
            </a:r>
            <a:endParaRPr lang="en-US" altLang="en-US" dirty="0" smtClean="0"/>
          </a:p>
          <a:p>
            <a:r>
              <a:rPr lang="en-US" altLang="en-US" dirty="0"/>
              <a:t> </a:t>
            </a:r>
            <a:r>
              <a:rPr lang="en-US" altLang="en-US" dirty="0" smtClean="0"/>
              <a:t>  At </a:t>
            </a:r>
            <a:r>
              <a:rPr lang="en-US" altLang="en-US" dirty="0"/>
              <a:t>the opposite extreme a firm can bid to provide a local service in one area only.</a:t>
            </a:r>
            <a:endParaRPr lang="en-US" alt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a:t>Spectrum Auctions Example IV</a:t>
            </a:r>
          </a:p>
        </p:txBody>
      </p:sp>
      <p:sp>
        <p:nvSpPr>
          <p:cNvPr id="3584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F7DE190-290F-44F2-B258-F144EBE6D55C}" type="slidenum">
              <a:rPr lang="en-US" altLang="en-US" sz="1400"/>
              <a:pPr>
                <a:spcBef>
                  <a:spcPct val="0"/>
                </a:spcBef>
                <a:buFontTx/>
                <a:buNone/>
              </a:pPr>
              <a:t>61</a:t>
            </a:fld>
            <a:endParaRPr lang="en-US" altLang="en-US" sz="1400"/>
          </a:p>
        </p:txBody>
      </p:sp>
      <p:sp>
        <p:nvSpPr>
          <p:cNvPr id="35844" name="Subtitle 3"/>
          <p:cNvSpPr>
            <a:spLocks noGrp="1"/>
          </p:cNvSpPr>
          <p:nvPr>
            <p:ph type="subTitle" idx="1"/>
          </p:nvPr>
        </p:nvSpPr>
        <p:spPr>
          <a:xfrm>
            <a:off x="0" y="1676400"/>
            <a:ext cx="9144000" cy="4343400"/>
          </a:xfrm>
        </p:spPr>
        <p:txBody>
          <a:bodyPr/>
          <a:lstStyle/>
          <a:p>
            <a:r>
              <a:rPr lang="en-US" altLang="en-US" sz="2400" dirty="0" smtClean="0"/>
              <a:t>    An </a:t>
            </a:r>
            <a:r>
              <a:rPr lang="en-US" altLang="en-US" sz="2400" b="1" dirty="0"/>
              <a:t>ascending clock auction </a:t>
            </a:r>
            <a:r>
              <a:rPr lang="en-US" altLang="en-US" sz="2400" dirty="0"/>
              <a:t>is a procedure for selling multiple identical </a:t>
            </a:r>
            <a:r>
              <a:rPr lang="en-US" altLang="en-US" sz="2400" dirty="0" smtClean="0"/>
              <a:t>licenses.  The </a:t>
            </a:r>
            <a:r>
              <a:rPr lang="en-US" altLang="en-US" sz="2400" dirty="0"/>
              <a:t>auctioneer to announce prices to bidders that increase over time (ascend with the clock) and bidders choose whether to </a:t>
            </a:r>
            <a:r>
              <a:rPr lang="en-US" altLang="en-US" sz="2400" dirty="0" smtClean="0"/>
              <a:t>keep going or drop out. </a:t>
            </a:r>
          </a:p>
          <a:p>
            <a:endParaRPr lang="en-US" altLang="en-US" sz="2400" dirty="0" smtClean="0"/>
          </a:p>
          <a:p>
            <a:r>
              <a:rPr lang="en-US" altLang="en-US" sz="2400" dirty="0"/>
              <a:t>	</a:t>
            </a:r>
            <a:r>
              <a:rPr lang="en-US" altLang="en-US" sz="2400" dirty="0" smtClean="0"/>
              <a:t>The </a:t>
            </a:r>
            <a:r>
              <a:rPr lang="en-US" altLang="en-US" sz="2400" dirty="0"/>
              <a:t>auction is over when the number of bids equals the number of </a:t>
            </a:r>
            <a:r>
              <a:rPr lang="en-US" altLang="en-US" sz="2400" dirty="0" smtClean="0"/>
              <a:t>licenses.</a:t>
            </a:r>
          </a:p>
          <a:p>
            <a:r>
              <a:rPr lang="en-US" altLang="en-US" sz="2400" dirty="0"/>
              <a:t>	</a:t>
            </a:r>
            <a:r>
              <a:rPr lang="en-US" altLang="en-US" sz="2400" dirty="0" smtClean="0"/>
              <a:t> </a:t>
            </a:r>
            <a:r>
              <a:rPr lang="en-US" altLang="en-US" sz="2400" dirty="0"/>
              <a:t>The winning bidders all pay the </a:t>
            </a:r>
            <a:r>
              <a:rPr lang="en-US" altLang="en-US" sz="2400" dirty="0" smtClean="0"/>
              <a:t>same required </a:t>
            </a:r>
            <a:r>
              <a:rPr lang="en-US" altLang="en-US" sz="2400" dirty="0"/>
              <a:t>bid </a:t>
            </a:r>
            <a:r>
              <a:rPr lang="en-US" altLang="en-US" sz="2400" dirty="0" smtClean="0"/>
              <a:t>amount.  </a:t>
            </a:r>
          </a:p>
          <a:p>
            <a:r>
              <a:rPr lang="en-US" altLang="en-US" sz="2400" dirty="0" smtClean="0"/>
              <a:t> </a:t>
            </a:r>
          </a:p>
          <a:p>
            <a:r>
              <a:rPr lang="en-US" altLang="en-US" sz="2400" dirty="0"/>
              <a:t>	</a:t>
            </a:r>
            <a:r>
              <a:rPr lang="en-US" altLang="en-US" sz="2400" dirty="0" smtClean="0"/>
              <a:t> </a:t>
            </a:r>
            <a:r>
              <a:rPr lang="en-US" altLang="en-US" sz="2400" dirty="0"/>
              <a:t>Clock auctions can also be combined with a subsequent phases to deal with bids for packages of complementary </a:t>
            </a:r>
            <a:r>
              <a:rPr lang="en-US" altLang="en-US" sz="2400" dirty="0" smtClean="0"/>
              <a:t>licenses</a:t>
            </a:r>
            <a:r>
              <a:rPr lang="en-US" altLang="en-US" sz="2400" dirty="0"/>
              <a:t>.</a:t>
            </a:r>
            <a:endParaRPr lang="en-US" altLang="en-US" sz="24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b="1"/>
              <a:t>Auction Lessons</a:t>
            </a:r>
          </a:p>
        </p:txBody>
      </p:sp>
      <p:sp>
        <p:nvSpPr>
          <p:cNvPr id="378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47CC086-9AC9-4AB3-B92C-ABC3FBB9DED0}" type="slidenum">
              <a:rPr lang="en-US" altLang="en-US" sz="1400"/>
              <a:pPr>
                <a:spcBef>
                  <a:spcPct val="0"/>
                </a:spcBef>
                <a:buFontTx/>
                <a:buNone/>
              </a:pPr>
              <a:t>62</a:t>
            </a:fld>
            <a:endParaRPr lang="en-US" altLang="en-US" sz="1400"/>
          </a:p>
        </p:txBody>
      </p:sp>
      <p:sp>
        <p:nvSpPr>
          <p:cNvPr id="37892" name="Subtitle 3"/>
          <p:cNvSpPr>
            <a:spLocks noGrp="1"/>
          </p:cNvSpPr>
          <p:nvPr>
            <p:ph type="subTitle" idx="1"/>
          </p:nvPr>
        </p:nvSpPr>
        <p:spPr>
          <a:xfrm>
            <a:off x="0" y="1524000"/>
            <a:ext cx="9144000" cy="4343400"/>
          </a:xfrm>
        </p:spPr>
        <p:txBody>
          <a:bodyPr/>
          <a:lstStyle/>
          <a:p>
            <a:pPr marL="514350" indent="-514350">
              <a:buAutoNum type="arabicPeriod"/>
            </a:pPr>
            <a:r>
              <a:rPr lang="en-US" b="1" dirty="0" smtClean="0"/>
              <a:t>Open bidding </a:t>
            </a:r>
            <a:r>
              <a:rPr lang="en-US" dirty="0" smtClean="0"/>
              <a:t>is better than a single sealed bid;</a:t>
            </a:r>
          </a:p>
          <a:p>
            <a:pPr marL="514350" indent="-514350">
              <a:buAutoNum type="arabicPeriod"/>
            </a:pPr>
            <a:endParaRPr lang="en-US" dirty="0" smtClean="0"/>
          </a:p>
          <a:p>
            <a:r>
              <a:rPr lang="en-US" dirty="0" smtClean="0"/>
              <a:t>2. Allowing bidders to bid for </a:t>
            </a:r>
            <a:r>
              <a:rPr lang="en-US" b="1" dirty="0" smtClean="0"/>
              <a:t>packages</a:t>
            </a:r>
            <a:r>
              <a:rPr lang="en-US" dirty="0" smtClean="0"/>
              <a:t> (e.g. a group of local licenses capable of providing wider area services) is desirable in principle but </a:t>
            </a:r>
            <a:r>
              <a:rPr lang="en-US" b="1" dirty="0" smtClean="0"/>
              <a:t>can be too difficult in practice</a:t>
            </a:r>
            <a:r>
              <a:rPr lang="en-US" dirty="0" smtClean="0"/>
              <a:t>;</a:t>
            </a:r>
          </a:p>
          <a:p>
            <a:endParaRPr lang="en-US" dirty="0" smtClean="0"/>
          </a:p>
          <a:p>
            <a:r>
              <a:rPr lang="en-US" dirty="0" smtClean="0"/>
              <a:t>3. </a:t>
            </a:r>
            <a:r>
              <a:rPr lang="en-US" b="1" dirty="0" smtClean="0"/>
              <a:t>Collusion in a major problem</a:t>
            </a:r>
            <a:r>
              <a:rPr lang="en-US" dirty="0" smtClean="0"/>
              <a:t>, which can be countered by concealing bidders’ identities (i.e. </a:t>
            </a:r>
            <a:r>
              <a:rPr lang="en-US" b="1" dirty="0" smtClean="0"/>
              <a:t>publishing the bid, but not who made them)</a:t>
            </a:r>
            <a:r>
              <a:rPr lang="en-US" dirty="0" smtClean="0"/>
              <a:t>, amongst other  ways.</a:t>
            </a:r>
          </a:p>
          <a:p>
            <a:r>
              <a:rPr lang="en-US" dirty="0" smtClean="0"/>
              <a:t> </a:t>
            </a:r>
            <a:endParaRPr lang="en-US" altLang="en-US" sz="2000" dirty="0" smtClean="0"/>
          </a:p>
          <a:p>
            <a:endParaRPr lang="en-US" altLang="en-US" dirty="0" smtClean="0"/>
          </a:p>
          <a:p>
            <a:r>
              <a:rPr lang="en-US" altLang="en-US" dirty="0" smtClean="0"/>
              <a:t> </a:t>
            </a:r>
          </a:p>
          <a:p>
            <a:endParaRPr lang="en-US" altLang="en-US" dirty="0" smtClean="0"/>
          </a:p>
          <a:p>
            <a:r>
              <a:rPr lang="en-US" altLang="en-US"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a:t>Net </a:t>
            </a:r>
            <a:r>
              <a:rPr lang="en-US" b="1" smtClean="0"/>
              <a:t>Neutrality definition 2</a:t>
            </a:r>
            <a:endParaRPr lang="en-US" altLang="en-US" smtClean="0"/>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7</a:t>
            </a:fld>
            <a:endParaRPr lang="en-US" altLang="en-US" sz="1400"/>
          </a:p>
        </p:txBody>
      </p:sp>
      <p:sp>
        <p:nvSpPr>
          <p:cNvPr id="33796" name="Subtitle 3"/>
          <p:cNvSpPr>
            <a:spLocks noGrp="1"/>
          </p:cNvSpPr>
          <p:nvPr>
            <p:ph type="subTitle" idx="1"/>
          </p:nvPr>
        </p:nvSpPr>
        <p:spPr>
          <a:xfrm>
            <a:off x="0" y="1600200"/>
            <a:ext cx="9144000" cy="3962400"/>
          </a:xfrm>
        </p:spPr>
        <p:txBody>
          <a:bodyPr/>
          <a:lstStyle/>
          <a:p>
            <a:r>
              <a:rPr lang="en-US" b="1" dirty="0" smtClean="0"/>
              <a:t>  Net neutrality is when the internet </a:t>
            </a:r>
            <a:r>
              <a:rPr lang="en-US" b="1" dirty="0"/>
              <a:t>service provider (ISP) </a:t>
            </a:r>
            <a:r>
              <a:rPr lang="en-US" b="1" dirty="0" smtClean="0"/>
              <a:t>cannot charge </a:t>
            </a:r>
            <a:r>
              <a:rPr lang="en-US" b="1" dirty="0"/>
              <a:t>different </a:t>
            </a:r>
            <a:r>
              <a:rPr lang="en-US" b="1" dirty="0" smtClean="0"/>
              <a:t> content providers different prices. </a:t>
            </a:r>
          </a:p>
          <a:p>
            <a:endParaRPr lang="en-US" b="1" dirty="0"/>
          </a:p>
          <a:p>
            <a:r>
              <a:rPr lang="en-US" b="1" dirty="0" smtClean="0"/>
              <a:t>     Comcast could not charge Netflix more than Amazon Prime for transmitting movies. </a:t>
            </a:r>
          </a:p>
          <a:p>
            <a:r>
              <a:rPr lang="en-US" b="1" dirty="0" smtClean="0"/>
              <a:t> </a:t>
            </a:r>
            <a:endParaRPr lang="en-US" b="1" dirty="0"/>
          </a:p>
        </p:txBody>
      </p:sp>
    </p:spTree>
    <p:extLst>
      <p:ext uri="{BB962C8B-B14F-4D97-AF65-F5344CB8AC3E}">
        <p14:creationId xmlns:p14="http://schemas.microsoft.com/office/powerpoint/2010/main" val="626723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smtClean="0"/>
              <a:t> Price discrimination in Portugal</a:t>
            </a:r>
            <a:endParaRPr lang="en-US" altLang="en-US" dirty="0" smtClean="0"/>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8</a:t>
            </a:fld>
            <a:endParaRPr lang="en-US" altLang="en-US" sz="1400"/>
          </a:p>
        </p:txBody>
      </p:sp>
      <p:sp>
        <p:nvSpPr>
          <p:cNvPr id="33796" name="Subtitle 3"/>
          <p:cNvSpPr>
            <a:spLocks noGrp="1"/>
          </p:cNvSpPr>
          <p:nvPr>
            <p:ph type="subTitle" idx="1"/>
          </p:nvPr>
        </p:nvSpPr>
        <p:spPr>
          <a:xfrm>
            <a:off x="3464" y="1336964"/>
            <a:ext cx="9144000" cy="3962400"/>
          </a:xfrm>
        </p:spPr>
        <p:txBody>
          <a:bodyPr/>
          <a:lstStyle/>
          <a:p>
            <a:r>
              <a:rPr lang="en-US" dirty="0" smtClean="0"/>
              <a:t> </a:t>
            </a:r>
            <a:endParaRPr lang="en-US" dirty="0"/>
          </a:p>
        </p:txBody>
      </p:sp>
      <p:pic>
        <p:nvPicPr>
          <p:cNvPr id="2" name="Picture 1"/>
          <p:cNvPicPr>
            <a:picLocks noChangeAspect="1"/>
          </p:cNvPicPr>
          <p:nvPr/>
        </p:nvPicPr>
        <p:blipFill>
          <a:blip r:embed="rId3"/>
          <a:stretch>
            <a:fillRect/>
          </a:stretch>
        </p:blipFill>
        <p:spPr>
          <a:xfrm>
            <a:off x="438150" y="1905000"/>
            <a:ext cx="8267700" cy="4246115"/>
          </a:xfrm>
          <a:prstGeom prst="rect">
            <a:avLst/>
          </a:prstGeom>
        </p:spPr>
      </p:pic>
      <p:sp>
        <p:nvSpPr>
          <p:cNvPr id="3" name="Rectangle 2"/>
          <p:cNvSpPr/>
          <p:nvPr/>
        </p:nvSpPr>
        <p:spPr>
          <a:xfrm>
            <a:off x="685800" y="6211669"/>
            <a:ext cx="4572000" cy="646331"/>
          </a:xfrm>
          <a:prstGeom prst="rect">
            <a:avLst/>
          </a:prstGeom>
        </p:spPr>
        <p:txBody>
          <a:bodyPr>
            <a:spAutoFit/>
          </a:bodyPr>
          <a:lstStyle/>
          <a:p>
            <a:r>
              <a:rPr lang="en-US" dirty="0">
                <a:hlinkClick r:id="rId4"/>
              </a:rPr>
              <a:t>https://www.meo.pt/internet/internet-movel/telemovel/pacotes-com-telemovel</a:t>
            </a:r>
            <a:endParaRPr lang="en-US" dirty="0"/>
          </a:p>
        </p:txBody>
      </p:sp>
    </p:spTree>
    <p:extLst>
      <p:ext uri="{BB962C8B-B14F-4D97-AF65-F5344CB8AC3E}">
        <p14:creationId xmlns:p14="http://schemas.microsoft.com/office/powerpoint/2010/main" val="3914755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Net Neutrality Example 1</a:t>
            </a:r>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C25C2D9-9C72-412B-8D88-AA094EAF700F}" type="slidenum">
              <a:rPr lang="en-US" altLang="en-US" sz="1400"/>
              <a:pPr>
                <a:spcBef>
                  <a:spcPct val="0"/>
                </a:spcBef>
                <a:buFontTx/>
                <a:buNone/>
              </a:pPr>
              <a:t>9</a:t>
            </a:fld>
            <a:endParaRPr lang="en-US" altLang="en-US" sz="1400"/>
          </a:p>
        </p:txBody>
      </p:sp>
      <p:sp>
        <p:nvSpPr>
          <p:cNvPr id="33796" name="Subtitle 3"/>
          <p:cNvSpPr>
            <a:spLocks noGrp="1"/>
          </p:cNvSpPr>
          <p:nvPr>
            <p:ph type="subTitle" idx="1"/>
          </p:nvPr>
        </p:nvSpPr>
        <p:spPr>
          <a:xfrm>
            <a:off x="0" y="919595"/>
            <a:ext cx="9525000" cy="3962400"/>
          </a:xfrm>
        </p:spPr>
        <p:txBody>
          <a:bodyPr/>
          <a:lstStyle/>
          <a:p>
            <a:r>
              <a:rPr lang="en-US" b="1" dirty="0" smtClean="0"/>
              <a:t> </a:t>
            </a:r>
            <a:endParaRPr lang="en-US" b="1" dirty="0"/>
          </a:p>
          <a:p>
            <a:r>
              <a:rPr lang="en-US" b="1" dirty="0" smtClean="0"/>
              <a:t> </a:t>
            </a:r>
            <a:endParaRPr lang="en-US" b="1" dirty="0"/>
          </a:p>
          <a:p>
            <a:r>
              <a:rPr lang="en-US" dirty="0" smtClean="0"/>
              <a:t>Suppose Comcast </a:t>
            </a:r>
            <a:r>
              <a:rPr lang="en-US" dirty="0"/>
              <a:t>is a monopoly </a:t>
            </a:r>
            <a:r>
              <a:rPr lang="en-US" dirty="0" smtClean="0"/>
              <a:t> service provider </a:t>
            </a:r>
            <a:r>
              <a:rPr lang="en-US" dirty="0"/>
              <a:t>and also sells </a:t>
            </a:r>
            <a:endParaRPr lang="en-US" dirty="0" smtClean="0"/>
          </a:p>
          <a:p>
            <a:r>
              <a:rPr lang="en-US" dirty="0" smtClean="0"/>
              <a:t> as content Comcast Movies</a:t>
            </a:r>
            <a:r>
              <a:rPr lang="en-US" dirty="0"/>
              <a:t>. Netflix sells Netflix Movies</a:t>
            </a:r>
            <a:r>
              <a:rPr lang="en-US" dirty="0" smtClean="0"/>
              <a:t>.</a:t>
            </a:r>
          </a:p>
          <a:p>
            <a:r>
              <a:rPr lang="en-US" dirty="0" smtClean="0"/>
              <a:t> </a:t>
            </a:r>
            <a:r>
              <a:rPr lang="en-US" dirty="0"/>
              <a:t>90% </a:t>
            </a:r>
            <a:r>
              <a:rPr lang="en-US" dirty="0" smtClean="0"/>
              <a:t>of consumers </a:t>
            </a:r>
            <a:r>
              <a:rPr lang="en-US" dirty="0"/>
              <a:t>want movies.</a:t>
            </a:r>
          </a:p>
          <a:p>
            <a:r>
              <a:rPr lang="en-US" dirty="0" smtClean="0"/>
              <a:t>	Without Net Neutrality, </a:t>
            </a:r>
            <a:r>
              <a:rPr lang="en-US" dirty="0"/>
              <a:t>Comcast can </a:t>
            </a:r>
            <a:r>
              <a:rPr lang="en-US" dirty="0" smtClean="0"/>
              <a:t>charge Netflix </a:t>
            </a:r>
            <a:r>
              <a:rPr lang="en-US" dirty="0"/>
              <a:t>for getting access to consumers</a:t>
            </a:r>
            <a:r>
              <a:rPr lang="en-US" dirty="0" smtClean="0"/>
              <a:t>.</a:t>
            </a:r>
          </a:p>
          <a:p>
            <a:r>
              <a:rPr lang="en-US" dirty="0" smtClean="0"/>
              <a:t>	Under </a:t>
            </a:r>
            <a:r>
              <a:rPr lang="en-US" b="1" dirty="0" smtClean="0"/>
              <a:t>Net Neutra</a:t>
            </a:r>
            <a:r>
              <a:rPr lang="en-US" dirty="0" smtClean="0"/>
              <a:t>lity, </a:t>
            </a:r>
            <a:r>
              <a:rPr lang="en-US" dirty="0"/>
              <a:t>Comcast </a:t>
            </a:r>
            <a:r>
              <a:rPr lang="en-US" dirty="0" smtClean="0"/>
              <a:t>cannot</a:t>
            </a:r>
            <a:r>
              <a:rPr lang="en-US" dirty="0"/>
              <a:t> </a:t>
            </a:r>
            <a:r>
              <a:rPr lang="en-US" dirty="0" smtClean="0"/>
              <a:t>charge Netflix. </a:t>
            </a:r>
          </a:p>
          <a:p>
            <a:endParaRPr lang="en-US" dirty="0"/>
          </a:p>
          <a:p>
            <a:r>
              <a:rPr lang="en-US" dirty="0" smtClean="0"/>
              <a:t>   Either </a:t>
            </a:r>
            <a:r>
              <a:rPr lang="en-US" dirty="0"/>
              <a:t>way, Comcast will charge a </a:t>
            </a:r>
            <a:r>
              <a:rPr lang="en-US" dirty="0" smtClean="0"/>
              <a:t>monopoly price to </a:t>
            </a:r>
          </a:p>
          <a:p>
            <a:r>
              <a:rPr lang="en-US" dirty="0"/>
              <a:t> </a:t>
            </a:r>
            <a:r>
              <a:rPr lang="en-US" dirty="0" smtClean="0"/>
              <a:t>consumers for  the internet service. Consumers won’t care. </a:t>
            </a:r>
          </a:p>
          <a:p>
            <a:r>
              <a:rPr lang="en-US" dirty="0" smtClean="0"/>
              <a:t>  </a:t>
            </a:r>
            <a:endParaRPr lang="en-US" altLang="en-US" sz="2000" dirty="0" smtClean="0"/>
          </a:p>
        </p:txBody>
      </p:sp>
    </p:spTree>
    <p:extLst>
      <p:ext uri="{BB962C8B-B14F-4D97-AF65-F5344CB8AC3E}">
        <p14:creationId xmlns:p14="http://schemas.microsoft.com/office/powerpoint/2010/main" val="952984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3987</TotalTime>
  <Words>4260</Words>
  <Application>Microsoft Office PowerPoint</Application>
  <PresentationFormat>On-screen Show (4:3)</PresentationFormat>
  <Paragraphs>550</Paragraphs>
  <Slides>62</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Baskerville Old Face</vt:lpstr>
      <vt:lpstr>Century Gothic</vt:lpstr>
      <vt:lpstr>Finale Lyrics</vt:lpstr>
      <vt:lpstr>Gadugi</vt:lpstr>
      <vt:lpstr>Garamond</vt:lpstr>
      <vt:lpstr>Default Design</vt:lpstr>
      <vt:lpstr>12: Telecommunications</vt:lpstr>
      <vt:lpstr>The Final Examination</vt:lpstr>
      <vt:lpstr> </vt:lpstr>
      <vt:lpstr>PowerPoint Presentation</vt:lpstr>
      <vt:lpstr>What Is Telecom? </vt:lpstr>
      <vt:lpstr>Net Neutrality definition 1</vt:lpstr>
      <vt:lpstr>Net Neutrality definition 2</vt:lpstr>
      <vt:lpstr> Price discrimination in Portugal</vt:lpstr>
      <vt:lpstr>Net Neutrality Example 1</vt:lpstr>
      <vt:lpstr>Net Neutrality Example 1</vt:lpstr>
      <vt:lpstr>Net Neutrality Example 2</vt:lpstr>
      <vt:lpstr>The Political Lineup</vt:lpstr>
      <vt:lpstr>PowerPoint Presentation</vt:lpstr>
      <vt:lpstr>PowerPoint Presentation</vt:lpstr>
      <vt:lpstr>PowerPoint Presentation</vt:lpstr>
      <vt:lpstr>Twitter and Rep. Blackburn</vt:lpstr>
      <vt:lpstr> 2015  Regs No Blocking Rule</vt:lpstr>
      <vt:lpstr>  2015 Regs: No Paid Prioritization</vt:lpstr>
      <vt:lpstr>  2017 Repeal</vt:lpstr>
      <vt:lpstr>  EU Regulations</vt:lpstr>
      <vt:lpstr>Competitive Markets</vt:lpstr>
      <vt:lpstr>  Double Marginalization: Situation</vt:lpstr>
      <vt:lpstr>  Double Marginalization: Pricing</vt:lpstr>
      <vt:lpstr>  Double Marginalization: Implication</vt:lpstr>
      <vt:lpstr>  Natural Monopoly: Situation</vt:lpstr>
      <vt:lpstr>  Natural Monopoly:  0 to 1 firm</vt:lpstr>
      <vt:lpstr>  Natural Monopoly: 1 to 2 Firms</vt:lpstr>
      <vt:lpstr> Three Features</vt:lpstr>
      <vt:lpstr>Topic II: Interconnection</vt:lpstr>
      <vt:lpstr>Telephones</vt:lpstr>
      <vt:lpstr>Why Privatize?</vt:lpstr>
      <vt:lpstr>Verizon to ATT Call</vt:lpstr>
      <vt:lpstr>Unbundling</vt:lpstr>
      <vt:lpstr>Regulation</vt:lpstr>
      <vt:lpstr>  Types of Fixed Costs</vt:lpstr>
      <vt:lpstr>Variable Costs</vt:lpstr>
      <vt:lpstr>TELRIC</vt:lpstr>
      <vt:lpstr>The Verizon Case of 2002 - I</vt:lpstr>
      <vt:lpstr>The Verizon Case - II</vt:lpstr>
      <vt:lpstr>What the Supreme Court Said</vt:lpstr>
      <vt:lpstr>The Supreme Court on TELRIC</vt:lpstr>
      <vt:lpstr>TELRIC’s Three Components</vt:lpstr>
      <vt:lpstr>The Plain Meaning of “Cost”</vt:lpstr>
      <vt:lpstr>The Plain Meaning of “Cost”: Unclear, the Court Says</vt:lpstr>
      <vt:lpstr>The Technical Meaning of “Cost”</vt:lpstr>
      <vt:lpstr>TELRIC as Bad Policy</vt:lpstr>
      <vt:lpstr>Verizon, a cite to an econ text</vt:lpstr>
      <vt:lpstr>Topic III: Spectrum Allocation</vt:lpstr>
      <vt:lpstr> The Spectrum</vt:lpstr>
      <vt:lpstr> Allocating the Spectrum</vt:lpstr>
      <vt:lpstr>Unlicensed Spectrum Bands in the United  Kingdom </vt:lpstr>
      <vt:lpstr>The FCC</vt:lpstr>
      <vt:lpstr>Old Spectrum Allocation</vt:lpstr>
      <vt:lpstr>Our Richest President till Trump?</vt:lpstr>
      <vt:lpstr>The Waco TV Station</vt:lpstr>
      <vt:lpstr>Radio Campesina, KUFW</vt:lpstr>
      <vt:lpstr> Spectrum Auctions I</vt:lpstr>
      <vt:lpstr>Spectrum Auctions Example I</vt:lpstr>
      <vt:lpstr>Spectrum Auctions Example II</vt:lpstr>
      <vt:lpstr>Spectrum Auctions Example III</vt:lpstr>
      <vt:lpstr>Spectrum Auctions Example IV</vt:lpstr>
      <vt:lpstr>Auction Lessons</vt:lpstr>
    </vt:vector>
  </TitlesOfParts>
  <Company>Kelley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 Services</dc:creator>
  <cp:lastModifiedBy>Faith Rasmusen</cp:lastModifiedBy>
  <cp:revision>796</cp:revision>
  <cp:lastPrinted>2017-04-19T19:44:43Z</cp:lastPrinted>
  <dcterms:created xsi:type="dcterms:W3CDTF">2005-06-05T22:12:32Z</dcterms:created>
  <dcterms:modified xsi:type="dcterms:W3CDTF">2019-12-11T20:47:41Z</dcterms:modified>
</cp:coreProperties>
</file>