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65" r:id="rId16"/>
    <p:sldId id="257" r:id="rId17"/>
    <p:sldId id="258" r:id="rId18"/>
    <p:sldId id="259" r:id="rId19"/>
    <p:sldId id="260" r:id="rId20"/>
    <p:sldId id="261" r:id="rId21"/>
    <p:sldId id="262" r:id="rId22"/>
    <p:sldId id="263" r:id="rId23"/>
    <p:sldId id="264" r:id="rId24"/>
  </p:sldIdLst>
  <p:sldSz cx="9144000" cy="6858000" type="screen4x3"/>
  <p:notesSz cx="6858000" cy="9144000"/>
  <p:embeddedFontLst>
    <p:embeddedFont>
      <p:font typeface="Arial Black" pitchFamily="34" charset="0"/>
      <p:bold r:id="rId26"/>
    </p:embeddedFont>
    <p:embeddedFont>
      <p:font typeface="Calibri" pitchFamily="34" charset="0"/>
      <p:regular r:id="rId27"/>
      <p:bold r:id="rId28"/>
      <p:italic r:id="rId29"/>
      <p:boldItalic r:id="rId30"/>
    </p:embeddedFont>
    <p:embeddedFont>
      <p:font typeface="Baskerville Old Face"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8" autoAdjust="0"/>
    <p:restoredTop sz="86370" autoAdjust="0"/>
  </p:normalViewPr>
  <p:slideViewPr>
    <p:cSldViewPr snapToGrid="0">
      <p:cViewPr varScale="1">
        <p:scale>
          <a:sx n="59" d="100"/>
          <a:sy n="59" d="100"/>
        </p:scale>
        <p:origin x="-1492" y="-72"/>
      </p:cViewPr>
      <p:guideLst>
        <p:guide orient="horz" pos="2160"/>
        <p:guide pos="2880"/>
      </p:guideLst>
    </p:cSldViewPr>
  </p:slideViewPr>
  <p:outlineViewPr>
    <p:cViewPr>
      <p:scale>
        <a:sx n="33" d="100"/>
        <a:sy n="33" d="100"/>
      </p:scale>
      <p:origin x="240" y="226048"/>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C19FF-6B83-4FEE-88F4-C9F5858F062B}" type="datetimeFigureOut">
              <a:rPr lang="en-US" smtClean="0"/>
              <a:pPr/>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86870-A343-4538-B520-5788AAC127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886870-A343-4538-B520-5788AAC127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C1A4D-5193-4BED-998F-7815B7FD5264}" type="datetime1">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16F34-8D1D-4D8D-809F-EEEE04AB6ECF}" type="datetime1">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5CC45-2302-4DF8-8422-E009A96D407C}" type="datetime1">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72B67-4E42-4481-8D83-ADD3D7F42E4F}" type="datetime1">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C19F1-D7EA-4D97-BE69-21B0023C13C3}" type="datetime1">
              <a:rPr lang="en-US" smtClean="0"/>
              <a:pPr/>
              <a:t>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D22A9-D3BC-487B-8E16-8F962BE85DA4}" type="datetime1">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83374-AD44-4F9D-886B-4E61B2B0DC73}" type="datetime1">
              <a:rPr lang="en-US" smtClean="0"/>
              <a:pPr/>
              <a:t>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48AF0-787E-436C-B9EE-B8B205673365}" type="datetime1">
              <a:rPr lang="en-US" smtClean="0"/>
              <a:pPr/>
              <a:t>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F8ABB-5748-4D6B-A025-10567036CE67}" type="datetime1">
              <a:rPr lang="en-US" smtClean="0"/>
              <a:pPr/>
              <a:t>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7F21F-B7C2-4E74-BAFB-1600DFF66328}" type="datetime1">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AEBB5-FC33-459C-B8B8-2BF45F3845E3}" type="datetime1">
              <a:rPr lang="en-US" smtClean="0"/>
              <a:pPr/>
              <a:t>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403B8-FCD9-4091-B87C-F074D61CA7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74F87-0AB8-4529-A052-90D04EBFC1B1}" type="datetime1">
              <a:rPr lang="en-US" smtClean="0"/>
              <a:pPr/>
              <a:t>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403B8-FCD9-4091-B87C-F074D61CA7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3287" y="488243"/>
            <a:ext cx="7557911" cy="3824111"/>
          </a:xfrm>
        </p:spPr>
        <p:txBody>
          <a:bodyPr>
            <a:noAutofit/>
          </a:bodyPr>
          <a:lstStyle/>
          <a:p>
            <a:pPr algn="l"/>
            <a:r>
              <a:rPr lang="en-US" smtClean="0">
                <a:solidFill>
                  <a:schemeClr val="tx1"/>
                </a:solidFill>
                <a:latin typeface="Arial Black" pitchFamily="34" charset="0"/>
              </a:rPr>
              <a:t>February 3, 2011</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G751:Game Theory</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Eric </a:t>
            </a:r>
            <a:r>
              <a:rPr lang="en-US" err="1" smtClean="0">
                <a:solidFill>
                  <a:schemeClr val="tx1"/>
                </a:solidFill>
                <a:latin typeface="Arial Black" pitchFamily="34" charset="0"/>
              </a:rPr>
              <a:t>Rasmusen</a:t>
            </a:r>
            <a:r>
              <a:rPr lang="en-US" smtClean="0">
                <a:solidFill>
                  <a:schemeClr val="tx1"/>
                </a:solidFill>
                <a:latin typeface="Arial Black" pitchFamily="34" charset="0"/>
              </a:rPr>
              <a:t>, erasmuse@Indiana.edu</a:t>
            </a:r>
            <a:endParaRPr lang="en-US">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488243"/>
            <a:ext cx="8568266" cy="3824111"/>
          </a:xfrm>
        </p:spPr>
        <p:txBody>
          <a:bodyPr>
            <a:noAutofit/>
          </a:bodyPr>
          <a:lstStyle/>
          <a:p>
            <a:pPr marL="457200" indent="-457200" algn="l"/>
            <a:r>
              <a:rPr lang="en-US" sz="2400" dirty="0" smtClean="0">
                <a:solidFill>
                  <a:schemeClr val="tx1"/>
                </a:solidFill>
                <a:latin typeface="Arial Black" pitchFamily="34" charset="0"/>
              </a:rPr>
              <a:t>9. </a:t>
            </a:r>
            <a:r>
              <a:rPr lang="en-US" sz="2400" dirty="0" smtClean="0">
                <a:solidFill>
                  <a:schemeClr val="tx1"/>
                </a:solidFill>
                <a:latin typeface="Arial Black" pitchFamily="34" charset="0"/>
              </a:rPr>
              <a:t>Giving two players control over the same action</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e.g., saying that Google chooses the number of ads and that the Advertiser also chooses the number of ads.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a:xfrm>
            <a:off x="6553200" y="6322484"/>
            <a:ext cx="2133600" cy="365125"/>
          </a:xfrm>
        </p:spPr>
        <p:txBody>
          <a:bodyPr/>
          <a:lstStyle/>
          <a:p>
            <a:fld id="{907403B8-FCD9-4091-B87C-F074D61CA71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10. Not </a:t>
            </a:r>
            <a:r>
              <a:rPr lang="en-US" sz="2400" dirty="0" smtClean="0">
                <a:solidFill>
                  <a:schemeClr val="tx1"/>
                </a:solidFill>
                <a:latin typeface="Arial Black" pitchFamily="34" charset="0"/>
              </a:rPr>
              <a:t>even trying to specify payoffs.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This </a:t>
            </a:r>
            <a:r>
              <a:rPr lang="en-US" sz="2400" dirty="0" smtClean="0">
                <a:solidFill>
                  <a:schemeClr val="tx1"/>
                </a:solidFill>
                <a:latin typeface="Arial Black" pitchFamily="34" charset="0"/>
              </a:rPr>
              <a:t>probably was an oversight. Some people need to learn to keep </a:t>
            </a:r>
            <a:r>
              <a:rPr lang="en-US" sz="2400" dirty="0" err="1" smtClean="0">
                <a:solidFill>
                  <a:schemeClr val="tx1"/>
                </a:solidFill>
                <a:latin typeface="Arial Black" pitchFamily="34" charset="0"/>
              </a:rPr>
              <a:t>focussed</a:t>
            </a:r>
            <a:r>
              <a:rPr lang="en-US" sz="2400" dirty="0" smtClean="0">
                <a:solidFill>
                  <a:schemeClr val="tx1"/>
                </a:solidFill>
                <a:latin typeface="Arial Black" pitchFamily="34" charset="0"/>
              </a:rPr>
              <a:t> on what question is being </a:t>
            </a:r>
            <a:r>
              <a:rPr lang="en-US" sz="2400" dirty="0" smtClean="0">
                <a:solidFill>
                  <a:schemeClr val="tx1"/>
                </a:solidFill>
                <a:latin typeface="Arial Black" pitchFamily="34" charset="0"/>
              </a:rPr>
              <a:t>answered. </a:t>
            </a:r>
            <a:r>
              <a:rPr lang="en-US" sz="2400" dirty="0" smtClean="0">
                <a:solidFill>
                  <a:schemeClr val="tx1"/>
                </a:solidFill>
                <a:latin typeface="Arial Black" pitchFamily="34" charset="0"/>
              </a:rPr>
              <a:t>For them, a good exercise is to read over the question after trying to answer it, or to write down the question as they answer it.</a:t>
            </a:r>
            <a:endParaRPr lang="en-US" sz="2400" dirty="0" smtClean="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11.Writing </a:t>
            </a:r>
            <a:r>
              <a:rPr lang="en-US" sz="2400" dirty="0" smtClean="0">
                <a:solidFill>
                  <a:schemeClr val="tx1"/>
                </a:solidFill>
                <a:latin typeface="Arial Black" pitchFamily="34" charset="0"/>
              </a:rPr>
              <a:t>down assorted observations on the properties of the payoff functions without ever tying them together or making sure that a payoff is specified for each possible combination of actions. </a:t>
            </a:r>
            <a:endParaRPr lang="en-US" sz="2400" dirty="0" smtClean="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488243"/>
            <a:ext cx="8568266" cy="3824111"/>
          </a:xfrm>
        </p:spPr>
        <p:txBody>
          <a:bodyPr>
            <a:noAutofit/>
          </a:bodyPr>
          <a:lstStyle/>
          <a:p>
            <a:pPr marL="457200" indent="-457200" algn="l"/>
            <a:r>
              <a:rPr lang="en-US" sz="2400" dirty="0" smtClean="0">
                <a:solidFill>
                  <a:schemeClr val="tx1"/>
                </a:solidFill>
                <a:latin typeface="Arial Black" pitchFamily="34" charset="0"/>
              </a:rPr>
              <a:t>12. Writing </a:t>
            </a:r>
            <a:r>
              <a:rPr lang="en-US" sz="2400" dirty="0" smtClean="0">
                <a:solidFill>
                  <a:schemeClr val="tx1"/>
                </a:solidFill>
                <a:latin typeface="Arial Black" pitchFamily="34" charset="0"/>
              </a:rPr>
              <a:t>down a tautology instead of a payoff function</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e.g. saying that the advertiser's payoff is ``the increase in his sales as  result of his advertising'' without saying how his sales increase  with his advertising and the actions of the searchers.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a:xfrm>
            <a:off x="6553200" y="6322484"/>
            <a:ext cx="2133600" cy="365125"/>
          </a:xfrm>
        </p:spPr>
        <p:txBody>
          <a:bodyPr/>
          <a:lstStyle/>
          <a:p>
            <a:fld id="{907403B8-FCD9-4091-B87C-F074D61CA71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488243"/>
            <a:ext cx="8568266" cy="3824111"/>
          </a:xfrm>
        </p:spPr>
        <p:txBody>
          <a:bodyPr>
            <a:noAutofit/>
          </a:bodyPr>
          <a:lstStyle/>
          <a:p>
            <a:pPr marL="457200" indent="-457200" algn="l"/>
            <a:r>
              <a:rPr lang="en-US" sz="2400" dirty="0" smtClean="0">
                <a:solidFill>
                  <a:schemeClr val="tx1"/>
                </a:solidFill>
                <a:latin typeface="Arial Black" pitchFamily="34" charset="0"/>
              </a:rPr>
              <a:t>13. Saying </a:t>
            </a:r>
            <a:r>
              <a:rPr lang="en-US" sz="2400" dirty="0" smtClean="0">
                <a:solidFill>
                  <a:schemeClr val="tx1"/>
                </a:solidFill>
                <a:latin typeface="Arial Black" pitchFamily="34" charset="0"/>
              </a:rPr>
              <a:t>a searcher's action is to Like or Dislike Google. </a:t>
            </a:r>
            <a:endParaRPr lang="en-US" sz="2400" dirty="0" smtClean="0">
              <a:solidFill>
                <a:schemeClr val="tx1"/>
              </a:solidFill>
              <a:latin typeface="Arial Black" pitchFamily="34" charset="0"/>
            </a:endParaRPr>
          </a:p>
          <a:p>
            <a:pPr marL="457200" indent="-457200" algn="l"/>
            <a:endParaRPr lang="en-US" sz="2400" smtClean="0">
              <a:solidFill>
                <a:schemeClr val="tx1"/>
              </a:solidFill>
              <a:latin typeface="Arial Black" pitchFamily="34" charset="0"/>
            </a:endParaRPr>
          </a:p>
          <a:p>
            <a:pPr marL="457200" indent="-457200" algn="l"/>
            <a:r>
              <a:rPr lang="en-US" sz="2400" smtClean="0">
                <a:solidFill>
                  <a:schemeClr val="tx1"/>
                </a:solidFill>
                <a:latin typeface="Arial Black" pitchFamily="34" charset="0"/>
              </a:rPr>
              <a:t> </a:t>
            </a:r>
            <a:r>
              <a:rPr lang="en-US" sz="2400" dirty="0" smtClean="0">
                <a:solidFill>
                  <a:schemeClr val="tx1"/>
                </a:solidFill>
                <a:latin typeface="Arial Black" pitchFamily="34" charset="0"/>
              </a:rPr>
              <a:t>Ordinarily, a person can't choose what he likes, only what he does. His likes are given by his payoff function. I can't choose whether to like ice cream or not; I can only choose whether to eat it or not.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a:xfrm>
            <a:off x="6553200" y="6322484"/>
            <a:ext cx="2133600" cy="365125"/>
          </a:xfrm>
        </p:spPr>
        <p:txBody>
          <a:bodyPr/>
          <a:lstStyle/>
          <a:p>
            <a:fld id="{907403B8-FCD9-4091-B87C-F074D61CA71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3287" y="488243"/>
            <a:ext cx="7557911" cy="3824111"/>
          </a:xfrm>
        </p:spPr>
        <p:txBody>
          <a:bodyPr>
            <a:noAutofit/>
          </a:bodyPr>
          <a:lstStyle/>
          <a:p>
            <a:pPr algn="l"/>
            <a:r>
              <a:rPr lang="en-US" smtClean="0">
                <a:solidFill>
                  <a:schemeClr val="tx1"/>
                </a:solidFill>
                <a:latin typeface="Arial Black" pitchFamily="34" charset="0"/>
              </a:rPr>
              <a:t>To: PhD Students</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From: Harry V. Roberts and Roman L. Weil</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Graduate School of Business</a:t>
            </a:r>
          </a:p>
          <a:p>
            <a:pPr algn="l"/>
            <a:r>
              <a:rPr lang="en-US" smtClean="0">
                <a:solidFill>
                  <a:schemeClr val="tx1"/>
                </a:solidFill>
                <a:latin typeface="Arial Black" pitchFamily="34" charset="0"/>
              </a:rPr>
              <a:t>University of Chicago</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Re: Starting Research Early</a:t>
            </a:r>
          </a:p>
          <a:p>
            <a:pPr algn="l"/>
            <a:endParaRPr lang="en-US" smtClean="0">
              <a:solidFill>
                <a:schemeClr val="tx1"/>
              </a:solidFill>
              <a:latin typeface="Arial Black" pitchFamily="34" charset="0"/>
            </a:endParaRPr>
          </a:p>
          <a:p>
            <a:pPr algn="l"/>
            <a:r>
              <a:rPr lang="en-US" smtClean="0">
                <a:solidFill>
                  <a:schemeClr val="tx1"/>
                </a:solidFill>
                <a:latin typeface="Arial Black" pitchFamily="34" charset="0"/>
              </a:rPr>
              <a:t>Date: August 14, 1970</a:t>
            </a:r>
            <a:endParaRPr lang="en-US">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109"/>
            <a:ext cx="8370713" cy="3824111"/>
          </a:xfrm>
        </p:spPr>
        <p:txBody>
          <a:bodyPr>
            <a:noAutofit/>
          </a:bodyPr>
          <a:lstStyle/>
          <a:p>
            <a:pPr algn="l"/>
            <a:r>
              <a:rPr lang="en-US" sz="2800" smtClean="0">
                <a:solidFill>
                  <a:schemeClr val="tx1"/>
                </a:solidFill>
                <a:latin typeface="Arial Black" pitchFamily="34" charset="0"/>
              </a:rPr>
              <a:t>The trouble is that the student uses his time in furthering his already high proficiency in taking courses and exams.</a:t>
            </a:r>
          </a:p>
          <a:p>
            <a:pPr algn="l"/>
            <a:endParaRPr lang="en-US" sz="2800">
              <a:solidFill>
                <a:schemeClr val="tx1"/>
              </a:solidFill>
              <a:latin typeface="Arial Black" pitchFamily="34" charset="0"/>
            </a:endParaRPr>
          </a:p>
          <a:p>
            <a:pPr algn="l"/>
            <a:r>
              <a:rPr lang="en-US" sz="2800" smtClean="0">
                <a:solidFill>
                  <a:schemeClr val="tx1"/>
                </a:solidFill>
                <a:latin typeface="Arial Black" pitchFamily="34" charset="0"/>
              </a:rPr>
              <a:t>      When we interview a faculty prospect here, we seldom ask him about what courses he took or what grades he received.</a:t>
            </a:r>
          </a:p>
          <a:p>
            <a:pPr algn="l"/>
            <a:endParaRPr lang="en-US" sz="2800">
              <a:solidFill>
                <a:schemeClr val="tx1"/>
              </a:solidFill>
              <a:latin typeface="Arial Black" pitchFamily="34" charset="0"/>
            </a:endParaRPr>
          </a:p>
          <a:p>
            <a:pPr algn="l"/>
            <a:r>
              <a:rPr lang="en-US" sz="2800" smtClean="0">
                <a:solidFill>
                  <a:schemeClr val="tx1"/>
                </a:solidFill>
                <a:latin typeface="Arial Black" pitchFamily="34" charset="0"/>
              </a:rPr>
              <a:t>   We always ask what research he has done and what he plans to do.</a:t>
            </a:r>
            <a:endParaRPr lang="en-US" sz="280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109"/>
            <a:ext cx="9144000" cy="3824111"/>
          </a:xfrm>
        </p:spPr>
        <p:txBody>
          <a:bodyPr>
            <a:noAutofit/>
          </a:bodyPr>
          <a:lstStyle/>
          <a:p>
            <a:pPr algn="l"/>
            <a:r>
              <a:rPr lang="en-US" sz="2800" smtClean="0">
                <a:solidFill>
                  <a:schemeClr val="tx1"/>
                </a:solidFill>
                <a:latin typeface="Arial Black" pitchFamily="34" charset="0"/>
              </a:rPr>
              <a:t>The frame of mind with which you approach courses and exams has been with you for 16 years or so of formal schooling. During that time you have become wary about making mistakes or saying foolish things, because these tend to lower your grade.</a:t>
            </a:r>
          </a:p>
          <a:p>
            <a:pPr algn="l"/>
            <a:endParaRPr lang="en-US" sz="2800" smtClean="0">
              <a:solidFill>
                <a:schemeClr val="tx1"/>
              </a:solidFill>
              <a:latin typeface="Arial Black" pitchFamily="34" charset="0"/>
            </a:endParaRPr>
          </a:p>
          <a:p>
            <a:pPr algn="l"/>
            <a:r>
              <a:rPr lang="en-US" sz="2800" smtClean="0">
                <a:solidFill>
                  <a:schemeClr val="tx1"/>
                </a:solidFill>
                <a:latin typeface="Arial Black" pitchFamily="34" charset="0"/>
              </a:rPr>
              <a:t> In research, by contrast, you need a certain brashness and willingness to say and do things, even though you know that a certain fraction of the things you say and do will turn out in retrospect to have been foolish.</a:t>
            </a:r>
          </a:p>
          <a:p>
            <a:pPr algn="l"/>
            <a:r>
              <a:rPr lang="en-US" sz="2800" smtClean="0">
                <a:solidFill>
                  <a:schemeClr val="tx1"/>
                </a:solidFill>
                <a:latin typeface="Arial Black" pitchFamily="34" charset="0"/>
              </a:rPr>
              <a:t> </a:t>
            </a:r>
            <a:endParaRPr lang="en-US" sz="280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8287"/>
            <a:ext cx="9144000" cy="3824111"/>
          </a:xfrm>
        </p:spPr>
        <p:txBody>
          <a:bodyPr>
            <a:noAutofit/>
          </a:bodyPr>
          <a:lstStyle/>
          <a:p>
            <a:pPr algn="l"/>
            <a:r>
              <a:rPr lang="en-US" sz="2800" smtClean="0">
                <a:solidFill>
                  <a:schemeClr val="tx1"/>
                </a:solidFill>
                <a:latin typeface="Arial Black" pitchFamily="34" charset="0"/>
              </a:rPr>
              <a:t>For most people theoretical research is to empirical research as poetry is to prose, namely, much more difficult to carry off successfully.  </a:t>
            </a:r>
          </a:p>
          <a:p>
            <a:pPr algn="l"/>
            <a:endParaRPr lang="en-US" sz="2800" smtClean="0">
              <a:solidFill>
                <a:schemeClr val="tx1"/>
              </a:solidFill>
              <a:latin typeface="Arial Black" pitchFamily="34" charset="0"/>
            </a:endParaRPr>
          </a:p>
          <a:p>
            <a:pPr algn="l"/>
            <a:r>
              <a:rPr lang="en-US" sz="2800" smtClean="0">
                <a:solidFill>
                  <a:schemeClr val="tx1"/>
                </a:solidFill>
                <a:latin typeface="Arial Black" pitchFamily="34" charset="0"/>
              </a:rPr>
              <a:t>     An empirical study can focus on hypotheses to be tested, but most likely it won't.</a:t>
            </a:r>
          </a:p>
          <a:p>
            <a:pPr algn="l"/>
            <a:r>
              <a:rPr lang="en-US" sz="2800" smtClean="0">
                <a:solidFill>
                  <a:schemeClr val="tx1"/>
                </a:solidFill>
                <a:latin typeface="Arial Black" pitchFamily="34" charset="0"/>
              </a:rPr>
              <a:t>  Descriptive research is not necessarily inappropriate nor useless: there is room, for example, even for case studies. Empirical work that reveals something worthwhile about the efficiency of measurement techniques is appropriate, either as a major or subsidiary purpose.</a:t>
            </a:r>
            <a:endParaRPr lang="en-US" sz="280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109"/>
            <a:ext cx="9144000" cy="3824111"/>
          </a:xfrm>
        </p:spPr>
        <p:txBody>
          <a:bodyPr>
            <a:noAutofit/>
          </a:bodyPr>
          <a:lstStyle/>
          <a:p>
            <a:pPr algn="l"/>
            <a:r>
              <a:rPr lang="en-US" sz="2800" smtClean="0">
                <a:solidFill>
                  <a:schemeClr val="tx1"/>
                </a:solidFill>
                <a:latin typeface="Arial Black" pitchFamily="34" charset="0"/>
              </a:rPr>
              <a:t> Write down your tentative ideas and keep revising them as they develop. Keep a journal or at least a file. Until you have written down an idea clearly, you probably have not understood it clearly or seen its full implications.</a:t>
            </a:r>
          </a:p>
          <a:p>
            <a:pPr algn="l"/>
            <a:endParaRPr lang="en-US" sz="2800" smtClean="0">
              <a:solidFill>
                <a:schemeClr val="tx1"/>
              </a:solidFill>
              <a:latin typeface="Arial Black" pitchFamily="34" charset="0"/>
            </a:endParaRPr>
          </a:p>
          <a:p>
            <a:pPr algn="l"/>
            <a:r>
              <a:rPr lang="en-US" sz="2800" smtClean="0">
                <a:solidFill>
                  <a:schemeClr val="tx1"/>
                </a:solidFill>
                <a:latin typeface="Arial Black" pitchFamily="34" charset="0"/>
              </a:rPr>
              <a:t> Most of the students we have talked with have not learned this simple truth unless they have actually tried the suggestion.</a:t>
            </a:r>
          </a:p>
          <a:p>
            <a:pPr algn="l"/>
            <a:r>
              <a:rPr lang="en-US" sz="2800" smtClean="0">
                <a:solidFill>
                  <a:schemeClr val="tx1"/>
                </a:solidFill>
                <a:latin typeface="Arial Black" pitchFamily="34" charset="0"/>
              </a:rPr>
              <a:t> </a:t>
            </a:r>
            <a:endParaRPr lang="en-US" sz="280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buAutoNum type="arabicPeriod"/>
            </a:pPr>
            <a:r>
              <a:rPr lang="en-US" sz="2400" dirty="0" smtClean="0">
                <a:solidFill>
                  <a:schemeClr val="tx1"/>
                </a:solidFill>
                <a:latin typeface="Arial Black" pitchFamily="34" charset="0"/>
              </a:rPr>
              <a:t>Not </a:t>
            </a:r>
            <a:r>
              <a:rPr lang="en-US" sz="2400" dirty="0" smtClean="0">
                <a:solidFill>
                  <a:schemeClr val="tx1"/>
                </a:solidFill>
                <a:latin typeface="Arial Black" pitchFamily="34" charset="0"/>
              </a:rPr>
              <a:t>specifying the number of players. </a:t>
            </a:r>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If </a:t>
            </a:r>
            <a:r>
              <a:rPr lang="en-US" sz="2400" dirty="0" smtClean="0">
                <a:solidFill>
                  <a:schemeClr val="tx1"/>
                </a:solidFill>
                <a:latin typeface="Arial Black" pitchFamily="34" charset="0"/>
              </a:rPr>
              <a:t>you say that the the players are Advertisers, it isn't clear whether you mean there are many advertisers, each acting independently, or just one. Both are possible models.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A related mistake is to be inconsistent about the number of of players, talking about the number of advertisers in one place and then having a game tree in which Advertisers is just one player who makes a single decision, or saying that the players are a User and an Advertiser and then saying that payoffs rise with the number of Users.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109"/>
            <a:ext cx="9144000" cy="3824111"/>
          </a:xfrm>
        </p:spPr>
        <p:txBody>
          <a:bodyPr>
            <a:noAutofit/>
          </a:bodyPr>
          <a:lstStyle/>
          <a:p>
            <a:pPr algn="l"/>
            <a:r>
              <a:rPr lang="en-US" sz="2800" smtClean="0">
                <a:solidFill>
                  <a:schemeClr val="tx1"/>
                </a:solidFill>
                <a:latin typeface="Arial Black" pitchFamily="34" charset="0"/>
              </a:rPr>
              <a:t>Set deadlines and stick to them. If you set and stick to a reasonable set of deadlines, or even if you fail to meet some of them by a few days, your tendency to procrastinate will be largely overcome. </a:t>
            </a:r>
          </a:p>
        </p:txBody>
      </p:sp>
      <p:sp>
        <p:nvSpPr>
          <p:cNvPr id="4" name="Slide Number Placeholder 3"/>
          <p:cNvSpPr>
            <a:spLocks noGrp="1"/>
          </p:cNvSpPr>
          <p:nvPr>
            <p:ph type="sldNum" sz="quarter" idx="12"/>
          </p:nvPr>
        </p:nvSpPr>
        <p:spPr/>
        <p:txBody>
          <a:bodyPr/>
          <a:lstStyle/>
          <a:p>
            <a:fld id="{907403B8-FCD9-4091-B87C-F074D61CA71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6020"/>
            <a:ext cx="9144000" cy="3824111"/>
          </a:xfrm>
        </p:spPr>
        <p:txBody>
          <a:bodyPr>
            <a:noAutofit/>
          </a:bodyPr>
          <a:lstStyle/>
          <a:p>
            <a:pPr algn="l"/>
            <a:r>
              <a:rPr lang="en-US" smtClean="0">
                <a:solidFill>
                  <a:schemeClr val="tx1"/>
                </a:solidFill>
                <a:latin typeface="Baskerville Old Face" pitchFamily="18" charset="0"/>
              </a:rPr>
              <a:t>I begin with an example of good expository writing:</a:t>
            </a:r>
          </a:p>
          <a:p>
            <a:pPr algn="l"/>
            <a:r>
              <a:rPr lang="en-US">
                <a:solidFill>
                  <a:schemeClr val="tx1"/>
                </a:solidFill>
                <a:latin typeface="Baskerville Old Face" pitchFamily="18" charset="0"/>
              </a:rPr>
              <a:t> </a:t>
            </a:r>
            <a:r>
              <a:rPr lang="en-US" smtClean="0">
                <a:solidFill>
                  <a:schemeClr val="tx1"/>
                </a:solidFill>
                <a:latin typeface="Baskerville Old Face" pitchFamily="18" charset="0"/>
              </a:rPr>
              <a:t>   This summer I raised a black swallowtail butterfly. It all started when we found a little caterpillar. We found it on a carrot top so I fed it carrot tops. Four days later it shed its skin and became a larger striped caterpillar. I kept on feeding it fresh carrot tops each day. It grew bigger and bigger. Two weeks later it stopped eating and got smaller. Then it spun a tread and hung itself on a stem. The next day it shed its skin and turned into a chrysalis, still attached to the carrot stem. Eight days later when we came to breakfast we found instead of a chrysalis a female black swallowtail butterfly.  </a:t>
            </a:r>
            <a:endParaRPr lang="en-US">
              <a:solidFill>
                <a:schemeClr val="tx1"/>
              </a:solidFill>
              <a:latin typeface="Baskerville Old Face" pitchFamily="18" charset="0"/>
            </a:endParaRPr>
          </a:p>
        </p:txBody>
      </p:sp>
      <p:sp>
        <p:nvSpPr>
          <p:cNvPr id="5" name="Slide Number Placeholder 4"/>
          <p:cNvSpPr>
            <a:spLocks noGrp="1"/>
          </p:cNvSpPr>
          <p:nvPr>
            <p:ph type="sldNum" sz="quarter" idx="12"/>
          </p:nvPr>
        </p:nvSpPr>
        <p:spPr/>
        <p:txBody>
          <a:bodyPr/>
          <a:lstStyle/>
          <a:p>
            <a:fld id="{907403B8-FCD9-4091-B87C-F074D61CA71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8287"/>
            <a:ext cx="9144000" cy="3824111"/>
          </a:xfrm>
        </p:spPr>
        <p:txBody>
          <a:bodyPr>
            <a:noAutofit/>
          </a:bodyPr>
          <a:lstStyle/>
          <a:p>
            <a:pPr algn="l"/>
            <a:r>
              <a:rPr lang="en-US" sz="2800" smtClean="0">
                <a:solidFill>
                  <a:schemeClr val="tx1"/>
                </a:solidFill>
                <a:latin typeface="Baskerville Old Face" pitchFamily="18" charset="0"/>
              </a:rPr>
              <a:t>Why is this good writing? It employs all the simple Lorie rules. The sentences are short, simple, declarative sentences. Each sentence gets over a point. The point of one sentence leads to the point of the next sentence. There are no useless words. There are no vague, abstract words and only one ?big? word, ?chrysalis.? (?The pupa state of certain insects, especially of butterflies, from which the perfect insect emerges.?)</a:t>
            </a:r>
          </a:p>
          <a:p>
            <a:pPr algn="l"/>
            <a:endParaRPr lang="en-US" sz="2800" smtClean="0">
              <a:solidFill>
                <a:schemeClr val="tx1"/>
              </a:solidFill>
              <a:latin typeface="Baskerville Old Face" pitchFamily="18" charset="0"/>
            </a:endParaRPr>
          </a:p>
          <a:p>
            <a:pPr algn="l"/>
            <a:r>
              <a:rPr lang="en-US" sz="2800" smtClean="0">
                <a:solidFill>
                  <a:schemeClr val="tx1"/>
                </a:solidFill>
                <a:latin typeface="Baskerville Old Face" pitchFamily="18" charset="0"/>
              </a:rPr>
              <a:t> The big word is not there for show: it is the right word.  </a:t>
            </a:r>
          </a:p>
          <a:p>
            <a:pPr algn="l"/>
            <a:endParaRPr lang="en-US" sz="2800" smtClean="0">
              <a:solidFill>
                <a:schemeClr val="tx1"/>
              </a:solidFill>
              <a:latin typeface="Baskerville Old Face" pitchFamily="18" charset="0"/>
            </a:endParaRPr>
          </a:p>
          <a:p>
            <a:pPr algn="l"/>
            <a:endParaRPr lang="en-US" sz="2800" smtClean="0">
              <a:solidFill>
                <a:schemeClr val="tx1"/>
              </a:solidFill>
              <a:latin typeface="Baskerville Old Face" pitchFamily="18" charset="0"/>
            </a:endParaRPr>
          </a:p>
          <a:p>
            <a:pPr algn="l"/>
            <a:r>
              <a:rPr lang="en-US" sz="2800" smtClean="0">
                <a:solidFill>
                  <a:schemeClr val="tx1"/>
                </a:solidFill>
                <a:latin typeface="Baskerville Old Face" pitchFamily="18" charset="0"/>
              </a:rPr>
              <a:t> Words displace thought, and the weight of words makes it hard for the reader to see that no, or little, thought is present. </a:t>
            </a:r>
            <a:endParaRPr lang="en-US" sz="2800">
              <a:solidFill>
                <a:schemeClr val="tx1"/>
              </a:solidFill>
              <a:latin typeface="Baskerville Old Face" pitchFamily="18"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2109"/>
            <a:ext cx="9144000" cy="3824111"/>
          </a:xfrm>
        </p:spPr>
        <p:txBody>
          <a:bodyPr>
            <a:noAutofit/>
          </a:bodyPr>
          <a:lstStyle/>
          <a:p>
            <a:pPr algn="l"/>
            <a:r>
              <a:rPr lang="en-US" sz="2800" smtClean="0">
                <a:solidFill>
                  <a:schemeClr val="tx1"/>
                </a:solidFill>
                <a:latin typeface="Arial Black" pitchFamily="34" charset="0"/>
              </a:rPr>
              <a:t> You will find it helpful to study carefully academic writing of good style. Pick up anything written by Henry Simons, Dennis H. Robertson, or Paul </a:t>
            </a:r>
            <a:r>
              <a:rPr lang="en-US" sz="2800" err="1" smtClean="0">
                <a:solidFill>
                  <a:schemeClr val="tx1"/>
                </a:solidFill>
                <a:latin typeface="Arial Black" pitchFamily="34" charset="0"/>
              </a:rPr>
              <a:t>Halmos</a:t>
            </a:r>
            <a:r>
              <a:rPr lang="en-US" sz="2800" smtClean="0">
                <a:solidFill>
                  <a:schemeClr val="tx1"/>
                </a:solidFill>
                <a:latin typeface="Arial Black" pitchFamily="34" charset="0"/>
              </a:rPr>
              <a:t>, and study a haphazardly chosen paragraph. (My friends Lorie, Wallis, and Savage, mentioned in the first paragraph, will do just as well.) </a:t>
            </a:r>
          </a:p>
          <a:p>
            <a:pPr algn="l"/>
            <a:endParaRPr lang="en-US" sz="2800" smtClean="0">
              <a:solidFill>
                <a:schemeClr val="tx1"/>
              </a:solidFill>
              <a:latin typeface="Arial Black" pitchFamily="34" charset="0"/>
            </a:endParaRPr>
          </a:p>
          <a:p>
            <a:pPr algn="l"/>
            <a:r>
              <a:rPr lang="en-US" sz="2800" smtClean="0">
                <a:solidFill>
                  <a:schemeClr val="tx1"/>
                </a:solidFill>
                <a:latin typeface="Arial Black" pitchFamily="34" charset="0"/>
              </a:rPr>
              <a:t>Adam Smith, Robert Solow, George Stigler, Greg </a:t>
            </a:r>
            <a:r>
              <a:rPr lang="en-US" sz="2800" err="1" smtClean="0">
                <a:solidFill>
                  <a:schemeClr val="tx1"/>
                </a:solidFill>
                <a:latin typeface="Arial Black" pitchFamily="34" charset="0"/>
              </a:rPr>
              <a:t>Mankiw</a:t>
            </a:r>
            <a:r>
              <a:rPr lang="en-US" sz="2800" smtClean="0">
                <a:solidFill>
                  <a:schemeClr val="tx1"/>
                </a:solidFill>
                <a:latin typeface="Arial Black" pitchFamily="34" charset="0"/>
              </a:rPr>
              <a:t>, Richard Posner, Fischer Black.  </a:t>
            </a:r>
            <a:endParaRPr lang="en-US" sz="280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2. Leaving out Searchers</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A good model must incorporate searchers, since their response to changes in advertisers is a key feature of the situation being </a:t>
            </a:r>
            <a:r>
              <a:rPr lang="en-US" sz="2400" dirty="0" err="1" smtClean="0">
                <a:solidFill>
                  <a:schemeClr val="tx1"/>
                </a:solidFill>
                <a:latin typeface="Arial Black" pitchFamily="34" charset="0"/>
              </a:rPr>
              <a:t>modelled</a:t>
            </a:r>
            <a:r>
              <a:rPr lang="en-US" sz="2400" dirty="0" smtClean="0">
                <a:solidFill>
                  <a:schemeClr val="tx1"/>
                </a:solidFill>
                <a:latin typeface="Arial Black" pitchFamily="34" charset="0"/>
              </a:rPr>
              <a:t>.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a:t>
            </a:r>
            <a:r>
              <a:rPr lang="en-US" sz="2400" dirty="0" smtClean="0">
                <a:solidFill>
                  <a:schemeClr val="tx1"/>
                </a:solidFill>
                <a:latin typeface="Arial Black" pitchFamily="34" charset="0"/>
              </a:rPr>
              <a:t>Google's actions are not; if you left Google out as a player, that's fine.)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 3. Specifying an action Use Google if There Are No Ads</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That's a bit of a strategy, or maybe just something peculiar: it  is an action contingent on another player's action.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4. Ambiguity about whether payoff numbers are payoffs or components of payoffs,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e.g</a:t>
            </a:r>
            <a:r>
              <a:rPr lang="en-US" sz="2400" dirty="0" smtClean="0">
                <a:solidFill>
                  <a:schemeClr val="tx1"/>
                </a:solidFill>
                <a:latin typeface="Arial Black" pitchFamily="34" charset="0"/>
              </a:rPr>
              <a:t>. Using Google get 10</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Does that mean that if a searcher uses Google his payoff is 10, </a:t>
            </a:r>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or </a:t>
            </a:r>
            <a:r>
              <a:rPr lang="en-US" sz="2400" dirty="0" smtClean="0">
                <a:solidFill>
                  <a:schemeClr val="tx1"/>
                </a:solidFill>
                <a:latin typeface="Arial Black" pitchFamily="34" charset="0"/>
              </a:rPr>
              <a:t>that 10 is added to his payoff if he uses Google, but maybe he will have other costs and benefits depending on how the game proceeds?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928509"/>
            <a:ext cx="8568266" cy="3824111"/>
          </a:xfrm>
        </p:spPr>
        <p:txBody>
          <a:bodyPr>
            <a:noAutofit/>
          </a:bodyPr>
          <a:lstStyle/>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5. Having a player's payoff be independent of his own actions, e.g. the searcher's payoff is 5 minus the number of ads.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In this case, the player is completely indifferent about his action (e.g. how much he searches),  so the model can't have any explanatory power.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6. Leaving the order of play unclear</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e.g. saying that searchers learn about number of advertisers as they search, but not specifying whether a   searcher  decides his search intensity in advance or whether advertisers can change their advertising intensity as the game proceeds.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7. </a:t>
            </a:r>
            <a:r>
              <a:rPr lang="en-US" sz="2400" dirty="0" smtClean="0">
                <a:solidFill>
                  <a:schemeClr val="tx1"/>
                </a:solidFill>
                <a:latin typeface="Arial Black" pitchFamily="34" charset="0"/>
              </a:rPr>
              <a:t>Introducing variables without defining them, </a:t>
            </a:r>
            <a:endParaRPr lang="en-US" sz="2400" dirty="0" smtClean="0">
              <a:solidFill>
                <a:schemeClr val="tx1"/>
              </a:solidFill>
              <a:latin typeface="Arial Black" pitchFamily="34" charset="0"/>
            </a:endParaRP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e.g</a:t>
            </a:r>
            <a:r>
              <a:rPr lang="en-US" sz="2400" dirty="0" smtClean="0">
                <a:solidFill>
                  <a:schemeClr val="tx1"/>
                </a:solidFill>
                <a:latin typeface="Arial Black" pitchFamily="34" charset="0"/>
              </a:rPr>
              <a:t>.  writing $</a:t>
            </a:r>
            <a:r>
              <a:rPr lang="en-US" sz="2400" dirty="0" err="1" smtClean="0">
                <a:solidFill>
                  <a:schemeClr val="tx1"/>
                </a:solidFill>
                <a:latin typeface="Arial Black" pitchFamily="34" charset="0"/>
              </a:rPr>
              <a:t>pi_i^p</a:t>
            </a:r>
            <a:r>
              <a:rPr lang="en-US" sz="2400" dirty="0" smtClean="0">
                <a:solidFill>
                  <a:schemeClr val="tx1"/>
                </a:solidFill>
                <a:latin typeface="Arial Black" pitchFamily="34" charset="0"/>
              </a:rPr>
              <a:t> (S_1, \</a:t>
            </a:r>
            <a:r>
              <a:rPr lang="en-US" sz="2400" dirty="0" err="1" smtClean="0">
                <a:solidFill>
                  <a:schemeClr val="tx1"/>
                </a:solidFill>
                <a:latin typeface="Arial Black" pitchFamily="34" charset="0"/>
              </a:rPr>
              <a:t>ldots</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S_k</a:t>
            </a:r>
            <a:r>
              <a:rPr lang="en-US" sz="2400" dirty="0" smtClean="0">
                <a:solidFill>
                  <a:schemeClr val="tx1"/>
                </a:solidFill>
                <a:latin typeface="Arial Black" pitchFamily="34" charset="0"/>
              </a:rPr>
              <a:t>)$ without saying what $S_1$ denotes. </a:t>
            </a:r>
            <a:endParaRPr lang="en-US" sz="2400" dirty="0" smtClean="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5734" y="522109"/>
            <a:ext cx="8568266" cy="3824111"/>
          </a:xfrm>
        </p:spPr>
        <p:txBody>
          <a:bodyPr>
            <a:noAutofit/>
          </a:bodyPr>
          <a:lstStyle/>
          <a:p>
            <a:pPr marL="457200" indent="-457200" algn="l"/>
            <a:r>
              <a:rPr lang="en-US" sz="2400" dirty="0" smtClean="0">
                <a:solidFill>
                  <a:schemeClr val="tx1"/>
                </a:solidFill>
                <a:latin typeface="Arial Black" pitchFamily="34" charset="0"/>
              </a:rPr>
              <a:t>8. </a:t>
            </a:r>
            <a:r>
              <a:rPr lang="en-US" sz="2400" dirty="0" smtClean="0">
                <a:solidFill>
                  <a:schemeClr val="tx1"/>
                </a:solidFill>
                <a:latin typeface="Arial Black" pitchFamily="34" charset="0"/>
              </a:rPr>
              <a:t>Only specifying part of the payoff function</a:t>
            </a:r>
            <a:r>
              <a:rPr lang="en-US" sz="2400" dirty="0" smtClean="0">
                <a:solidFill>
                  <a:schemeClr val="tx1"/>
                </a:solidFill>
                <a:latin typeface="Arial Black" pitchFamily="34" charset="0"/>
              </a:rPr>
              <a:t>,</a:t>
            </a:r>
          </a:p>
          <a:p>
            <a:pPr marL="457200" indent="-457200" algn="l"/>
            <a:endParaRPr lang="en-US" sz="2400" dirty="0" smtClean="0">
              <a:solidFill>
                <a:schemeClr val="tx1"/>
              </a:solidFill>
              <a:latin typeface="Arial Black" pitchFamily="34" charset="0"/>
            </a:endParaRPr>
          </a:p>
          <a:p>
            <a:pPr marL="457200" indent="-457200" algn="l"/>
            <a:r>
              <a:rPr lang="en-US" sz="2400" dirty="0" smtClean="0">
                <a:solidFill>
                  <a:schemeClr val="tx1"/>
                </a:solidFill>
                <a:latin typeface="Arial Black" pitchFamily="34" charset="0"/>
              </a:rPr>
              <a:t> </a:t>
            </a:r>
            <a:r>
              <a:rPr lang="en-US" sz="2400" dirty="0" smtClean="0">
                <a:solidFill>
                  <a:schemeClr val="tx1"/>
                </a:solidFill>
                <a:latin typeface="Arial Black" pitchFamily="34" charset="0"/>
              </a:rPr>
              <a:t>e.g. saying what Google's best and worse possible payoffs are, but no others, or just saying what Google's equilibrium payoff is. </a:t>
            </a:r>
            <a:endParaRPr lang="en-US" sz="2400"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fld id="{907403B8-FCD9-4091-B87C-F074D61CA71F}"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1453</Words>
  <Application>Microsoft Office PowerPoint</Application>
  <PresentationFormat>On-screen Show (4:3)</PresentationFormat>
  <Paragraphs>134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Baskerville Old Face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Kelley School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14</cp:revision>
  <dcterms:created xsi:type="dcterms:W3CDTF">2011-02-03T04:25:01Z</dcterms:created>
  <dcterms:modified xsi:type="dcterms:W3CDTF">2011-02-03T07:02:03Z</dcterms:modified>
</cp:coreProperties>
</file>